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71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33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4809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74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96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18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487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8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84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9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8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89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73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5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8CE6F-C286-4240-9575-59CD9E979C1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6FE895-515A-45E8-BEA8-AD07D489C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972510-0CEF-4E36-B537-C4EBB05CF83A}"/>
              </a:ext>
            </a:extLst>
          </p:cNvPr>
          <p:cNvSpPr/>
          <p:nvPr/>
        </p:nvSpPr>
        <p:spPr>
          <a:xfrm>
            <a:off x="2461618" y="510465"/>
            <a:ext cx="4264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Постоянные циклы сверления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E832F9-9D50-472E-9DFC-937FD2F3F9D2}"/>
              </a:ext>
            </a:extLst>
          </p:cNvPr>
          <p:cNvSpPr/>
          <p:nvPr/>
        </p:nvSpPr>
        <p:spPr>
          <a:xfrm>
            <a:off x="1247191" y="1281414"/>
            <a:ext cx="8577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Для программирования постоянных циклов сверления используются G-коды с номерами от 80 до 89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(G80-G89)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, часть из которых зарезервирована и не используется.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Плита с отверстиями">
            <a:extLst>
              <a:ext uri="{FF2B5EF4-FFF2-40B4-BE49-F238E27FC236}">
                <a16:creationId xmlns:a16="http://schemas.microsoft.com/office/drawing/2014/main" id="{FFED22B8-94D1-4820-A358-C2F129331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489" y="2629581"/>
            <a:ext cx="57245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50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B99BD3-F9D3-4E2F-9682-BABCB5D78FB2}"/>
              </a:ext>
            </a:extLst>
          </p:cNvPr>
          <p:cNvSpPr/>
          <p:nvPr/>
        </p:nvSpPr>
        <p:spPr>
          <a:xfrm>
            <a:off x="1144554" y="702916"/>
            <a:ext cx="8736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По геометрии отверстия классифицируют на цилиндрические, ступенчатые, фасонные, конические. В детали отверстие может быть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сквозным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(обеспечивает выход инструмента) и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глухими.</a:t>
            </a:r>
            <a:endParaRPr lang="ru-RU" dirty="0"/>
          </a:p>
        </p:txBody>
      </p:sp>
      <p:pic>
        <p:nvPicPr>
          <p:cNvPr id="2050" name="Picture 2" descr="Сквозное/глухое отверстие">
            <a:extLst>
              <a:ext uri="{FF2B5EF4-FFF2-40B4-BE49-F238E27FC236}">
                <a16:creationId xmlns:a16="http://schemas.microsoft.com/office/drawing/2014/main" id="{065508D6-BC13-48F3-ADE5-C05AD90C5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503" y="2697811"/>
            <a:ext cx="65532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45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890A68-F0C4-41E4-B1DE-937333CE3358}"/>
              </a:ext>
            </a:extLst>
          </p:cNvPr>
          <p:cNvSpPr/>
          <p:nvPr/>
        </p:nvSpPr>
        <p:spPr>
          <a:xfrm>
            <a:off x="967273" y="90031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G80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–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отмена цикла сверления;</a:t>
            </a:r>
            <a:br>
              <a:rPr lang="ru-RU" dirty="0"/>
            </a:b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G81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–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простое сверление (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Single Pecking Drilling);</a:t>
            </a:r>
            <a:br>
              <a:rPr lang="en-US" dirty="0"/>
            </a:b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G82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–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сверление с ломкой стружки (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Break Chip Drilling);</a:t>
            </a:r>
            <a:br>
              <a:rPr lang="en-US" dirty="0"/>
            </a:b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G83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–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глубокое сверление (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Deep Drilling);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45B4BA3-636B-4AEE-A0DC-A567DB5E9C91}"/>
              </a:ext>
            </a:extLst>
          </p:cNvPr>
          <p:cNvSpPr/>
          <p:nvPr/>
        </p:nvSpPr>
        <p:spPr>
          <a:xfrm>
            <a:off x="1032586" y="3248713"/>
            <a:ext cx="8783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Как видно, номер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функции задет тип операции сверления. Перед тем как вызвать нужный цикл, инструмент позиционируется в нужную точку относительно системы координат.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0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E52527-6BAD-4772-A1DC-138B857F66F4}"/>
              </a:ext>
            </a:extLst>
          </p:cNvPr>
          <p:cNvSpPr/>
          <p:nvPr/>
        </p:nvSpPr>
        <p:spPr>
          <a:xfrm>
            <a:off x="1107233" y="70437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Verdana" panose="020B0604030504040204" pitchFamily="34" charset="0"/>
              </a:rPr>
              <a:t>Простое сверление (G81)</a:t>
            </a: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Данный цикл предполагает непрерывное движение сверла в материале от верха до дна отверстия с заданной скоростью. Для программирования используется код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G81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. </a:t>
            </a:r>
            <a:endParaRPr lang="ru-RU" dirty="0"/>
          </a:p>
        </p:txBody>
      </p:sp>
      <p:pic>
        <p:nvPicPr>
          <p:cNvPr id="3074" name="Picture 2" descr="Простое сверление">
            <a:extLst>
              <a:ext uri="{FF2B5EF4-FFF2-40B4-BE49-F238E27FC236}">
                <a16:creationId xmlns:a16="http://schemas.microsoft.com/office/drawing/2014/main" id="{A1D7AFB9-CB72-4382-B7F7-C7FFE1449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310315"/>
            <a:ext cx="40767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1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F2178D-43F5-4A34-A999-5BB4D3B64DC2}"/>
              </a:ext>
            </a:extLst>
          </p:cNvPr>
          <p:cNvSpPr/>
          <p:nvPr/>
        </p:nvSpPr>
        <p:spPr>
          <a:xfrm>
            <a:off x="1153885" y="574063"/>
            <a:ext cx="879254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%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O0001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N10 G17 G40 G49 G80 G90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(подготовительная часть УП)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N15 T1 M6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(установка инструмента)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N20 G54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(задание нулевой точки детали)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N25 G0 G43 Z50 H1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(включение корректора на длину)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N30 X20 Y17.50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(выход в точку центра отверстия)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N35 G1 Z15 F500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(выход на безопасную плоскость Z=15мм)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N40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G81 Z-30 R5 F100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(вызов цикла простого сверления)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N45 G80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(отменить цикл сверления)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N50 G0 Z50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(подъем в конечную точку траектории)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N55 M05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(выключить обороты шпинделя)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N60 M30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(конец программы)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8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A8AB48-1D15-43AA-AAA7-0F35E2FDA988}"/>
              </a:ext>
            </a:extLst>
          </p:cNvPr>
          <p:cNvSpPr/>
          <p:nvPr/>
        </p:nvSpPr>
        <p:spPr>
          <a:xfrm>
            <a:off x="575388" y="52417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Инструмент опускается на глубину отверстия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30 мм (</a:t>
            </a:r>
            <a:r>
              <a:rPr lang="ru-RU" b="1" dirty="0" err="1">
                <a:solidFill>
                  <a:srgbClr val="000000"/>
                </a:solidFill>
                <a:latin typeface="Verdana" panose="020B0604030504040204" pitchFamily="34" charset="0"/>
              </a:rPr>
              <a:t>Drilling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 panose="020B0604030504040204" pitchFamily="34" charset="0"/>
              </a:rPr>
              <a:t>Total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 panose="020B0604030504040204" pitchFamily="34" charset="0"/>
              </a:rPr>
              <a:t>Depth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, которая задается параметром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Z-30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, после чего будет выведен на плоскость отвода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R5 (</a:t>
            </a:r>
            <a:r>
              <a:rPr lang="ru-RU" b="1" dirty="0" err="1">
                <a:solidFill>
                  <a:srgbClr val="000000"/>
                </a:solidFill>
                <a:latin typeface="Verdana" panose="020B0604030504040204" pitchFamily="34" charset="0"/>
              </a:rPr>
              <a:t>Clear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 panose="020B0604030504040204" pitchFamily="34" charset="0"/>
              </a:rPr>
              <a:t>Plane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ru-RU" dirty="0"/>
          </a:p>
        </p:txBody>
      </p:sp>
      <p:pic>
        <p:nvPicPr>
          <p:cNvPr id="4098" name="Picture 2" descr="Параметры отверстия">
            <a:extLst>
              <a:ext uri="{FF2B5EF4-FFF2-40B4-BE49-F238E27FC236}">
                <a16:creationId xmlns:a16="http://schemas.microsoft.com/office/drawing/2014/main" id="{F4D7F811-786B-451E-8D7C-BCBB8ADB9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050" y="2115814"/>
            <a:ext cx="4508921" cy="450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50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55FADF3-2052-41A2-8D90-55349E33C60C}"/>
              </a:ext>
            </a:extLst>
          </p:cNvPr>
          <p:cNvSpPr/>
          <p:nvPr/>
        </p:nvSpPr>
        <p:spPr>
          <a:xfrm>
            <a:off x="1247192" y="608150"/>
            <a:ext cx="8391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Если необходимо просверлить сразу несколько однотипных отверстий, то после объявления цикла координаты всех отверстий перечисляются построчно.</a:t>
            </a:r>
            <a:endParaRPr lang="ru-RU" dirty="0"/>
          </a:p>
        </p:txBody>
      </p:sp>
      <p:pic>
        <p:nvPicPr>
          <p:cNvPr id="5122" name="Picture 2" descr="Сверление нескольких отверстий">
            <a:extLst>
              <a:ext uri="{FF2B5EF4-FFF2-40B4-BE49-F238E27FC236}">
                <a16:creationId xmlns:a16="http://schemas.microsoft.com/office/drawing/2014/main" id="{477A8173-9EA2-4B01-992D-2C8817790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192" y="1738993"/>
            <a:ext cx="638175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18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310FF6-0FD0-473F-8CC2-DCB49C5698E1}"/>
              </a:ext>
            </a:extLst>
          </p:cNvPr>
          <p:cNvSpPr/>
          <p:nvPr/>
        </p:nvSpPr>
        <p:spPr>
          <a:xfrm>
            <a:off x="1256522" y="463555"/>
            <a:ext cx="99028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% O0001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N10 G17 G40 G49 G80 G90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(подготовительная часть УП)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N15 T1 M6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(установка инструмента)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N20 G54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(задание нулевой точки детали)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N25 G0 G43 Z50 H1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(включение корректора на длину)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N30 X15 Y45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(выход в точку центра </a:t>
            </a:r>
            <a:r>
              <a:rPr lang="ru-RU" b="1" i="1" dirty="0">
                <a:solidFill>
                  <a:srgbClr val="000000"/>
                </a:solidFill>
                <a:latin typeface="Verdana" panose="020B0604030504040204" pitchFamily="34" charset="0"/>
              </a:rPr>
              <a:t>отверстия 1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N35 G1 Z15 F500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(выход на безопасную плоскость Z=15мм)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N40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G81 Z-30 R5 F100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(вызов цикла простого сверления)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N45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X45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(переход и сверление </a:t>
            </a:r>
            <a:r>
              <a:rPr lang="ru-RU" b="1" i="1" dirty="0">
                <a:solidFill>
                  <a:srgbClr val="000000"/>
                </a:solidFill>
                <a:latin typeface="Verdana" panose="020B0604030504040204" pitchFamily="34" charset="0"/>
              </a:rPr>
              <a:t>отверстие 2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N50 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X75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(переход и сверление </a:t>
            </a:r>
            <a:r>
              <a:rPr lang="ru-RU" b="1" i="1" dirty="0">
                <a:solidFill>
                  <a:srgbClr val="000000"/>
                </a:solidFill>
                <a:latin typeface="Verdana" panose="020B0604030504040204" pitchFamily="34" charset="0"/>
              </a:rPr>
              <a:t>отверстие 3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N45 G80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(отменить цикл сверления)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N50 G0 Z50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(подъем в конечную точку траектории)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N55 M05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(выключить обороты шпинделя)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N60 M30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(конец программы)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74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539168D-57BE-47BB-A8ED-B4514D3F9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15" y="654683"/>
            <a:ext cx="8728108" cy="404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9926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492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Verdana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Сухинин</dc:creator>
  <cp:lastModifiedBy>Сергей Сухинин</cp:lastModifiedBy>
  <cp:revision>2</cp:revision>
  <dcterms:created xsi:type="dcterms:W3CDTF">2022-01-14T05:03:17Z</dcterms:created>
  <dcterms:modified xsi:type="dcterms:W3CDTF">2022-01-14T05:25:06Z</dcterms:modified>
</cp:coreProperties>
</file>