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57" r:id="rId9"/>
    <p:sldId id="264" r:id="rId10"/>
    <p:sldId id="266" r:id="rId11"/>
    <p:sldId id="265" r:id="rId12"/>
    <p:sldId id="269" r:id="rId13"/>
    <p:sldId id="268" r:id="rId14"/>
    <p:sldId id="267" r:id="rId15"/>
    <p:sldId id="270" r:id="rId16"/>
    <p:sldId id="271" r:id="rId17"/>
    <p:sldId id="273" r:id="rId18"/>
    <p:sldId id="272" r:id="rId19"/>
    <p:sldId id="289" r:id="rId20"/>
    <p:sldId id="291" r:id="rId21"/>
    <p:sldId id="290" r:id="rId22"/>
    <p:sldId id="287" r:id="rId23"/>
    <p:sldId id="274" r:id="rId24"/>
    <p:sldId id="278" r:id="rId25"/>
    <p:sldId id="276" r:id="rId26"/>
    <p:sldId id="279" r:id="rId27"/>
    <p:sldId id="281" r:id="rId28"/>
    <p:sldId id="280" r:id="rId29"/>
    <p:sldId id="294" r:id="rId30"/>
    <p:sldId id="295" r:id="rId31"/>
    <p:sldId id="293" r:id="rId32"/>
    <p:sldId id="282" r:id="rId33"/>
    <p:sldId id="283" r:id="rId34"/>
    <p:sldId id="284" r:id="rId35"/>
    <p:sldId id="285" r:id="rId36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0505"/>
    <a:srgbClr val="EBFB21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37" autoAdjust="0"/>
    <p:restoredTop sz="94660"/>
  </p:normalViewPr>
  <p:slideViewPr>
    <p:cSldViewPr snapToObjects="1" showGuides="1">
      <p:cViewPr varScale="1">
        <p:scale>
          <a:sx n="99" d="100"/>
          <a:sy n="99" d="100"/>
        </p:scale>
        <p:origin x="-336" y="-90"/>
      </p:cViewPr>
      <p:guideLst>
        <p:guide orient="horz" pos="1620"/>
        <p:guide orient="horz" pos="237"/>
        <p:guide orient="horz" pos="3003"/>
        <p:guide pos="2880"/>
        <p:guide pos="2653"/>
        <p:guide pos="3107"/>
        <p:guide pos="226"/>
        <p:guide pos="5534"/>
        <p:guide pos="1429"/>
        <p:guide pos="430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6004" cy="36004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B4A410-06AE-4CB8-BD61-13FC9551E8A0}" type="datetimeFigureOut">
              <a:rPr lang="ru-RU" smtClean="0"/>
              <a:t>15.12.2014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C165C7-1956-4825-9EDA-C98DAA15B2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17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060C9F-B51C-4463-B105-B8E6844EAF3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495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FBD1D-51B0-4D10-8568-F087BDF746B9}" type="datetimeFigureOut">
              <a:rPr lang="ru-RU" smtClean="0"/>
              <a:t>15.12.2014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0281-F735-48A9-8310-173503897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5011337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FBD1D-51B0-4D10-8568-F087BDF746B9}" type="datetimeFigureOut">
              <a:rPr lang="ru-RU" smtClean="0"/>
              <a:t>15.12.2014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0281-F735-48A9-8310-173503897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3033174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FBD1D-51B0-4D10-8568-F087BDF746B9}" type="datetimeFigureOut">
              <a:rPr lang="ru-RU" smtClean="0"/>
              <a:t>15.12.2014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0281-F735-48A9-8310-173503897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3581504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FBD1D-51B0-4D10-8568-F087BDF746B9}" type="datetimeFigureOut">
              <a:rPr lang="ru-RU" smtClean="0"/>
              <a:t>15.12.2014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0281-F735-48A9-8310-173503897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834596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FBD1D-51B0-4D10-8568-F087BDF746B9}" type="datetimeFigureOut">
              <a:rPr lang="ru-RU" smtClean="0"/>
              <a:t>15.12.2014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0281-F735-48A9-8310-173503897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430465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FBD1D-51B0-4D10-8568-F087BDF746B9}" type="datetimeFigureOut">
              <a:rPr lang="ru-RU" smtClean="0"/>
              <a:t>15.12.2014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0281-F735-48A9-8310-173503897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8236649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FBD1D-51B0-4D10-8568-F087BDF746B9}" type="datetimeFigureOut">
              <a:rPr lang="ru-RU" smtClean="0"/>
              <a:t>15.12.2014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0281-F735-48A9-8310-173503897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712370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FBD1D-51B0-4D10-8568-F087BDF746B9}" type="datetimeFigureOut">
              <a:rPr lang="ru-RU" smtClean="0"/>
              <a:t>15.12.2014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0281-F735-48A9-8310-173503897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4533881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FBD1D-51B0-4D10-8568-F087BDF746B9}" type="datetimeFigureOut">
              <a:rPr lang="ru-RU" smtClean="0"/>
              <a:t>15.12.2014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0281-F735-48A9-8310-173503897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633724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FBD1D-51B0-4D10-8568-F087BDF746B9}" type="datetimeFigureOut">
              <a:rPr lang="ru-RU" smtClean="0"/>
              <a:t>15.12.2014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0281-F735-48A9-8310-173503897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014971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6FBD1D-51B0-4D10-8568-F087BDF746B9}" type="datetimeFigureOut">
              <a:rPr lang="ru-RU" smtClean="0"/>
              <a:t>15.12.2014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30281-F735-48A9-8310-173503897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314342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6FBD1D-51B0-4D10-8568-F087BDF746B9}" type="datetimeFigureOut">
              <a:rPr lang="ru-RU" smtClean="0"/>
              <a:t>15.12.2014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030281-F735-48A9-8310-1735038970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4748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.png"/><Relationship Id="rId3" Type="http://schemas.openxmlformats.org/officeDocument/2006/relationships/image" Target="../media/image4.jpe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microsoft.com/office/2007/relationships/hdphoto" Target="../media/hdphoto1.wdp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9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0.png"/><Relationship Id="rId13" Type="http://schemas.openxmlformats.org/officeDocument/2006/relationships/image" Target="../media/image20.png"/><Relationship Id="rId18" Type="http://schemas.microsoft.com/office/2007/relationships/hdphoto" Target="../media/hdphoto2.wdp"/><Relationship Id="rId3" Type="http://schemas.openxmlformats.org/officeDocument/2006/relationships/image" Target="../media/image110.png"/><Relationship Id="rId12" Type="http://schemas.openxmlformats.org/officeDocument/2006/relationships/image" Target="../media/image19.png"/><Relationship Id="rId17" Type="http://schemas.openxmlformats.org/officeDocument/2006/relationships/image" Target="../media/image12.png"/><Relationship Id="rId2" Type="http://schemas.openxmlformats.org/officeDocument/2006/relationships/image" Target="../media/image100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13.png"/><Relationship Id="rId15" Type="http://schemas.openxmlformats.org/officeDocument/2006/relationships/image" Target="../media/image22.png"/><Relationship Id="rId10" Type="http://schemas.openxmlformats.org/officeDocument/2006/relationships/image" Target="../media/image17.png"/><Relationship Id="rId19" Type="http://schemas.openxmlformats.org/officeDocument/2006/relationships/image" Target="../media/image2.png"/><Relationship Id="rId4" Type="http://schemas.openxmlformats.org/officeDocument/2006/relationships/image" Target="../media/image15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46.gi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7.png"/><Relationship Id="rId7" Type="http://schemas.openxmlformats.org/officeDocument/2006/relationships/image" Target="../media/image6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0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2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9532" y="123478"/>
            <a:ext cx="842645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Фотоэффект. Уравнение Эйнштейна для фотоэффекта</a:t>
            </a:r>
            <a:endParaRPr lang="ru-RU" sz="54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68366" y="3473591"/>
            <a:ext cx="39601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Каждый век, приобретая новые идеи, </a:t>
            </a:r>
            <a:r>
              <a:rPr lang="ru-RU"/>
              <a:t>приобретает </a:t>
            </a:r>
            <a:r>
              <a:rPr lang="ru-RU" smtClean="0"/>
              <a:t>и новые </a:t>
            </a:r>
            <a:r>
              <a:rPr lang="ru-RU" dirty="0"/>
              <a:t>глаза.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308304" y="4083918"/>
            <a:ext cx="1505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dirty="0" smtClean="0"/>
              <a:t>Генрих Гейне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4342" y="2679762"/>
            <a:ext cx="352839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Группа 6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 rad="101600">
                    <a:schemeClr val="tx1">
                      <a:alpha val="55000"/>
                    </a:schemeClr>
                  </a:glow>
                </a:effectLst>
              </a:endParaRPr>
            </a:p>
          </p:txBody>
        </p:sp>
        <p:pic>
          <p:nvPicPr>
            <p:cNvPr id="9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4194627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уб 1"/>
          <p:cNvSpPr/>
          <p:nvPr/>
        </p:nvSpPr>
        <p:spPr>
          <a:xfrm>
            <a:off x="351607" y="2571751"/>
            <a:ext cx="8433618" cy="2180474"/>
          </a:xfrm>
          <a:prstGeom prst="cube">
            <a:avLst>
              <a:gd name="adj" fmla="val 32403"/>
            </a:avLst>
          </a:prstGeom>
          <a:gradFill flip="none" rotWithShape="1">
            <a:gsLst>
              <a:gs pos="0">
                <a:schemeClr val="tx1"/>
              </a:gs>
              <a:gs pos="38000">
                <a:schemeClr val="bg1">
                  <a:lumMod val="50000"/>
                </a:schemeClr>
              </a:gs>
              <a:gs pos="74000">
                <a:schemeClr val="tx1">
                  <a:lumMod val="95000"/>
                  <a:lumOff val="5000"/>
                </a:schemeClr>
              </a:gs>
              <a:gs pos="100000">
                <a:schemeClr val="tx1">
                  <a:lumMod val="95000"/>
                  <a:lumOff val="5000"/>
                </a:schemeClr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>
            <a:off x="935596" y="2730306"/>
            <a:ext cx="6793885" cy="1130549"/>
            <a:chOff x="935596" y="2730306"/>
            <a:chExt cx="6793885" cy="1130549"/>
          </a:xfrm>
        </p:grpSpPr>
        <p:sp>
          <p:nvSpPr>
            <p:cNvPr id="3" name="Полилиния 2"/>
            <p:cNvSpPr/>
            <p:nvPr/>
          </p:nvSpPr>
          <p:spPr>
            <a:xfrm>
              <a:off x="1619672" y="2776773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3095836" y="2730306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олилиния 5"/>
            <p:cNvSpPr/>
            <p:nvPr/>
          </p:nvSpPr>
          <p:spPr>
            <a:xfrm>
              <a:off x="2375756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3815916" y="2730306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5220072" y="2730306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4496408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6558449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5868144" y="2730306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7236296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935596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1346057" y="2730306"/>
            <a:ext cx="6793885" cy="1130549"/>
            <a:chOff x="935596" y="2730306"/>
            <a:chExt cx="6793885" cy="1130549"/>
          </a:xfrm>
        </p:grpSpPr>
        <p:sp>
          <p:nvSpPr>
            <p:cNvPr id="27" name="Полилиния 26"/>
            <p:cNvSpPr/>
            <p:nvPr/>
          </p:nvSpPr>
          <p:spPr>
            <a:xfrm>
              <a:off x="1619672" y="2776773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3095836" y="2730306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2375756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3815916" y="2730306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олилиния 30"/>
            <p:cNvSpPr/>
            <p:nvPr/>
          </p:nvSpPr>
          <p:spPr>
            <a:xfrm>
              <a:off x="5220072" y="2730306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олилиния 31"/>
            <p:cNvSpPr/>
            <p:nvPr/>
          </p:nvSpPr>
          <p:spPr>
            <a:xfrm>
              <a:off x="4496408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олилиния 32"/>
            <p:cNvSpPr/>
            <p:nvPr/>
          </p:nvSpPr>
          <p:spPr>
            <a:xfrm>
              <a:off x="6558449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олилиния 33"/>
            <p:cNvSpPr/>
            <p:nvPr/>
          </p:nvSpPr>
          <p:spPr>
            <a:xfrm>
              <a:off x="5868144" y="2730306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олилиния 34"/>
            <p:cNvSpPr/>
            <p:nvPr/>
          </p:nvSpPr>
          <p:spPr>
            <a:xfrm>
              <a:off x="7236296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олилиния 35"/>
            <p:cNvSpPr/>
            <p:nvPr/>
          </p:nvSpPr>
          <p:spPr>
            <a:xfrm>
              <a:off x="935596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503548" y="2716508"/>
            <a:ext cx="6793885" cy="1130549"/>
            <a:chOff x="935596" y="2730306"/>
            <a:chExt cx="6793885" cy="1130549"/>
          </a:xfrm>
        </p:grpSpPr>
        <p:sp>
          <p:nvSpPr>
            <p:cNvPr id="38" name="Полилиния 37"/>
            <p:cNvSpPr/>
            <p:nvPr/>
          </p:nvSpPr>
          <p:spPr>
            <a:xfrm>
              <a:off x="1619672" y="2776773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олилиния 38"/>
            <p:cNvSpPr/>
            <p:nvPr/>
          </p:nvSpPr>
          <p:spPr>
            <a:xfrm>
              <a:off x="3095836" y="2730306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олилиния 39"/>
            <p:cNvSpPr/>
            <p:nvPr/>
          </p:nvSpPr>
          <p:spPr>
            <a:xfrm>
              <a:off x="2375756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олилиния 40"/>
            <p:cNvSpPr/>
            <p:nvPr/>
          </p:nvSpPr>
          <p:spPr>
            <a:xfrm>
              <a:off x="3815916" y="2730306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олилиния 41"/>
            <p:cNvSpPr/>
            <p:nvPr/>
          </p:nvSpPr>
          <p:spPr>
            <a:xfrm>
              <a:off x="5220072" y="2730306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олилиния 42"/>
            <p:cNvSpPr/>
            <p:nvPr/>
          </p:nvSpPr>
          <p:spPr>
            <a:xfrm>
              <a:off x="4496408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олилиния 43"/>
            <p:cNvSpPr/>
            <p:nvPr/>
          </p:nvSpPr>
          <p:spPr>
            <a:xfrm>
              <a:off x="6558449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олилиния 44"/>
            <p:cNvSpPr/>
            <p:nvPr/>
          </p:nvSpPr>
          <p:spPr>
            <a:xfrm>
              <a:off x="5868144" y="2730306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Полилиния 45"/>
            <p:cNvSpPr/>
            <p:nvPr/>
          </p:nvSpPr>
          <p:spPr>
            <a:xfrm>
              <a:off x="7236296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935596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7171933" y="4306329"/>
            <a:ext cx="928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100 К</a:t>
            </a:r>
            <a:endParaRPr lang="ru-RU" sz="2400" dirty="0">
              <a:solidFill>
                <a:schemeClr val="bg1"/>
              </a:solidFill>
            </a:endParaRPr>
          </a:p>
        </p:txBody>
      </p:sp>
      <p:grpSp>
        <p:nvGrpSpPr>
          <p:cNvPr id="49" name="Группа 48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50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 rad="101600">
                    <a:schemeClr val="tx1">
                      <a:alpha val="55000"/>
                    </a:schemeClr>
                  </a:glow>
                </a:effectLst>
              </a:endParaRPr>
            </a:p>
          </p:txBody>
        </p:sp>
        <p:pic>
          <p:nvPicPr>
            <p:cNvPr id="51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6133161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3.8248E-7 C 0.00122 -0.02561 0.00435 -0.05121 0.00383 -0.07681 C 0.00383 -0.07989 0.00018 -0.07588 -0.00138 -0.07712 C -0.0026 -0.07804 -0.00277 -0.08082 -0.00346 -0.08267 C -0.00451 -0.08946 -0.00572 -0.09593 -0.00659 -0.10272 C -0.00624 -0.10704 -0.00642 -0.11166 -0.00555 -0.11567 C -0.00294 -0.12801 0.00452 -0.12925 0.0099 -0.13572 C 0.01112 -0.14467 0.01233 -0.14868 0.0099 -0.15947 C 0.00869 -0.16533 -0.00468 -0.18076 -0.00867 -0.18323 C -0.01371 -0.1968 -0.00537 -0.22425 -0.00242 -0.23998 C -0.00208 -0.24738 -0.00242 -0.25509 -0.00138 -0.26219 C -0.00086 -0.26651 0.00192 -0.26897 0.00261 -0.27298 C 0.00157 -0.28964 0.00174 -0.2918 -0.00555 -0.30044 C -0.00676 -0.30691 -0.00763 -0.30784 -0.00451 -0.31524 C -0.00242 -0.31987 0.00261 -0.32789 0.00261 -0.32789 C 0.00556 -0.34917 -0.01197 -0.3683 -0.01787 -0.38464 C -0.01753 -0.3902 -0.01787 -0.39606 -0.01701 -0.4013 C -0.01614 -0.40685 -0.00537 -0.42598 -0.00138 -0.4306 C -0.00242 -0.45189 -0.00277 -0.4488 -0.00555 -0.46361 C -0.00416 -0.48952 -0.00312 -0.49168 0.00678 -0.50926 C 0.00938 -0.52283 0.00834 -0.51666 0.0099 -0.52777 C 0.00643 -0.54226 0.00921 -0.53486 -0.00051 -0.54781 C -0.00277 -0.5509 -0.00555 -0.56046 -0.00555 -0.56046 C -0.00885 -0.5836 -0.00225 -0.5836 0.00261 -0.60087 C 0.0047 -0.60796 0.00261 -0.60519 0.0047 -0.61352 C 0.00522 -0.61598 0.00626 -0.61722 0.00678 -0.61907 C 0.0073 -0.62061 0.00747 -0.62246 0.00782 -0.62431 C 0.00626 -0.64559 0.00938 -0.63542 0.00053 -0.64467 C -0.0019 -0.64744 -0.00659 -0.65361 -0.00659 -0.65361 C -0.00971 -0.66996 -0.0118 -0.68107 -0.00138 -0.68508 C 0.00244 -0.6897 0.0007 -0.68724 0.00365 -0.69248 L 0.01563 -0.92351 " pathEditMode="relative" ptsTypes="ffffffffffffffffffffffffffffffAA">
                                      <p:cBhvr>
                                        <p:cTn id="9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repeatCount="indefinite" fill="remove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remove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7.22222E-6 3.8248E-7 C 0.00122 -0.02561 0.00435 -0.05121 0.00383 -0.07681 C 0.00383 -0.07989 0.00018 -0.07588 -0.00138 -0.07712 C -0.0026 -0.07804 -0.00277 -0.08082 -0.00346 -0.08267 C -0.00451 -0.08946 -0.00572 -0.09593 -0.00659 -0.10272 C -0.00624 -0.10704 -0.00642 -0.11166 -0.00555 -0.11567 C -0.00294 -0.12801 0.00452 -0.12925 0.0099 -0.13572 C 0.01112 -0.14467 0.01233 -0.14868 0.0099 -0.15947 C 0.00869 -0.16533 -0.00468 -0.18076 -0.00867 -0.18323 C -0.01371 -0.1968 -0.00537 -0.22425 -0.00242 -0.23998 C -0.00208 -0.24738 -0.00242 -0.25509 -0.00138 -0.26219 C -0.00086 -0.26651 0.00192 -0.26897 0.00261 -0.27298 C 0.00157 -0.28964 0.00174 -0.2918 -0.00555 -0.30044 C -0.00676 -0.30691 -0.00763 -0.30784 -0.00451 -0.31524 C -0.00242 -0.31987 0.00261 -0.32789 0.00261 -0.32789 C 0.00556 -0.34917 -0.01197 -0.3683 -0.01787 -0.38464 C -0.01753 -0.3902 -0.01787 -0.39606 -0.01701 -0.4013 C -0.01614 -0.40685 -0.00537 -0.42598 -0.00138 -0.4306 C -0.00242 -0.45189 -0.00277 -0.4488 -0.00555 -0.46361 C -0.00416 -0.48952 -0.00312 -0.49168 0.00678 -0.50926 C 0.00938 -0.52283 0.00834 -0.51666 0.0099 -0.52777 C 0.00643 -0.54226 0.00921 -0.53486 -0.00051 -0.54781 C -0.00277 -0.5509 -0.00555 -0.56046 -0.00555 -0.56046 C -0.00885 -0.5836 -0.00225 -0.5836 0.00261 -0.60087 C 0.0047 -0.60796 0.00261 -0.60519 0.0047 -0.61352 C 0.00522 -0.61598 0.00626 -0.61722 0.00678 -0.61907 C 0.0073 -0.62061 0.00747 -0.62246 0.00782 -0.62431 C 0.00626 -0.64559 0.00938 -0.63542 0.00053 -0.64467 C -0.0019 -0.64744 -0.00659 -0.65361 -0.00659 -0.65361 C -0.00971 -0.66996 -0.0118 -0.68107 -0.00138 -0.68508 C 0.00244 -0.6897 0.0007 -0.68724 0.00365 -0.69248 L 0.01563 -0.92351 " pathEditMode="relative" ptsTypes="ffffffffffffffffffffffffffffffAA">
                                      <p:cBhvr>
                                        <p:cTn id="14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repeatCount="indefinite" fill="remove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fill="remove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7.22222E-6 3.8248E-7 C 0.00122 -0.02561 0.00435 -0.05121 0.00383 -0.07681 C 0.00383 -0.07989 0.00018 -0.07588 -0.00138 -0.07712 C -0.0026 -0.07804 -0.00277 -0.08082 -0.00346 -0.08267 C -0.00451 -0.08946 -0.00572 -0.09593 -0.00659 -0.10272 C -0.00624 -0.10704 -0.00642 -0.11166 -0.00555 -0.11567 C -0.00294 -0.12801 0.00452 -0.12925 0.0099 -0.13572 C 0.01112 -0.14467 0.01233 -0.14868 0.0099 -0.15947 C 0.00869 -0.16533 -0.00468 -0.18076 -0.00867 -0.18323 C -0.01371 -0.1968 -0.00537 -0.22425 -0.00242 -0.23998 C -0.00208 -0.24738 -0.00242 -0.25509 -0.00138 -0.26219 C -0.00086 -0.26651 0.00192 -0.26897 0.00261 -0.27298 C 0.00157 -0.28964 0.00174 -0.2918 -0.00555 -0.30044 C -0.00676 -0.30691 -0.00763 -0.30784 -0.00451 -0.31524 C -0.00242 -0.31987 0.00261 -0.32789 0.00261 -0.32789 C 0.00556 -0.34917 -0.01197 -0.3683 -0.01787 -0.38464 C -0.01753 -0.3902 -0.01787 -0.39606 -0.01701 -0.4013 C -0.01614 -0.40685 -0.00537 -0.42598 -0.00138 -0.4306 C -0.00242 -0.45189 -0.00277 -0.4488 -0.00555 -0.46361 C -0.00416 -0.48952 -0.00312 -0.49168 0.00678 -0.50926 C 0.00938 -0.52283 0.00834 -0.51666 0.0099 -0.52777 C 0.00643 -0.54226 0.00921 -0.53486 -0.00051 -0.54781 C -0.00277 -0.5509 -0.00555 -0.56046 -0.00555 -0.56046 C -0.00885 -0.5836 -0.00225 -0.5836 0.00261 -0.60087 C 0.0047 -0.60796 0.00261 -0.60519 0.0047 -0.61352 C 0.00522 -0.61598 0.00626 -0.61722 0.00678 -0.61907 C 0.0073 -0.62061 0.00747 -0.62246 0.00782 -0.62431 C 0.00626 -0.64559 0.00938 -0.63542 0.00053 -0.64467 C -0.0019 -0.64744 -0.00659 -0.65361 -0.00659 -0.65361 C -0.00971 -0.66996 -0.0118 -0.68107 -0.00138 -0.68508 C 0.00244 -0.6897 0.0007 -0.68724 0.00365 -0.69248 L 0.01563 -0.92351 " pathEditMode="relative" ptsTypes="ffffffffffffffffffffffffffffffAA">
                                      <p:cBhvr>
                                        <p:cTn id="19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уб 1"/>
          <p:cNvSpPr/>
          <p:nvPr/>
        </p:nvSpPr>
        <p:spPr>
          <a:xfrm>
            <a:off x="351607" y="2571751"/>
            <a:ext cx="8433618" cy="2180474"/>
          </a:xfrm>
          <a:prstGeom prst="cube">
            <a:avLst>
              <a:gd name="adj" fmla="val 32403"/>
            </a:avLst>
          </a:prstGeom>
          <a:gradFill flip="none" rotWithShape="1">
            <a:gsLst>
              <a:gs pos="0">
                <a:srgbClr val="0070C0"/>
              </a:gs>
              <a:gs pos="31000">
                <a:schemeClr val="bg1"/>
              </a:gs>
              <a:gs pos="52000">
                <a:srgbClr val="00B0F0"/>
              </a:gs>
              <a:gs pos="83000">
                <a:schemeClr val="bg1">
                  <a:lumMod val="95000"/>
                </a:schemeClr>
              </a:gs>
              <a:gs pos="100000">
                <a:srgbClr val="00B0F0"/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/>
          <p:cNvSpPr txBox="1"/>
          <p:nvPr/>
        </p:nvSpPr>
        <p:spPr>
          <a:xfrm>
            <a:off x="7479709" y="4306329"/>
            <a:ext cx="6206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0 К</a:t>
            </a:r>
            <a:endParaRPr lang="ru-RU" sz="2400" dirty="0">
              <a:solidFill>
                <a:schemeClr val="bg1"/>
              </a:solidFill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5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 rad="101600">
                    <a:schemeClr val="tx1">
                      <a:alpha val="55000"/>
                    </a:schemeClr>
                  </a:glow>
                </a:effectLst>
              </a:endParaRPr>
            </a:p>
          </p:txBody>
        </p:sp>
        <p:pic>
          <p:nvPicPr>
            <p:cNvPr id="6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727625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grayscl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2116" y="-14834"/>
            <a:ext cx="10680700" cy="532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5" b="2519"/>
          <a:stretch/>
        </p:blipFill>
        <p:spPr bwMode="auto">
          <a:xfrm flipH="1">
            <a:off x="2911829" y="375506"/>
            <a:ext cx="3316355" cy="4256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71900" y="4587974"/>
            <a:ext cx="17767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Макс Планк</a:t>
            </a:r>
            <a:endParaRPr lang="ru-RU" sz="2400" dirty="0">
              <a:solidFill>
                <a:schemeClr val="bg1"/>
              </a:solidFill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6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 rad="101600">
                    <a:schemeClr val="tx1">
                      <a:alpha val="55000"/>
                    </a:schemeClr>
                  </a:glow>
                </a:effectLst>
              </a:endParaRPr>
            </a:p>
          </p:txBody>
        </p:sp>
        <p:pic>
          <p:nvPicPr>
            <p:cNvPr id="7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149616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projects\Информатика\Климова\Подарок ко Дню Учителя\1433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2"/>
          <a:stretch/>
        </p:blipFill>
        <p:spPr bwMode="auto">
          <a:xfrm>
            <a:off x="-5803" y="-11394"/>
            <a:ext cx="9186315" cy="4491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0" y="-20538"/>
            <a:ext cx="9144000" cy="410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D:\projects\Информатика\Климова\Подарок ко Дню Учителя\1433б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35" b="2"/>
          <a:stretch/>
        </p:blipFill>
        <p:spPr bwMode="auto">
          <a:xfrm>
            <a:off x="-28178" y="195486"/>
            <a:ext cx="9196486" cy="3743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-50393" y="4371950"/>
            <a:ext cx="9321800" cy="771549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0" y="4443960"/>
            <a:ext cx="9321800" cy="69954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35541"/>
          <a:stretch/>
        </p:blipFill>
        <p:spPr bwMode="auto">
          <a:xfrm>
            <a:off x="-28178" y="3795886"/>
            <a:ext cx="9386089" cy="109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85512"/>
          <a:stretch/>
        </p:blipFill>
        <p:spPr bwMode="auto">
          <a:xfrm flipH="1">
            <a:off x="7714862" y="4212200"/>
            <a:ext cx="2109563" cy="109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35541"/>
          <a:stretch/>
        </p:blipFill>
        <p:spPr bwMode="auto">
          <a:xfrm flipH="1">
            <a:off x="-850631" y="4212200"/>
            <a:ext cx="9386089" cy="10910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39" y="369815"/>
            <a:ext cx="1488628" cy="3426072"/>
          </a:xfrm>
          <a:prstGeom prst="rect">
            <a:avLst/>
          </a:prstGeom>
        </p:spPr>
      </p:pic>
      <p:grpSp>
        <p:nvGrpSpPr>
          <p:cNvPr id="23" name="Группа 22"/>
          <p:cNvGrpSpPr/>
          <p:nvPr/>
        </p:nvGrpSpPr>
        <p:grpSpPr>
          <a:xfrm>
            <a:off x="6688900" y="4796378"/>
            <a:ext cx="2455100" cy="347122"/>
            <a:chOff x="6691345" y="4796378"/>
            <a:chExt cx="2455100" cy="347122"/>
          </a:xfrm>
        </p:grpSpPr>
        <p:sp>
          <p:nvSpPr>
            <p:cNvPr id="24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/>
            </a:p>
          </p:txBody>
        </p:sp>
        <p:pic>
          <p:nvPicPr>
            <p:cNvPr id="25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Скругленная прямоугольная выноска 1"/>
          <p:cNvSpPr/>
          <p:nvPr/>
        </p:nvSpPr>
        <p:spPr>
          <a:xfrm>
            <a:off x="2286000" y="823112"/>
            <a:ext cx="4572000" cy="1464231"/>
          </a:xfrm>
          <a:prstGeom prst="wedgeRoundRectCallout">
            <a:avLst>
              <a:gd name="adj1" fmla="val -67083"/>
              <a:gd name="adj2" fmla="val -31824"/>
              <a:gd name="adj3" fmla="val 16667"/>
            </a:avLst>
          </a:prstGeom>
          <a:solidFill>
            <a:schemeClr val="bg1">
              <a:lumMod val="95000"/>
            </a:schemeClr>
          </a:solidFill>
        </p:spPr>
        <p:txBody>
          <a:bodyPr>
            <a:spAutoFit/>
          </a:bodyPr>
          <a:lstStyle/>
          <a:p>
            <a:r>
              <a:rPr lang="ru-RU" sz="2000" dirty="0" smtClean="0"/>
              <a:t>Я считаю, что атомы </a:t>
            </a:r>
            <a:r>
              <a:rPr lang="ru-RU" sz="2000" dirty="0"/>
              <a:t>излучают энергию не непрерывно, а отдельными порциями — </a:t>
            </a:r>
            <a:r>
              <a:rPr lang="ru-RU" sz="2000" b="1" dirty="0"/>
              <a:t>квантами световой энергии</a:t>
            </a:r>
            <a:r>
              <a:rPr lang="ru-RU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71895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5" b="2519"/>
          <a:stretch/>
        </p:blipFill>
        <p:spPr bwMode="auto">
          <a:xfrm flipH="1">
            <a:off x="611560" y="375506"/>
            <a:ext cx="3316355" cy="4256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78765" y="4623978"/>
            <a:ext cx="1379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Макс Планк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968875" y="267494"/>
            <a:ext cx="395960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Атомы излучают энергию не непрерывно, а отдельными порциями — </a:t>
            </a:r>
            <a:r>
              <a:rPr lang="ru-RU" sz="2000" b="1" dirty="0" smtClean="0"/>
              <a:t>квантами световой энергии</a:t>
            </a:r>
            <a:r>
              <a:rPr lang="ru-RU" sz="2000" dirty="0" smtClean="0"/>
              <a:t>.</a:t>
            </a:r>
            <a:endParaRPr lang="ru-RU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6343423" y="1580854"/>
                <a:ext cx="118141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𝐸</m:t>
                      </m:r>
                      <m:r>
                        <a:rPr lang="en-US" sz="2000" b="0" i="1" smtClean="0">
                          <a:latin typeface="Cambria Math"/>
                        </a:rPr>
                        <m:t>=</m:t>
                      </m:r>
                      <m:r>
                        <a:rPr lang="en-US" sz="2000" b="0" i="1" smtClean="0">
                          <a:latin typeface="Cambria Math"/>
                        </a:rPr>
                        <m:t>𝑛h</m:t>
                      </m:r>
                      <m:r>
                        <a:rPr lang="en-US" sz="2000" b="0" i="1" smtClean="0">
                          <a:latin typeface="Cambria Math"/>
                          <a:ea typeface="Cambria Math"/>
                        </a:rPr>
                        <m:t>𝜈</m:t>
                      </m:r>
                    </m:oMath>
                  </m:oMathPara>
                </a14:m>
                <a:endParaRPr lang="ru-RU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3423" y="1580854"/>
                <a:ext cx="1181414" cy="400110"/>
              </a:xfrm>
              <a:prstGeom prst="rect">
                <a:avLst/>
              </a:prstGeom>
              <a:blipFill rotWithShape="1">
                <a:blip r:embed="rId3"/>
                <a:stretch>
                  <a:fillRect t="-7576" r="-8290" b="-257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Скругленный прямоугольник 7"/>
          <p:cNvSpPr/>
          <p:nvPr/>
        </p:nvSpPr>
        <p:spPr>
          <a:xfrm>
            <a:off x="6343423" y="1580854"/>
            <a:ext cx="1181414" cy="40011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000"/>
          </a:p>
        </p:txBody>
      </p:sp>
      <p:sp>
        <p:nvSpPr>
          <p:cNvPr id="9" name="TextBox 8"/>
          <p:cNvSpPr txBox="1"/>
          <p:nvPr/>
        </p:nvSpPr>
        <p:spPr>
          <a:xfrm>
            <a:off x="4968875" y="2088976"/>
            <a:ext cx="3852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>
                <a:solidFill>
                  <a:schemeClr val="tx2">
                    <a:lumMod val="50000"/>
                  </a:schemeClr>
                </a:solidFill>
              </a:rPr>
              <a:t>n</a:t>
            </a:r>
            <a:r>
              <a:rPr lang="en-US" sz="2000" dirty="0" smtClean="0"/>
              <a:t> </a:t>
            </a:r>
            <a:r>
              <a:rPr lang="ru-RU" sz="2000" dirty="0" smtClean="0"/>
              <a:t>— целое положительное число (число квантов);</a:t>
            </a:r>
            <a:endParaRPr lang="ru-RU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4968081" y="2809056"/>
            <a:ext cx="38528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chemeClr val="tx2">
                    <a:lumMod val="50000"/>
                  </a:schemeClr>
                </a:solidFill>
              </a:rPr>
              <a:t>h</a:t>
            </a:r>
            <a:r>
              <a:rPr lang="en-US" sz="2000" dirty="0" smtClean="0"/>
              <a:t> </a:t>
            </a:r>
            <a:r>
              <a:rPr lang="ru-RU" sz="2000" dirty="0" smtClean="0"/>
              <a:t>— фундаментальная постоянная Планка.</a:t>
            </a:r>
            <a:endParaRPr lang="ru-RU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5688633" y="3594591"/>
                <a:ext cx="24295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h</m:t>
                      </m:r>
                      <m:r>
                        <a:rPr lang="en-US" b="0" i="1" smtClean="0">
                          <a:latin typeface="Cambria Math"/>
                        </a:rPr>
                        <m:t>=6,63∙</m:t>
                      </m:r>
                      <m:sSup>
                        <m:sSupPr>
                          <m:ctrlPr>
                            <a:rPr lang="en-US" b="0" i="1" smtClean="0">
                              <a:latin typeface="Cambria Math"/>
                              <a:ea typeface="Cambria Math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10</m:t>
                          </m:r>
                        </m:e>
                        <m:sup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−34</m:t>
                          </m:r>
                        </m:sup>
                      </m:sSup>
                      <m:r>
                        <a:rPr lang="ru-RU" b="0" i="1" smtClean="0">
                          <a:latin typeface="Cambria Math"/>
                          <a:ea typeface="Cambria Math"/>
                        </a:rPr>
                        <m:t>Дж∙с</m:t>
                      </m:r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8633" y="3594591"/>
                <a:ext cx="2429576" cy="369332"/>
              </a:xfrm>
              <a:prstGeom prst="rect">
                <a:avLst/>
              </a:prstGeom>
              <a:blipFill rotWithShape="1">
                <a:blip r:embed="rId4"/>
                <a:stretch>
                  <a:fillRect t="-8333" r="-3008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Скругленный прямоугольник 12"/>
          <p:cNvSpPr/>
          <p:nvPr/>
        </p:nvSpPr>
        <p:spPr>
          <a:xfrm>
            <a:off x="5724637" y="3597078"/>
            <a:ext cx="2340260" cy="400110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932363" y="4060108"/>
            <a:ext cx="38512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/>
              <a:t>«Таинственный посол из </a:t>
            </a:r>
            <a:r>
              <a:rPr lang="ru-RU" sz="2000" b="1" dirty="0"/>
              <a:t>реального </a:t>
            </a:r>
            <a:r>
              <a:rPr lang="ru-RU" sz="2000" b="1" dirty="0" smtClean="0"/>
              <a:t>мира»</a:t>
            </a:r>
            <a:endParaRPr lang="ru-RU" sz="2000" b="1" dirty="0"/>
          </a:p>
        </p:txBody>
      </p:sp>
      <p:grpSp>
        <p:nvGrpSpPr>
          <p:cNvPr id="14" name="Группа 13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15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 rad="101600">
                    <a:schemeClr val="tx1">
                      <a:alpha val="55000"/>
                    </a:schemeClr>
                  </a:glow>
                </a:effectLst>
              </a:endParaRPr>
            </a:p>
          </p:txBody>
        </p:sp>
        <p:pic>
          <p:nvPicPr>
            <p:cNvPr id="16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218989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/>
      <p:bldP spid="11" grpId="0"/>
      <p:bldP spid="10" grpId="0"/>
      <p:bldP spid="13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https://upload.wikimedia.org/wikipedia/commons/5/54/Heinrich_Hert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76" y="372092"/>
            <a:ext cx="3258524" cy="421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27744" y="4582597"/>
            <a:ext cx="2281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Генрих Рудольф Герц</a:t>
            </a:r>
            <a:endParaRPr lang="ru-RU" dirty="0"/>
          </a:p>
        </p:txBody>
      </p:sp>
      <p:sp>
        <p:nvSpPr>
          <p:cNvPr id="9" name="Полилиния 8"/>
          <p:cNvSpPr/>
          <p:nvPr/>
        </p:nvSpPr>
        <p:spPr>
          <a:xfrm>
            <a:off x="5130496" y="398502"/>
            <a:ext cx="2333249" cy="1518411"/>
          </a:xfrm>
          <a:custGeom>
            <a:avLst/>
            <a:gdLst>
              <a:gd name="connsiteX0" fmla="*/ 4611 w 2342458"/>
              <a:gd name="connsiteY0" fmla="*/ 1527142 h 1527142"/>
              <a:gd name="connsiteX1" fmla="*/ 174293 w 2342458"/>
              <a:gd name="connsiteY1" fmla="*/ 933254 h 1527142"/>
              <a:gd name="connsiteX2" fmla="*/ 1145254 w 2342458"/>
              <a:gd name="connsiteY2" fmla="*/ 763571 h 1527142"/>
              <a:gd name="connsiteX3" fmla="*/ 1795703 w 2342458"/>
              <a:gd name="connsiteY3" fmla="*/ 273377 h 1527142"/>
              <a:gd name="connsiteX4" fmla="*/ 2342458 w 2342458"/>
              <a:gd name="connsiteY4" fmla="*/ 0 h 1527142"/>
              <a:gd name="connsiteX0" fmla="*/ 7309 w 2326106"/>
              <a:gd name="connsiteY0" fmla="*/ 1539842 h 1539842"/>
              <a:gd name="connsiteX1" fmla="*/ 157941 w 2326106"/>
              <a:gd name="connsiteY1" fmla="*/ 933254 h 1539842"/>
              <a:gd name="connsiteX2" fmla="*/ 1128902 w 2326106"/>
              <a:gd name="connsiteY2" fmla="*/ 763571 h 1539842"/>
              <a:gd name="connsiteX3" fmla="*/ 1779351 w 2326106"/>
              <a:gd name="connsiteY3" fmla="*/ 273377 h 1539842"/>
              <a:gd name="connsiteX4" fmla="*/ 2326106 w 2326106"/>
              <a:gd name="connsiteY4" fmla="*/ 0 h 1539842"/>
              <a:gd name="connsiteX0" fmla="*/ 7309 w 2330868"/>
              <a:gd name="connsiteY0" fmla="*/ 1508886 h 1508886"/>
              <a:gd name="connsiteX1" fmla="*/ 157941 w 2330868"/>
              <a:gd name="connsiteY1" fmla="*/ 902298 h 1508886"/>
              <a:gd name="connsiteX2" fmla="*/ 1128902 w 2330868"/>
              <a:gd name="connsiteY2" fmla="*/ 732615 h 1508886"/>
              <a:gd name="connsiteX3" fmla="*/ 1779351 w 2330868"/>
              <a:gd name="connsiteY3" fmla="*/ 242421 h 1508886"/>
              <a:gd name="connsiteX4" fmla="*/ 2330868 w 2330868"/>
              <a:gd name="connsiteY4" fmla="*/ 0 h 1508886"/>
              <a:gd name="connsiteX0" fmla="*/ 7309 w 2330868"/>
              <a:gd name="connsiteY0" fmla="*/ 1525555 h 1525555"/>
              <a:gd name="connsiteX1" fmla="*/ 157941 w 2330868"/>
              <a:gd name="connsiteY1" fmla="*/ 918967 h 1525555"/>
              <a:gd name="connsiteX2" fmla="*/ 1128902 w 2330868"/>
              <a:gd name="connsiteY2" fmla="*/ 749284 h 1525555"/>
              <a:gd name="connsiteX3" fmla="*/ 1779351 w 2330868"/>
              <a:gd name="connsiteY3" fmla="*/ 259090 h 1525555"/>
              <a:gd name="connsiteX4" fmla="*/ 2330868 w 2330868"/>
              <a:gd name="connsiteY4" fmla="*/ 0 h 1525555"/>
              <a:gd name="connsiteX0" fmla="*/ 7309 w 2330868"/>
              <a:gd name="connsiteY0" fmla="*/ 1535080 h 1535080"/>
              <a:gd name="connsiteX1" fmla="*/ 157941 w 2330868"/>
              <a:gd name="connsiteY1" fmla="*/ 928492 h 1535080"/>
              <a:gd name="connsiteX2" fmla="*/ 1128902 w 2330868"/>
              <a:gd name="connsiteY2" fmla="*/ 758809 h 1535080"/>
              <a:gd name="connsiteX3" fmla="*/ 1779351 w 2330868"/>
              <a:gd name="connsiteY3" fmla="*/ 268615 h 1535080"/>
              <a:gd name="connsiteX4" fmla="*/ 2330868 w 2330868"/>
              <a:gd name="connsiteY4" fmla="*/ 0 h 1535080"/>
              <a:gd name="connsiteX0" fmla="*/ 7309 w 2333249"/>
              <a:gd name="connsiteY0" fmla="*/ 1518411 h 1518411"/>
              <a:gd name="connsiteX1" fmla="*/ 157941 w 2333249"/>
              <a:gd name="connsiteY1" fmla="*/ 911823 h 1518411"/>
              <a:gd name="connsiteX2" fmla="*/ 1128902 w 2333249"/>
              <a:gd name="connsiteY2" fmla="*/ 742140 h 1518411"/>
              <a:gd name="connsiteX3" fmla="*/ 1779351 w 2333249"/>
              <a:gd name="connsiteY3" fmla="*/ 251946 h 1518411"/>
              <a:gd name="connsiteX4" fmla="*/ 2333249 w 2333249"/>
              <a:gd name="connsiteY4" fmla="*/ 0 h 1518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3249" h="1518411">
                <a:moveTo>
                  <a:pt x="7309" y="1518411"/>
                </a:moveTo>
                <a:cubicBezTo>
                  <a:pt x="-2904" y="1285098"/>
                  <a:pt x="-28991" y="1041202"/>
                  <a:pt x="157941" y="911823"/>
                </a:cubicBezTo>
                <a:cubicBezTo>
                  <a:pt x="344873" y="782445"/>
                  <a:pt x="858667" y="852119"/>
                  <a:pt x="1128902" y="742140"/>
                </a:cubicBezTo>
                <a:cubicBezTo>
                  <a:pt x="1399137" y="632160"/>
                  <a:pt x="1578627" y="375636"/>
                  <a:pt x="1779351" y="251946"/>
                </a:cubicBezTo>
                <a:cubicBezTo>
                  <a:pt x="1980075" y="128256"/>
                  <a:pt x="2159638" y="73057"/>
                  <a:pt x="2333249" y="0"/>
                </a:cubicBezTo>
              </a:path>
            </a:pathLst>
          </a:custGeom>
          <a:ln w="381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7452320" y="372092"/>
            <a:ext cx="0" cy="176761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1469" y="1815666"/>
            <a:ext cx="797947" cy="1499900"/>
          </a:xfrm>
          <a:prstGeom prst="rect">
            <a:avLst/>
          </a:prstGeom>
        </p:spPr>
      </p:pic>
      <p:sp>
        <p:nvSpPr>
          <p:cNvPr id="11" name="Полилиния 10"/>
          <p:cNvSpPr/>
          <p:nvPr/>
        </p:nvSpPr>
        <p:spPr>
          <a:xfrm>
            <a:off x="5486400" y="2912882"/>
            <a:ext cx="1974964" cy="1735928"/>
          </a:xfrm>
          <a:custGeom>
            <a:avLst/>
            <a:gdLst>
              <a:gd name="connsiteX0" fmla="*/ 0 w 1970202"/>
              <a:gd name="connsiteY0" fmla="*/ 0 h 1739889"/>
              <a:gd name="connsiteX1" fmla="*/ 367645 w 1970202"/>
              <a:gd name="connsiteY1" fmla="*/ 895547 h 1739889"/>
              <a:gd name="connsiteX2" fmla="*/ 980388 w 1970202"/>
              <a:gd name="connsiteY2" fmla="*/ 1630838 h 1739889"/>
              <a:gd name="connsiteX3" fmla="*/ 1630837 w 1970202"/>
              <a:gd name="connsiteY3" fmla="*/ 1734532 h 1739889"/>
              <a:gd name="connsiteX4" fmla="*/ 1970202 w 1970202"/>
              <a:gd name="connsiteY4" fmla="*/ 1715679 h 1739889"/>
              <a:gd name="connsiteX0" fmla="*/ 0 w 1974964"/>
              <a:gd name="connsiteY0" fmla="*/ 0 h 1735928"/>
              <a:gd name="connsiteX1" fmla="*/ 367645 w 1974964"/>
              <a:gd name="connsiteY1" fmla="*/ 895547 h 1735928"/>
              <a:gd name="connsiteX2" fmla="*/ 980388 w 1974964"/>
              <a:gd name="connsiteY2" fmla="*/ 1630838 h 1735928"/>
              <a:gd name="connsiteX3" fmla="*/ 1630837 w 1974964"/>
              <a:gd name="connsiteY3" fmla="*/ 1734532 h 1735928"/>
              <a:gd name="connsiteX4" fmla="*/ 1974964 w 1974964"/>
              <a:gd name="connsiteY4" fmla="*/ 1687104 h 1735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74964" h="1735928">
                <a:moveTo>
                  <a:pt x="0" y="0"/>
                </a:moveTo>
                <a:cubicBezTo>
                  <a:pt x="102123" y="311870"/>
                  <a:pt x="204247" y="623741"/>
                  <a:pt x="367645" y="895547"/>
                </a:cubicBezTo>
                <a:cubicBezTo>
                  <a:pt x="531043" y="1167353"/>
                  <a:pt x="769856" y="1491007"/>
                  <a:pt x="980388" y="1630838"/>
                </a:cubicBezTo>
                <a:cubicBezTo>
                  <a:pt x="1190920" y="1770669"/>
                  <a:pt x="1465074" y="1725154"/>
                  <a:pt x="1630837" y="1734532"/>
                </a:cubicBezTo>
                <a:cubicBezTo>
                  <a:pt x="1796600" y="1743910"/>
                  <a:pt x="1887766" y="1703600"/>
                  <a:pt x="1974964" y="1687104"/>
                </a:cubicBezTo>
              </a:path>
            </a:pathLst>
          </a:custGeom>
          <a:ln w="381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7452320" y="2859782"/>
            <a:ext cx="0" cy="1767610"/>
          </a:xfrm>
          <a:prstGeom prst="line">
            <a:avLst/>
          </a:prstGeom>
          <a:ln w="76200">
            <a:solidFill>
              <a:schemeClr val="accent6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2" name="Овал 11"/>
          <p:cNvSpPr/>
          <p:nvPr/>
        </p:nvSpPr>
        <p:spPr>
          <a:xfrm>
            <a:off x="7311005" y="2004038"/>
            <a:ext cx="281898" cy="28189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7315653" y="2718833"/>
            <a:ext cx="281898" cy="281898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Молния 12"/>
          <p:cNvSpPr/>
          <p:nvPr/>
        </p:nvSpPr>
        <p:spPr>
          <a:xfrm rot="21043813">
            <a:off x="7320432" y="2319722"/>
            <a:ext cx="281898" cy="399111"/>
          </a:xfrm>
          <a:prstGeom prst="lightningBolt">
            <a:avLst/>
          </a:prstGeom>
          <a:solidFill>
            <a:srgbClr val="FFFF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6" name="Прямая со стрелкой 15"/>
          <p:cNvCxnSpPr/>
          <p:nvPr/>
        </p:nvCxnSpPr>
        <p:spPr>
          <a:xfrm flipH="1">
            <a:off x="7487095" y="-134717"/>
            <a:ext cx="1107063" cy="1023578"/>
          </a:xfrm>
          <a:prstGeom prst="straightConnector1">
            <a:avLst/>
          </a:prstGeom>
          <a:ln w="12700">
            <a:solidFill>
              <a:srgbClr val="7030A0"/>
            </a:solidFill>
            <a:tailEnd type="arrow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>
            <a:off x="7485136" y="87474"/>
            <a:ext cx="1107063" cy="1023578"/>
          </a:xfrm>
          <a:prstGeom prst="straightConnector1">
            <a:avLst/>
          </a:prstGeom>
          <a:ln w="12700">
            <a:solidFill>
              <a:srgbClr val="7030A0"/>
            </a:solidFill>
            <a:tailEnd type="arrow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 flipH="1">
            <a:off x="7485136" y="337464"/>
            <a:ext cx="1107063" cy="1023578"/>
          </a:xfrm>
          <a:prstGeom prst="straightConnector1">
            <a:avLst/>
          </a:prstGeom>
          <a:ln w="12700">
            <a:solidFill>
              <a:srgbClr val="7030A0"/>
            </a:solidFill>
            <a:tailEnd type="arrow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7485136" y="599263"/>
            <a:ext cx="1107063" cy="1023578"/>
          </a:xfrm>
          <a:prstGeom prst="straightConnector1">
            <a:avLst/>
          </a:prstGeom>
          <a:ln w="12700">
            <a:solidFill>
              <a:srgbClr val="7030A0"/>
            </a:solidFill>
            <a:tailEnd type="arrow"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Группа 20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22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 rad="101600">
                    <a:schemeClr val="tx1">
                      <a:alpha val="55000"/>
                    </a:schemeClr>
                  </a:glow>
                </a:effectLst>
              </a:endParaRPr>
            </a:p>
          </p:txBody>
        </p:sp>
        <p:pic>
          <p:nvPicPr>
            <p:cNvPr id="23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9778190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repeatCount="4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repeatCount="700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000"/>
                            </p:stCondLst>
                            <p:childTnLst>
                              <p:par>
                                <p:cTn id="54" presetID="10" presetClass="exit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4" grpId="0" animBg="1"/>
      <p:bldP spid="13" grpId="0" animBg="1"/>
      <p:bldP spid="13" grpId="2" animBg="1"/>
      <p:bldP spid="13" grpId="3" animBg="1"/>
      <p:bldP spid="13" grpId="4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оугольник 20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https://upload.wikimedia.org/wikipedia/commons/5/54/Heinrich_Hert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76" y="372092"/>
            <a:ext cx="3258524" cy="421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27744" y="4582597"/>
            <a:ext cx="2281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Генрих Рудольф Герц</a:t>
            </a:r>
            <a:endParaRPr lang="ru-RU" dirty="0"/>
          </a:p>
        </p:txBody>
      </p:sp>
      <p:grpSp>
        <p:nvGrpSpPr>
          <p:cNvPr id="6" name="Группа 5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7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 rad="101600">
                    <a:schemeClr val="tx1">
                      <a:alpha val="55000"/>
                    </a:schemeClr>
                  </a:glow>
                </a:effectLst>
              </a:endParaRPr>
            </a:p>
          </p:txBody>
        </p:sp>
        <p:pic>
          <p:nvPicPr>
            <p:cNvPr id="8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037" y="376238"/>
            <a:ext cx="4155926" cy="44876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38627">
            <a:off x="7812360" y="2590387"/>
            <a:ext cx="688070" cy="89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9473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https://upload.wikimedia.org/wikipedia/commons/5/54/Heinrich_Hertz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76" y="372092"/>
            <a:ext cx="3258524" cy="4215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27744" y="4582597"/>
            <a:ext cx="2281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 smtClean="0"/>
              <a:t>Генрих Рудольф Герц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860032" y="267494"/>
            <a:ext cx="41761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Фотоэффект</a:t>
            </a:r>
            <a:r>
              <a:rPr lang="ru-RU" dirty="0" smtClean="0"/>
              <a:t> — </a:t>
            </a:r>
            <a:r>
              <a:rPr lang="ru-RU" dirty="0"/>
              <a:t>явление </a:t>
            </a:r>
            <a:r>
              <a:rPr lang="ru-RU" dirty="0" smtClean="0"/>
              <a:t>взаимодействия </a:t>
            </a:r>
            <a:r>
              <a:rPr lang="ru-RU" dirty="0"/>
              <a:t>электромагнитного излучения с веществом, в результате которого энергия излучения </a:t>
            </a:r>
            <a:r>
              <a:rPr lang="ru-RU" dirty="0" smtClean="0"/>
              <a:t>передается </a:t>
            </a:r>
            <a:r>
              <a:rPr lang="ru-RU" dirty="0"/>
              <a:t>электронам вещества.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860032" y="1769206"/>
            <a:ext cx="42124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Внешний фотоэффект</a:t>
            </a:r>
            <a:r>
              <a:rPr lang="ru-RU" dirty="0" smtClean="0"/>
              <a:t> — фотоэффект, сопровождающийся вылетом</a:t>
            </a:r>
          </a:p>
          <a:p>
            <a:r>
              <a:rPr lang="ru-RU" dirty="0" smtClean="0"/>
              <a:t>электронов </a:t>
            </a:r>
            <a:r>
              <a:rPr lang="ru-RU" dirty="0"/>
              <a:t>с поверхности </a:t>
            </a:r>
            <a:r>
              <a:rPr lang="ru-RU" dirty="0" smtClean="0"/>
              <a:t>вещества.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896358" y="3639673"/>
            <a:ext cx="41761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Внутренний фотоэффект</a:t>
            </a:r>
            <a:r>
              <a:rPr lang="ru-RU" dirty="0" smtClean="0"/>
              <a:t> — фотоэффект, сопровождающийся увеличением концентрации носителей заряда в веществе.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860032" y="2692536"/>
            <a:ext cx="41761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Фотоэлектроны </a:t>
            </a:r>
            <a:r>
              <a:rPr lang="ru-RU" dirty="0" smtClean="0"/>
              <a:t>—</a:t>
            </a:r>
            <a:r>
              <a:rPr lang="ru-RU" b="1" dirty="0" smtClean="0"/>
              <a:t> </a:t>
            </a:r>
            <a:r>
              <a:rPr lang="ru-RU" dirty="0" smtClean="0"/>
              <a:t>вылетающие с поверхности вещества под действием света электроны.</a:t>
            </a:r>
            <a:endParaRPr lang="ru-RU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11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 rad="101600">
                    <a:schemeClr val="tx1">
                      <a:alpha val="55000"/>
                    </a:schemeClr>
                  </a:glow>
                </a:effectLst>
              </a:endParaRPr>
            </a:p>
          </p:txBody>
        </p:sp>
        <p:pic>
          <p:nvPicPr>
            <p:cNvPr id="12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263572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lib.rus.ec/i/56/369356/i_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" t="4966" r="1718" b="10736"/>
          <a:stretch/>
        </p:blipFill>
        <p:spPr bwMode="auto">
          <a:xfrm>
            <a:off x="339540" y="303498"/>
            <a:ext cx="3276364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5516" y="4515966"/>
            <a:ext cx="3489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Александр Григорьевич </a:t>
            </a:r>
            <a:r>
              <a:rPr lang="ru-RU" dirty="0"/>
              <a:t>Столетов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6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 rad="101600">
                    <a:schemeClr val="tx1">
                      <a:alpha val="55000"/>
                    </a:schemeClr>
                  </a:glow>
                </a:effectLst>
              </a:endParaRPr>
            </a:p>
          </p:txBody>
        </p:sp>
        <p:pic>
          <p:nvPicPr>
            <p:cNvPr id="7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5916" y="363359"/>
            <a:ext cx="5076564" cy="4403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59525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07" y="-57710"/>
            <a:ext cx="8302053" cy="5000652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4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 rad="101600">
                    <a:schemeClr val="tx1">
                      <a:alpha val="55000"/>
                    </a:schemeClr>
                  </a:glow>
                </a:effectLst>
              </a:endParaRPr>
            </a:p>
          </p:txBody>
        </p:sp>
        <p:pic>
          <p:nvPicPr>
            <p:cNvPr id="5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TextBox 5"/>
          <p:cNvSpPr txBox="1"/>
          <p:nvPr/>
        </p:nvSpPr>
        <p:spPr>
          <a:xfrm>
            <a:off x="359532" y="335658"/>
            <a:ext cx="5652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Фототок</a:t>
            </a:r>
            <a:r>
              <a:rPr lang="ru-RU" dirty="0" smtClean="0"/>
              <a:t> — электрический ток, возникающий в цепи под действием падающего ультрафиолетового излучения, при </a:t>
            </a:r>
            <a:r>
              <a:rPr lang="ru-RU" dirty="0"/>
              <a:t>отсутствии напряжения между </a:t>
            </a:r>
            <a:r>
              <a:rPr lang="ru-RU" dirty="0" smtClean="0"/>
              <a:t>электродами.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267232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pload.wikimedia.org/wikipedia/commons/thumb/3/39/GodfreyKneller-IsaacNewton-1689.jpg/250px-GodfreyKneller-IsaacNewton-168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77" y="303498"/>
            <a:ext cx="1600926" cy="2196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dic.academic.ru/pictures/enc_colier/o42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19"/>
          <a:stretch/>
        </p:blipFill>
        <p:spPr bwMode="auto">
          <a:xfrm>
            <a:off x="7175297" y="303498"/>
            <a:ext cx="1614751" cy="2196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081614" y="416098"/>
                <a:ext cx="2130346" cy="604846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endParaRPr lang="ru-RU" sz="600" i="1" dirty="0" smtClean="0">
                  <a:effectLst>
                    <a:glow rad="63500">
                      <a:schemeClr val="tx1">
                        <a:alpha val="55000"/>
                      </a:schemeClr>
                    </a:glow>
                  </a:effectLst>
                  <a:latin typeface="Cambria Math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i="1" smtClean="0">
                              <a:effectLst>
                                <a:glow rad="63500">
                                  <a:schemeClr val="tx1">
                                    <a:alpha val="55000"/>
                                  </a:schemeClr>
                                </a:glow>
                              </a:effectLst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effectLst>
                                <a:glow rad="63500">
                                  <a:schemeClr val="tx1">
                                    <a:alpha val="55000"/>
                                  </a:schemeClr>
                                </a:glow>
                              </a:effectLst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b="0" i="1" smtClean="0">
                          <a:effectLst>
                            <a:glow rad="63500">
                              <a:schemeClr val="tx1">
                                <a:alpha val="55000"/>
                              </a:schemeClr>
                            </a:glow>
                          </a:effectLst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effectLst>
                                <a:glow rad="63500">
                                  <a:schemeClr val="tx1">
                                    <a:alpha val="55000"/>
                                  </a:schemeClr>
                                </a:glow>
                              </a:effectLst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effectLst>
                                <a:glow rad="63500">
                                  <a:schemeClr val="tx1">
                                    <a:alpha val="55000"/>
                                  </a:schemeClr>
                                </a:glow>
                              </a:effectLst>
                              <a:latin typeface="Cambria Math"/>
                            </a:rPr>
                            <m:t>0</m:t>
                          </m:r>
                        </m:e>
                      </m:acc>
                      <m:r>
                        <a:rPr lang="ru-RU" i="1" smtClean="0">
                          <a:effectLst>
                            <a:glow rad="63500">
                              <a:schemeClr val="tx1">
                                <a:alpha val="55000"/>
                              </a:schemeClr>
                            </a:glow>
                          </a:effectLst>
                          <a:latin typeface="Cambria Math"/>
                          <a:ea typeface="Cambria Math"/>
                        </a:rPr>
                        <m:t>⇒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effectLst>
                                <a:glow rad="63500">
                                  <a:schemeClr val="tx1">
                                    <a:alpha val="55000"/>
                                  </a:schemeClr>
                                </a:glow>
                              </a:effectLst>
                              <a:latin typeface="Cambria Math"/>
                              <a:ea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effectLst>
                                <a:glow rad="63500">
                                  <a:schemeClr val="tx1">
                                    <a:alpha val="55000"/>
                                  </a:schemeClr>
                                </a:glow>
                              </a:effectLst>
                              <a:latin typeface="Cambria Math"/>
                              <a:ea typeface="Cambria Math"/>
                            </a:rPr>
                            <m:t>𝜐</m:t>
                          </m:r>
                        </m:e>
                      </m:acc>
                      <m:r>
                        <a:rPr lang="en-US" b="0" i="1" smtClean="0">
                          <a:effectLst>
                            <a:glow rad="63500">
                              <a:schemeClr val="tx1">
                                <a:alpha val="55000"/>
                              </a:schemeClr>
                            </a:glow>
                          </a:effectLst>
                          <a:latin typeface="Cambria Math"/>
                        </a:rPr>
                        <m:t>=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effectLst>
                                <a:glow rad="63500">
                                  <a:schemeClr val="tx1">
                                    <a:alpha val="55000"/>
                                  </a:schemeClr>
                                </a:glow>
                              </a:effectLst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effectLst>
                                <a:glow rad="63500">
                                  <a:schemeClr val="tx1">
                                    <a:alpha val="55000"/>
                                  </a:schemeClr>
                                </a:glow>
                              </a:effectLst>
                              <a:latin typeface="Cambria Math"/>
                            </a:rPr>
                            <m:t>𝑐𝑜𝑛𝑠𝑡</m:t>
                          </m:r>
                        </m:e>
                      </m:acc>
                    </m:oMath>
                  </m:oMathPara>
                </a14:m>
                <a:endParaRPr lang="ru-RU" dirty="0" smtClean="0">
                  <a:effectLst>
                    <a:glow rad="63500">
                      <a:schemeClr val="tx1">
                        <a:alpha val="55000"/>
                      </a:schemeClr>
                    </a:glow>
                  </a:effectLst>
                </a:endParaRPr>
              </a:p>
              <a:p>
                <a:endParaRPr lang="ru-RU" sz="700" dirty="0">
                  <a:effectLst>
                    <a:glow rad="63500">
                      <a:schemeClr val="tx1">
                        <a:alpha val="55000"/>
                      </a:schemeClr>
                    </a:glow>
                  </a:effectLst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1614" y="416098"/>
                <a:ext cx="2130346" cy="604846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2081292" y="999642"/>
                <a:ext cx="2130346" cy="402931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i="1" smtClean="0">
                              <a:effectLst>
                                <a:glow rad="63500">
                                  <a:schemeClr val="tx1">
                                    <a:alpha val="55000"/>
                                  </a:schemeClr>
                                </a:glow>
                              </a:effectLst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effectLst>
                                <a:glow rad="63500">
                                  <a:schemeClr val="tx1">
                                    <a:alpha val="55000"/>
                                  </a:schemeClr>
                                </a:glow>
                              </a:effectLst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b="0" i="1" smtClean="0">
                          <a:effectLst>
                            <a:glow rad="63500">
                              <a:schemeClr val="tx1">
                                <a:alpha val="55000"/>
                              </a:schemeClr>
                            </a:glow>
                          </a:effectLst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effectLst>
                            <a:glow rad="63500">
                              <a:schemeClr val="tx1">
                                <a:alpha val="55000"/>
                              </a:schemeClr>
                            </a:glow>
                          </a:effectLst>
                          <a:latin typeface="Cambria Math"/>
                        </a:rPr>
                        <m:t>𝑚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effectLst>
                                <a:glow rad="63500">
                                  <a:schemeClr val="tx1">
                                    <a:alpha val="55000"/>
                                  </a:schemeClr>
                                </a:glow>
                              </a:effectLst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effectLst>
                                <a:glow rad="63500">
                                  <a:schemeClr val="tx1">
                                    <a:alpha val="55000"/>
                                  </a:schemeClr>
                                </a:glow>
                              </a:effectLst>
                              <a:latin typeface="Cambria Math"/>
                            </a:rPr>
                            <m:t>𝑎</m:t>
                          </m:r>
                        </m:e>
                      </m:acc>
                    </m:oMath>
                  </m:oMathPara>
                </a14:m>
                <a:endParaRPr lang="ru-RU" dirty="0">
                  <a:effectLst>
                    <a:glow rad="63500">
                      <a:schemeClr val="tx1">
                        <a:alpha val="55000"/>
                      </a:schemeClr>
                    </a:glow>
                  </a:effectLst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1292" y="999642"/>
                <a:ext cx="2130346" cy="402931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2081292" y="1397300"/>
                <a:ext cx="2130346" cy="402931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i="1" smtClean="0">
                              <a:effectLst>
                                <a:glow rad="63500">
                                  <a:schemeClr val="tx1">
                                    <a:alpha val="55000"/>
                                  </a:schemeClr>
                                </a:glow>
                              </a:effectLst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effectLst>
                                <a:glow rad="63500">
                                  <a:schemeClr val="tx1">
                                    <a:alpha val="55000"/>
                                  </a:schemeClr>
                                </a:glow>
                              </a:effectLst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b="0" i="1" baseline="-25000" smtClean="0">
                          <a:effectLst>
                            <a:glow rad="63500">
                              <a:schemeClr val="tx1">
                                <a:alpha val="55000"/>
                              </a:schemeClr>
                            </a:glow>
                          </a:effectLst>
                          <a:latin typeface="Cambria Math"/>
                        </a:rPr>
                        <m:t>12</m:t>
                      </m:r>
                      <m:r>
                        <a:rPr lang="en-US" b="0" i="1" smtClean="0">
                          <a:effectLst>
                            <a:glow rad="63500">
                              <a:schemeClr val="tx1">
                                <a:alpha val="55000"/>
                              </a:schemeClr>
                            </a:glow>
                          </a:effectLst>
                          <a:latin typeface="Cambria Math"/>
                        </a:rPr>
                        <m:t>=</m:t>
                      </m:r>
                      <m:r>
                        <a:rPr lang="ru-RU" b="0" i="1" smtClean="0">
                          <a:effectLst>
                            <a:glow rad="63500">
                              <a:schemeClr val="tx1">
                                <a:alpha val="55000"/>
                              </a:schemeClr>
                            </a:glow>
                          </a:effectLst>
                          <a:latin typeface="Cambria Math"/>
                        </a:rPr>
                        <m:t>−</m:t>
                      </m:r>
                      <m:acc>
                        <m:accPr>
                          <m:chr m:val="⃗"/>
                          <m:ctrlPr>
                            <a:rPr lang="en-US" b="0" i="1" smtClean="0">
                              <a:effectLst>
                                <a:glow rad="63500">
                                  <a:schemeClr val="tx1">
                                    <a:alpha val="55000"/>
                                  </a:schemeClr>
                                </a:glow>
                              </a:effectLst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effectLst>
                                <a:glow rad="63500">
                                  <a:schemeClr val="tx1">
                                    <a:alpha val="55000"/>
                                  </a:schemeClr>
                                </a:glow>
                              </a:effectLst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en-US" b="0" i="1" baseline="-25000" smtClean="0">
                          <a:effectLst>
                            <a:glow rad="63500">
                              <a:schemeClr val="tx1">
                                <a:alpha val="55000"/>
                              </a:schemeClr>
                            </a:glow>
                          </a:effectLst>
                          <a:latin typeface="Cambria Math"/>
                        </a:rPr>
                        <m:t>21</m:t>
                      </m:r>
                    </m:oMath>
                  </m:oMathPara>
                </a14:m>
                <a:endParaRPr lang="ru-RU" baseline="-25000" dirty="0">
                  <a:effectLst>
                    <a:glow rad="63500">
                      <a:schemeClr val="tx1">
                        <a:alpha val="55000"/>
                      </a:schemeClr>
                    </a:glow>
                  </a:effectLst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1292" y="1397300"/>
                <a:ext cx="2130346" cy="402931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2081613" y="1790463"/>
                <a:ext cx="2130347" cy="595676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⃗"/>
                          <m:ctrlPr>
                            <a:rPr lang="ru-RU" i="1" smtClean="0">
                              <a:effectLst>
                                <a:glow rad="63500">
                                  <a:schemeClr val="tx1">
                                    <a:alpha val="55000"/>
                                  </a:schemeClr>
                                </a:glow>
                              </a:effectLst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effectLst>
                                <a:glow rad="63500">
                                  <a:schemeClr val="tx1">
                                    <a:alpha val="55000"/>
                                  </a:schemeClr>
                                </a:glow>
                              </a:effectLst>
                              <a:latin typeface="Cambria Math"/>
                            </a:rPr>
                            <m:t>𝐹</m:t>
                          </m:r>
                        </m:e>
                      </m:acc>
                      <m:r>
                        <a:rPr lang="ru-RU" b="0" i="1" baseline="-25000" smtClean="0">
                          <a:effectLst>
                            <a:glow rad="63500">
                              <a:schemeClr val="tx1">
                                <a:alpha val="55000"/>
                              </a:schemeClr>
                            </a:glow>
                          </a:effectLst>
                          <a:latin typeface="Cambria Math"/>
                        </a:rPr>
                        <m:t>тяг</m:t>
                      </m:r>
                      <m:r>
                        <a:rPr lang="en-US" b="0" i="1" smtClean="0">
                          <a:effectLst>
                            <a:glow rad="63500">
                              <a:schemeClr val="tx1">
                                <a:alpha val="55000"/>
                              </a:schemeClr>
                            </a:glow>
                          </a:effectLst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effectLst>
                            <a:glow rad="63500">
                              <a:schemeClr val="tx1">
                                <a:alpha val="55000"/>
                              </a:schemeClr>
                            </a:glow>
                          </a:effectLst>
                          <a:latin typeface="Cambria Math"/>
                        </a:rPr>
                        <m:t>𝐺</m:t>
                      </m:r>
                      <m:f>
                        <m:fPr>
                          <m:ctrlPr>
                            <a:rPr lang="en-US" b="0" i="1" smtClean="0">
                              <a:effectLst>
                                <a:glow rad="63500">
                                  <a:schemeClr val="tx1">
                                    <a:alpha val="55000"/>
                                  </a:schemeClr>
                                </a:glo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effectLst>
                                    <a:glow rad="63500">
                                      <a:schemeClr val="tx1">
                                        <a:alpha val="55000"/>
                                      </a:schemeClr>
                                    </a:glow>
                                  </a:effectLst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effectLst>
                                    <a:glow rad="63500">
                                      <a:schemeClr val="tx1">
                                        <a:alpha val="55000"/>
                                      </a:schemeClr>
                                    </a:glow>
                                  </a:effectLst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effectLst>
                                    <a:glow rad="63500">
                                      <a:schemeClr val="tx1">
                                        <a:alpha val="55000"/>
                                      </a:schemeClr>
                                    </a:glow>
                                  </a:effectLst>
                                  <a:latin typeface="Cambria Math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effectLst>
                                    <a:glow rad="63500">
                                      <a:schemeClr val="tx1">
                                        <a:alpha val="55000"/>
                                      </a:schemeClr>
                                    </a:glow>
                                  </a:effectLst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effectLst>
                                    <a:glow rad="63500">
                                      <a:schemeClr val="tx1">
                                        <a:alpha val="55000"/>
                                      </a:schemeClr>
                                    </a:glow>
                                  </a:effectLst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b="0" i="1" smtClean="0">
                                  <a:effectLst>
                                    <a:glow rad="63500">
                                      <a:schemeClr val="tx1">
                                        <a:alpha val="55000"/>
                                      </a:schemeClr>
                                    </a:glow>
                                  </a:effectLst>
                                  <a:latin typeface="Cambria Math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effectLst>
                                    <a:glow rad="63500">
                                      <a:schemeClr val="tx1">
                                        <a:alpha val="55000"/>
                                      </a:schemeClr>
                                    </a:glow>
                                  </a:effectLst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effectLst>
                                    <a:glow rad="63500">
                                      <a:schemeClr val="tx1">
                                        <a:alpha val="55000"/>
                                      </a:schemeClr>
                                    </a:glow>
                                  </a:effectLst>
                                  <a:latin typeface="Cambria Math"/>
                                </a:rPr>
                                <m:t>𝑟</m:t>
                              </m:r>
                            </m:e>
                            <m:sup>
                              <m:r>
                                <a:rPr lang="en-US" b="0" i="1" smtClean="0">
                                  <a:effectLst>
                                    <a:glow rad="63500">
                                      <a:schemeClr val="tx1">
                                        <a:alpha val="55000"/>
                                      </a:schemeClr>
                                    </a:glow>
                                  </a:effectLst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acc>
                        <m:accPr>
                          <m:chr m:val="⃗"/>
                          <m:ctrlPr>
                            <a:rPr lang="en-US" b="0" i="1" smtClean="0">
                              <a:effectLst>
                                <a:glow rad="63500">
                                  <a:schemeClr val="tx1">
                                    <a:alpha val="55000"/>
                                  </a:schemeClr>
                                </a:glow>
                              </a:effectLst>
                              <a:latin typeface="Cambria Math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effectLst>
                                <a:glow rad="63500">
                                  <a:schemeClr val="tx1">
                                    <a:alpha val="55000"/>
                                  </a:schemeClr>
                                </a:glow>
                              </a:effectLst>
                              <a:latin typeface="Cambria Math"/>
                            </a:rPr>
                            <m:t>𝑟</m:t>
                          </m:r>
                        </m:e>
                      </m:acc>
                    </m:oMath>
                  </m:oMathPara>
                </a14:m>
                <a:endParaRPr lang="ru-RU" dirty="0" smtClean="0">
                  <a:effectLst>
                    <a:glow rad="63500">
                      <a:schemeClr val="tx1">
                        <a:alpha val="55000"/>
                      </a:schemeClr>
                    </a:glow>
                  </a:effectLst>
                </a:endParaRPr>
              </a:p>
              <a:p>
                <a:endParaRPr lang="ru-RU" sz="100" dirty="0">
                  <a:effectLst>
                    <a:glow rad="63500">
                      <a:schemeClr val="tx1">
                        <a:alpha val="55000"/>
                      </a:schemeClr>
                    </a:glow>
                  </a:effectLst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1613" y="1790463"/>
                <a:ext cx="2130347" cy="59567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4944420" y="1041530"/>
                <a:ext cx="2143597" cy="369332"/>
              </a:xfrm>
              <a:prstGeom prst="rect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effectLst>
                            <a:glow rad="101600">
                              <a:schemeClr val="tx1">
                                <a:alpha val="55000"/>
                              </a:schemeClr>
                            </a:glow>
                          </a:effectLst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ru-RU" i="1" smtClean="0">
                          <a:effectLst>
                            <a:glow rad="101600">
                              <a:schemeClr val="tx1">
                                <a:alpha val="55000"/>
                              </a:schemeClr>
                            </a:glow>
                          </a:effectLst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b="0" i="1" smtClean="0">
                          <a:effectLst>
                            <a:glow rad="101600">
                              <a:schemeClr val="tx1">
                                <a:alpha val="55000"/>
                              </a:schemeClr>
                            </a:glow>
                          </a:effectLst>
                          <a:latin typeface="Cambria Math"/>
                          <a:ea typeface="Cambria Math"/>
                        </a:rPr>
                        <m:t>𝐵</m:t>
                      </m:r>
                      <m:r>
                        <a:rPr lang="en-US" b="0" i="1" smtClean="0">
                          <a:effectLst>
                            <a:glow rad="101600">
                              <a:schemeClr val="tx1">
                                <a:alpha val="55000"/>
                              </a:schemeClr>
                            </a:glow>
                          </a:effectLst>
                          <a:latin typeface="Cambria Math"/>
                          <a:ea typeface="Cambria Math"/>
                        </a:rPr>
                        <m:t>=0</m:t>
                      </m:r>
                    </m:oMath>
                  </m:oMathPara>
                </a14:m>
                <a:endParaRPr lang="ru-RU" dirty="0">
                  <a:effectLst>
                    <a:glow rad="101600">
                      <a:schemeClr val="tx1">
                        <a:alpha val="55000"/>
                      </a:schemeClr>
                    </a:glow>
                  </a:effectLst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4420" y="1041530"/>
                <a:ext cx="2143597" cy="369332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4944420" y="1410862"/>
                <a:ext cx="2143597" cy="369332"/>
              </a:xfrm>
              <a:prstGeom prst="rect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effectLst>
                            <a:glow rad="101600">
                              <a:schemeClr val="tx1">
                                <a:alpha val="55000"/>
                              </a:schemeClr>
                            </a:glow>
                          </a:effectLst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ru-RU" i="1" smtClean="0">
                          <a:effectLst>
                            <a:glow rad="101600">
                              <a:schemeClr val="tx1">
                                <a:alpha val="55000"/>
                              </a:schemeClr>
                            </a:glow>
                          </a:effectLst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en-US" b="0" i="1" smtClean="0">
                          <a:effectLst>
                            <a:glow rad="101600">
                              <a:schemeClr val="tx1">
                                <a:alpha val="55000"/>
                              </a:schemeClr>
                            </a:glow>
                          </a:effectLst>
                          <a:latin typeface="Cambria Math"/>
                          <a:ea typeface="Cambria Math"/>
                        </a:rPr>
                        <m:t>𝐷</m:t>
                      </m:r>
                      <m:r>
                        <a:rPr lang="en-US" b="0" i="1" smtClean="0">
                          <a:effectLst>
                            <a:glow rad="101600">
                              <a:schemeClr val="tx1">
                                <a:alpha val="55000"/>
                              </a:schemeClr>
                            </a:glow>
                          </a:effectLst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b="0" i="1" smtClean="0">
                          <a:effectLst>
                            <a:glow rad="101600">
                              <a:schemeClr val="tx1">
                                <a:alpha val="55000"/>
                              </a:schemeClr>
                            </a:glow>
                          </a:effectLst>
                          <a:latin typeface="Cambria Math"/>
                          <a:ea typeface="Cambria Math"/>
                        </a:rPr>
                        <m:t>𝜌</m:t>
                      </m:r>
                    </m:oMath>
                  </m:oMathPara>
                </a14:m>
                <a:endParaRPr lang="ru-RU" dirty="0">
                  <a:effectLst>
                    <a:glow rad="101600">
                      <a:schemeClr val="tx1">
                        <a:alpha val="55000"/>
                      </a:schemeClr>
                    </a:glow>
                  </a:effectLst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4420" y="1410862"/>
                <a:ext cx="2143597" cy="369332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944420" y="424310"/>
                <a:ext cx="2147860" cy="617220"/>
              </a:xfrm>
              <a:prstGeom prst="rect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effectLst>
                            <a:glow rad="63500">
                              <a:schemeClr val="tx1">
                                <a:alpha val="55000"/>
                              </a:schemeClr>
                            </a:glow>
                          </a:effectLst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ru-RU" i="1" smtClean="0">
                          <a:effectLst>
                            <a:glow rad="63500">
                              <a:schemeClr val="tx1">
                                <a:alpha val="55000"/>
                              </a:schemeClr>
                            </a:glow>
                          </a:effectLst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b="0" i="1" smtClean="0">
                          <a:effectLst>
                            <a:glow rad="63500">
                              <a:schemeClr val="tx1">
                                <a:alpha val="55000"/>
                              </a:schemeClr>
                            </a:glow>
                          </a:effectLst>
                          <a:latin typeface="Cambria Math"/>
                          <a:ea typeface="Cambria Math"/>
                        </a:rPr>
                        <m:t>𝐸</m:t>
                      </m:r>
                      <m:r>
                        <a:rPr lang="en-US" b="0" i="1" smtClean="0">
                          <a:effectLst>
                            <a:glow rad="63500">
                              <a:schemeClr val="tx1">
                                <a:alpha val="55000"/>
                              </a:schemeClr>
                            </a:glow>
                          </a:effectLst>
                          <a:latin typeface="Cambria Math"/>
                          <a:ea typeface="Cambria Math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effectLst>
                                <a:glow rad="63500">
                                  <a:schemeClr val="tx1">
                                    <a:alpha val="55000"/>
                                  </a:schemeClr>
                                </a:glow>
                              </a:effectLst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effectLst>
                                <a:glow rad="63500">
                                  <a:schemeClr val="tx1">
                                    <a:alpha val="55000"/>
                                  </a:schemeClr>
                                </a:glow>
                              </a:effectLst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b="0" i="1" smtClean="0">
                              <a:effectLst>
                                <a:glow rad="63500">
                                  <a:schemeClr val="tx1">
                                    <a:alpha val="55000"/>
                                  </a:schemeClr>
                                </a:glow>
                              </a:effectLst>
                              <a:latin typeface="Cambria Math"/>
                              <a:ea typeface="Cambria Math"/>
                            </a:rPr>
                            <m:t>𝐵</m:t>
                          </m:r>
                        </m:num>
                        <m:den>
                          <m:r>
                            <a:rPr lang="en-US" b="0" i="1" smtClean="0">
                              <a:effectLst>
                                <a:glow rad="63500">
                                  <a:schemeClr val="tx1">
                                    <a:alpha val="55000"/>
                                  </a:schemeClr>
                                </a:glow>
                              </a:effectLst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b="0" i="1" smtClean="0">
                              <a:effectLst>
                                <a:glow rad="63500">
                                  <a:schemeClr val="tx1">
                                    <a:alpha val="55000"/>
                                  </a:schemeClr>
                                </a:glow>
                              </a:effectLst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ru-RU" dirty="0">
                  <a:effectLst>
                    <a:glow rad="63500">
                      <a:schemeClr val="tx1">
                        <a:alpha val="55000"/>
                      </a:schemeClr>
                    </a:glow>
                  </a:effectLst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4420" y="424310"/>
                <a:ext cx="2147860" cy="617220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4944420" y="1780194"/>
                <a:ext cx="2143597" cy="619016"/>
              </a:xfrm>
              <a:prstGeom prst="rect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i="1" smtClean="0">
                          <a:effectLst>
                            <a:glow rad="63500">
                              <a:schemeClr val="tx1">
                                <a:alpha val="55000"/>
                              </a:schemeClr>
                            </a:glow>
                          </a:effectLst>
                          <a:latin typeface="Cambria Math"/>
                          <a:ea typeface="Cambria Math"/>
                        </a:rPr>
                        <m:t>𝛻</m:t>
                      </m:r>
                      <m:r>
                        <a:rPr lang="ru-RU" i="1" smtClean="0">
                          <a:effectLst>
                            <a:glow rad="63500">
                              <a:schemeClr val="tx1">
                                <a:alpha val="55000"/>
                              </a:schemeClr>
                            </a:glow>
                          </a:effectLst>
                          <a:latin typeface="Cambria Math"/>
                          <a:ea typeface="Cambria Math"/>
                        </a:rPr>
                        <m:t>×</m:t>
                      </m:r>
                      <m:r>
                        <a:rPr lang="en-US" b="0" i="1" smtClean="0">
                          <a:effectLst>
                            <a:glow rad="63500">
                              <a:schemeClr val="tx1">
                                <a:alpha val="55000"/>
                              </a:schemeClr>
                            </a:glow>
                          </a:effectLst>
                          <a:latin typeface="Cambria Math"/>
                          <a:ea typeface="Cambria Math"/>
                        </a:rPr>
                        <m:t>𝐻</m:t>
                      </m:r>
                      <m:r>
                        <a:rPr lang="en-US" b="0" i="1" smtClean="0">
                          <a:effectLst>
                            <a:glow rad="63500">
                              <a:schemeClr val="tx1">
                                <a:alpha val="55000"/>
                              </a:schemeClr>
                            </a:glow>
                          </a:effectLst>
                          <a:latin typeface="Cambria Math"/>
                          <a:ea typeface="Cambria Math"/>
                        </a:rPr>
                        <m:t>=</m:t>
                      </m:r>
                      <m:r>
                        <a:rPr lang="en-US" b="0" i="1" smtClean="0">
                          <a:effectLst>
                            <a:glow rad="63500">
                              <a:schemeClr val="tx1">
                                <a:alpha val="55000"/>
                              </a:schemeClr>
                            </a:glow>
                          </a:effectLst>
                          <a:latin typeface="Cambria Math"/>
                          <a:ea typeface="Cambria Math"/>
                        </a:rPr>
                        <m:t>𝑗</m:t>
                      </m:r>
                      <m:r>
                        <a:rPr lang="en-US" b="0" i="1" smtClean="0">
                          <a:effectLst>
                            <a:glow rad="63500">
                              <a:schemeClr val="tx1">
                                <a:alpha val="55000"/>
                              </a:schemeClr>
                            </a:glow>
                          </a:effectLst>
                          <a:latin typeface="Cambria Math"/>
                          <a:ea typeface="Cambria Math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effectLst>
                                <a:glow rad="63500">
                                  <a:schemeClr val="tx1">
                                    <a:alpha val="55000"/>
                                  </a:schemeClr>
                                </a:glow>
                              </a:effectLst>
                              <a:latin typeface="Cambria Math"/>
                              <a:ea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effectLst>
                                <a:glow rad="63500">
                                  <a:schemeClr val="tx1">
                                    <a:alpha val="55000"/>
                                  </a:schemeClr>
                                </a:glow>
                              </a:effectLst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b="0" i="1" smtClean="0">
                              <a:effectLst>
                                <a:glow rad="63500">
                                  <a:schemeClr val="tx1">
                                    <a:alpha val="55000"/>
                                  </a:schemeClr>
                                </a:glow>
                              </a:effectLst>
                              <a:latin typeface="Cambria Math"/>
                              <a:ea typeface="Cambria Math"/>
                            </a:rPr>
                            <m:t>𝐷</m:t>
                          </m:r>
                        </m:num>
                        <m:den>
                          <m:r>
                            <a:rPr lang="en-US" b="0" i="1" smtClean="0">
                              <a:effectLst>
                                <a:glow rad="63500">
                                  <a:schemeClr val="tx1">
                                    <a:alpha val="55000"/>
                                  </a:schemeClr>
                                </a:glow>
                              </a:effectLst>
                              <a:latin typeface="Cambria Math"/>
                              <a:ea typeface="Cambria Math"/>
                            </a:rPr>
                            <m:t>𝜕</m:t>
                          </m:r>
                          <m:r>
                            <a:rPr lang="en-US" b="0" i="1" smtClean="0">
                              <a:effectLst>
                                <a:glow rad="63500">
                                  <a:schemeClr val="tx1">
                                    <a:alpha val="55000"/>
                                  </a:schemeClr>
                                </a:glow>
                              </a:effectLst>
                              <a:latin typeface="Cambria Math"/>
                              <a:ea typeface="Cambria Math"/>
                            </a:rPr>
                            <m:t>𝑡</m:t>
                          </m:r>
                        </m:den>
                      </m:f>
                    </m:oMath>
                  </m:oMathPara>
                </a14:m>
                <a:endParaRPr lang="ru-RU" dirty="0">
                  <a:effectLst>
                    <a:glow rad="63500">
                      <a:schemeClr val="tx1">
                        <a:alpha val="55000"/>
                      </a:schemeClr>
                    </a:glow>
                  </a:effectLst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4420" y="1780194"/>
                <a:ext cx="2143597" cy="619016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Прямоугольник 5"/>
          <p:cNvSpPr/>
          <p:nvPr/>
        </p:nvSpPr>
        <p:spPr>
          <a:xfrm>
            <a:off x="355013" y="2669887"/>
            <a:ext cx="2632811" cy="2062103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600" b="1" dirty="0" smtClean="0">
                <a:effectLst>
                  <a:glow rad="101600">
                    <a:schemeClr val="tx1">
                      <a:alpha val="55000"/>
                    </a:schemeClr>
                  </a:glow>
                </a:effectLst>
              </a:rPr>
              <a:t>Закон сохранения энергии:</a:t>
            </a:r>
          </a:p>
          <a:p>
            <a:r>
              <a:rPr lang="ru-RU" sz="1600" dirty="0" smtClean="0">
                <a:effectLst>
                  <a:glow rad="101600">
                    <a:schemeClr val="tx1">
                      <a:alpha val="55000"/>
                    </a:schemeClr>
                  </a:glow>
                </a:effectLst>
              </a:rPr>
              <a:t>полная механическая энергия замкнутой системы тел, между которыми действуют только консервативные силы, остаётся постоянной.</a:t>
            </a:r>
            <a:endParaRPr lang="ru-RU" sz="1600" dirty="0">
              <a:effectLst>
                <a:glow rad="101600">
                  <a:schemeClr val="tx1">
                    <a:alpha val="55000"/>
                  </a:schemeClr>
                </a:glow>
              </a:effectLst>
            </a:endParaRPr>
          </a:p>
        </p:txBody>
      </p:sp>
      <p:grpSp>
        <p:nvGrpSpPr>
          <p:cNvPr id="16" name="Группа 15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17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 rad="101600">
                    <a:schemeClr val="tx1">
                      <a:alpha val="55000"/>
                    </a:schemeClr>
                  </a:glow>
                </a:effectLst>
              </a:endParaRPr>
            </a:p>
          </p:txBody>
        </p:sp>
        <p:pic>
          <p:nvPicPr>
            <p:cNvPr id="18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Прямоугольник 20"/>
          <p:cNvSpPr/>
          <p:nvPr/>
        </p:nvSpPr>
        <p:spPr>
          <a:xfrm>
            <a:off x="3255594" y="2669886"/>
            <a:ext cx="2632811" cy="2062103"/>
          </a:xfrm>
          <a:prstGeom prst="rect">
            <a:avLst/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600" b="1" dirty="0" smtClean="0">
                <a:effectLst>
                  <a:glow rad="101600">
                    <a:schemeClr val="tx1">
                      <a:alpha val="55000"/>
                    </a:schemeClr>
                  </a:glow>
                </a:effectLst>
              </a:rPr>
              <a:t>Закон сохранения импульса:</a:t>
            </a:r>
          </a:p>
          <a:p>
            <a:r>
              <a:rPr lang="ru-RU" sz="1600" dirty="0" smtClean="0">
                <a:effectLst>
                  <a:glow rad="101600">
                    <a:schemeClr val="tx1">
                      <a:alpha val="55000"/>
                    </a:schemeClr>
                  </a:glow>
                </a:effectLst>
              </a:rPr>
              <a:t>если векторная сумма внешних сил, действующих на систему, равна нулю, то импульс системы не изменяется с течением времени.</a:t>
            </a:r>
            <a:endParaRPr lang="ru-RU" sz="1600" dirty="0">
              <a:effectLst>
                <a:glow rad="101600">
                  <a:schemeClr val="tx1">
                    <a:alpha val="55000"/>
                  </a:schemeClr>
                </a:glo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152122" y="2669887"/>
            <a:ext cx="2632811" cy="2062103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600" b="1" dirty="0" smtClean="0">
                <a:effectLst>
                  <a:glow rad="101600">
                    <a:schemeClr val="tx1">
                      <a:alpha val="55000"/>
                    </a:schemeClr>
                  </a:glow>
                </a:effectLst>
              </a:rPr>
              <a:t>Закон сохранения заряда:</a:t>
            </a:r>
          </a:p>
          <a:p>
            <a:r>
              <a:rPr lang="ru-RU" sz="1600" dirty="0" smtClean="0">
                <a:effectLst>
                  <a:glow rad="101600">
                    <a:schemeClr val="tx1">
                      <a:alpha val="55000"/>
                    </a:schemeClr>
                  </a:glow>
                </a:effectLst>
              </a:rPr>
              <a:t>алгебраическая сумма зарядов электрически замкнутой системы остается неизменной.</a:t>
            </a:r>
          </a:p>
          <a:p>
            <a:endParaRPr lang="ru-RU" sz="1600" dirty="0">
              <a:effectLst>
                <a:glow rad="101600">
                  <a:schemeClr val="tx1">
                    <a:alpha val="55000"/>
                  </a:schemeClr>
                </a:glow>
              </a:effectLst>
            </a:endParaRPr>
          </a:p>
          <a:p>
            <a:endParaRPr lang="ru-RU" sz="1600" dirty="0" smtClean="0">
              <a:effectLst>
                <a:glow rad="101600">
                  <a:schemeClr val="tx1">
                    <a:alpha val="55000"/>
                  </a:schemeClr>
                </a:glow>
              </a:effectLst>
            </a:endParaRPr>
          </a:p>
          <a:p>
            <a:endParaRPr lang="ru-RU" sz="1600" dirty="0">
              <a:effectLst>
                <a:glow rad="101600">
                  <a:schemeClr val="tx1">
                    <a:alpha val="5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339143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5" grpId="0" animBg="1"/>
      <p:bldP spid="22" grpId="0" animBg="1"/>
      <p:bldP spid="23" grpId="0" animBg="1"/>
      <p:bldP spid="24" grpId="0" animBg="1"/>
      <p:bldP spid="6" grpId="0" animBg="1"/>
      <p:bldP spid="21" grpId="0" animBg="1"/>
      <p:bldP spid="2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07" y="-57710"/>
            <a:ext cx="8302053" cy="5000651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4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 rad="101600">
                    <a:schemeClr val="tx1">
                      <a:alpha val="55000"/>
                    </a:schemeClr>
                  </a:glow>
                </a:effectLst>
              </a:endParaRPr>
            </a:p>
          </p:txBody>
        </p:sp>
        <p:pic>
          <p:nvPicPr>
            <p:cNvPr id="5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824645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олилиния 11"/>
          <p:cNvSpPr/>
          <p:nvPr/>
        </p:nvSpPr>
        <p:spPr>
          <a:xfrm>
            <a:off x="5446682" y="790700"/>
            <a:ext cx="1445220" cy="1968385"/>
          </a:xfrm>
          <a:custGeom>
            <a:avLst/>
            <a:gdLst>
              <a:gd name="connsiteX0" fmla="*/ 0 w 1847653"/>
              <a:gd name="connsiteY0" fmla="*/ 1894313 h 1894313"/>
              <a:gd name="connsiteX1" fmla="*/ 933253 w 1847653"/>
              <a:gd name="connsiteY1" fmla="*/ 150354 h 1894313"/>
              <a:gd name="connsiteX2" fmla="*/ 1847653 w 1847653"/>
              <a:gd name="connsiteY2" fmla="*/ 206915 h 1894313"/>
              <a:gd name="connsiteX0" fmla="*/ 0 w 1895278"/>
              <a:gd name="connsiteY0" fmla="*/ 1933623 h 1933623"/>
              <a:gd name="connsiteX1" fmla="*/ 933253 w 1895278"/>
              <a:gd name="connsiteY1" fmla="*/ 189664 h 1933623"/>
              <a:gd name="connsiteX2" fmla="*/ 1895278 w 1895278"/>
              <a:gd name="connsiteY2" fmla="*/ 160500 h 1933623"/>
              <a:gd name="connsiteX0" fmla="*/ 0 w 1895278"/>
              <a:gd name="connsiteY0" fmla="*/ 1901730 h 1901730"/>
              <a:gd name="connsiteX1" fmla="*/ 933253 w 1895278"/>
              <a:gd name="connsiteY1" fmla="*/ 157771 h 1901730"/>
              <a:gd name="connsiteX2" fmla="*/ 1895278 w 1895278"/>
              <a:gd name="connsiteY2" fmla="*/ 128607 h 1901730"/>
              <a:gd name="connsiteX0" fmla="*/ 0 w 1299965"/>
              <a:gd name="connsiteY0" fmla="*/ 1962790 h 1962790"/>
              <a:gd name="connsiteX1" fmla="*/ 933253 w 1299965"/>
              <a:gd name="connsiteY1" fmla="*/ 218831 h 1962790"/>
              <a:gd name="connsiteX2" fmla="*/ 1299965 w 1299965"/>
              <a:gd name="connsiteY2" fmla="*/ 70605 h 1962790"/>
              <a:gd name="connsiteX0" fmla="*/ 0 w 1299965"/>
              <a:gd name="connsiteY0" fmla="*/ 1938990 h 1938990"/>
              <a:gd name="connsiteX1" fmla="*/ 933253 w 1299965"/>
              <a:gd name="connsiteY1" fmla="*/ 195031 h 1938990"/>
              <a:gd name="connsiteX2" fmla="*/ 1299965 w 1299965"/>
              <a:gd name="connsiteY2" fmla="*/ 46805 h 1938990"/>
              <a:gd name="connsiteX0" fmla="*/ 0 w 1447602"/>
              <a:gd name="connsiteY0" fmla="*/ 1976979 h 1976979"/>
              <a:gd name="connsiteX1" fmla="*/ 933253 w 1447602"/>
              <a:gd name="connsiteY1" fmla="*/ 233020 h 1976979"/>
              <a:gd name="connsiteX2" fmla="*/ 1447602 w 1447602"/>
              <a:gd name="connsiteY2" fmla="*/ 22881 h 1976979"/>
              <a:gd name="connsiteX0" fmla="*/ 0 w 1447602"/>
              <a:gd name="connsiteY0" fmla="*/ 1962878 h 1962878"/>
              <a:gd name="connsiteX1" fmla="*/ 933253 w 1447602"/>
              <a:gd name="connsiteY1" fmla="*/ 218919 h 1962878"/>
              <a:gd name="connsiteX2" fmla="*/ 1447602 w 1447602"/>
              <a:gd name="connsiteY2" fmla="*/ 8780 h 1962878"/>
              <a:gd name="connsiteX0" fmla="*/ 0 w 1447602"/>
              <a:gd name="connsiteY0" fmla="*/ 1954098 h 1954098"/>
              <a:gd name="connsiteX1" fmla="*/ 918966 w 1447602"/>
              <a:gd name="connsiteY1" fmla="*/ 243477 h 1954098"/>
              <a:gd name="connsiteX2" fmla="*/ 1447602 w 1447602"/>
              <a:gd name="connsiteY2" fmla="*/ 0 h 1954098"/>
              <a:gd name="connsiteX0" fmla="*/ 0 w 1445220"/>
              <a:gd name="connsiteY0" fmla="*/ 1968385 h 1968385"/>
              <a:gd name="connsiteX1" fmla="*/ 918966 w 1445220"/>
              <a:gd name="connsiteY1" fmla="*/ 257764 h 1968385"/>
              <a:gd name="connsiteX2" fmla="*/ 1445220 w 1445220"/>
              <a:gd name="connsiteY2" fmla="*/ 0 h 1968385"/>
              <a:gd name="connsiteX0" fmla="*/ 0 w 1445220"/>
              <a:gd name="connsiteY0" fmla="*/ 1971489 h 1971489"/>
              <a:gd name="connsiteX1" fmla="*/ 918966 w 1445220"/>
              <a:gd name="connsiteY1" fmla="*/ 260868 h 1971489"/>
              <a:gd name="connsiteX2" fmla="*/ 1445220 w 1445220"/>
              <a:gd name="connsiteY2" fmla="*/ 3104 h 1971489"/>
              <a:gd name="connsiteX0" fmla="*/ 0 w 1445220"/>
              <a:gd name="connsiteY0" fmla="*/ 1968385 h 1968385"/>
              <a:gd name="connsiteX1" fmla="*/ 902297 w 1445220"/>
              <a:gd name="connsiteY1" fmla="*/ 295864 h 1968385"/>
              <a:gd name="connsiteX2" fmla="*/ 1445220 w 1445220"/>
              <a:gd name="connsiteY2" fmla="*/ 0 h 1968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5220" h="1968385">
                <a:moveTo>
                  <a:pt x="0" y="1968385"/>
                </a:moveTo>
                <a:cubicBezTo>
                  <a:pt x="312655" y="1237022"/>
                  <a:pt x="661427" y="623928"/>
                  <a:pt x="902297" y="295864"/>
                </a:cubicBezTo>
                <a:cubicBezTo>
                  <a:pt x="1143167" y="-32200"/>
                  <a:pt x="1363446" y="7315"/>
                  <a:pt x="1445220" y="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6881317" y="790700"/>
            <a:ext cx="16127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4" name="Picture 2" descr="http://lib.rus.ec/i/56/369356/i_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" t="4966" r="1718" b="10736"/>
          <a:stretch/>
        </p:blipFill>
        <p:spPr bwMode="auto">
          <a:xfrm>
            <a:off x="339540" y="303498"/>
            <a:ext cx="3276364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5516" y="4515966"/>
            <a:ext cx="3489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Александр Григорьевич </a:t>
            </a:r>
            <a:r>
              <a:rPr lang="ru-RU" dirty="0"/>
              <a:t>Столетов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4103948" y="3543858"/>
            <a:ext cx="468127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5436096" y="195486"/>
            <a:ext cx="1" cy="334837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5148064" y="582238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I</a:t>
            </a:r>
            <a:r>
              <a:rPr lang="ru-RU" baseline="-25000" dirty="0" smtClean="0"/>
              <a:t>н</a:t>
            </a:r>
            <a:endParaRPr lang="ru-RU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5108713" y="123478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I</a:t>
            </a:r>
            <a:endParaRPr lang="ru-RU" i="1" dirty="0"/>
          </a:p>
        </p:txBody>
      </p:sp>
      <p:cxnSp>
        <p:nvCxnSpPr>
          <p:cNvPr id="24" name="Прямая соединительная линия 23"/>
          <p:cNvCxnSpPr>
            <a:stCxn id="12" idx="2"/>
          </p:cNvCxnSpPr>
          <p:nvPr/>
        </p:nvCxnSpPr>
        <p:spPr>
          <a:xfrm flipH="1">
            <a:off x="5446681" y="790700"/>
            <a:ext cx="1445221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>
            <a:endCxn id="12" idx="2"/>
          </p:cNvCxnSpPr>
          <p:nvPr/>
        </p:nvCxnSpPr>
        <p:spPr>
          <a:xfrm flipV="1">
            <a:off x="6887635" y="790700"/>
            <a:ext cx="4267" cy="2749013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664751" y="3544803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</a:t>
            </a:r>
            <a:r>
              <a:rPr lang="ru-RU" baseline="-25000" dirty="0" smtClean="0"/>
              <a:t>н</a:t>
            </a:r>
            <a:endParaRPr lang="ru-RU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5260408" y="3544803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O</a:t>
            </a:r>
            <a:endParaRPr lang="ru-RU" i="1" dirty="0"/>
          </a:p>
        </p:txBody>
      </p:sp>
      <p:sp>
        <p:nvSpPr>
          <p:cNvPr id="30" name="TextBox 29"/>
          <p:cNvSpPr txBox="1"/>
          <p:nvPr/>
        </p:nvSpPr>
        <p:spPr>
          <a:xfrm>
            <a:off x="4075336" y="3939902"/>
            <a:ext cx="2767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tx2">
                    <a:lumMod val="50000"/>
                  </a:schemeClr>
                </a:solidFill>
              </a:rPr>
              <a:t>I</a:t>
            </a:r>
            <a:r>
              <a:rPr lang="ru-RU" baseline="-25000" dirty="0" smtClean="0">
                <a:solidFill>
                  <a:schemeClr val="tx2">
                    <a:lumMod val="50000"/>
                  </a:schemeClr>
                </a:solidFill>
              </a:rPr>
              <a:t>н</a:t>
            </a:r>
            <a:r>
              <a:rPr lang="ru-RU" dirty="0" smtClean="0"/>
              <a:t> — фототок насыщения;</a:t>
            </a:r>
            <a:endParaRPr lang="ru-RU" dirty="0"/>
          </a:p>
        </p:txBody>
      </p:sp>
      <p:sp>
        <p:nvSpPr>
          <p:cNvPr id="47" name="TextBox 46"/>
          <p:cNvSpPr txBox="1"/>
          <p:nvPr/>
        </p:nvSpPr>
        <p:spPr>
          <a:xfrm>
            <a:off x="8494054" y="3544803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</a:t>
            </a:r>
            <a:endParaRPr lang="ru-RU" i="1" dirty="0"/>
          </a:p>
        </p:txBody>
      </p:sp>
      <p:grpSp>
        <p:nvGrpSpPr>
          <p:cNvPr id="25" name="Группа 24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26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 rad="101600">
                    <a:schemeClr val="tx1">
                      <a:alpha val="55000"/>
                    </a:schemeClr>
                  </a:glow>
                </a:effectLst>
              </a:endParaRPr>
            </a:p>
          </p:txBody>
        </p:sp>
        <p:pic>
          <p:nvPicPr>
            <p:cNvPr id="27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9902904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8" grpId="0"/>
      <p:bldP spid="32" grpId="0"/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6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 rad="101600">
                    <a:schemeClr val="tx1">
                      <a:alpha val="55000"/>
                    </a:schemeClr>
                  </a:glow>
                </a:effectLst>
              </a:endParaRPr>
            </a:p>
          </p:txBody>
        </p:sp>
        <p:pic>
          <p:nvPicPr>
            <p:cNvPr id="7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0" y="0"/>
            <a:ext cx="8266017" cy="497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7871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единительная линия 13"/>
          <p:cNvCxnSpPr/>
          <p:nvPr/>
        </p:nvCxnSpPr>
        <p:spPr>
          <a:xfrm>
            <a:off x="6881317" y="790700"/>
            <a:ext cx="161273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Полилиния 8"/>
          <p:cNvSpPr/>
          <p:nvPr/>
        </p:nvSpPr>
        <p:spPr>
          <a:xfrm>
            <a:off x="4247097" y="2751769"/>
            <a:ext cx="1199585" cy="784773"/>
          </a:xfrm>
          <a:custGeom>
            <a:avLst/>
            <a:gdLst>
              <a:gd name="connsiteX0" fmla="*/ 1319753 w 1319753"/>
              <a:gd name="connsiteY0" fmla="*/ 0 h 1093509"/>
              <a:gd name="connsiteX1" fmla="*/ 801279 w 1319753"/>
              <a:gd name="connsiteY1" fmla="*/ 848412 h 1093509"/>
              <a:gd name="connsiteX2" fmla="*/ 0 w 1319753"/>
              <a:gd name="connsiteY2" fmla="*/ 1093509 h 1093509"/>
              <a:gd name="connsiteX0" fmla="*/ 1319753 w 1319753"/>
              <a:gd name="connsiteY0" fmla="*/ 0 h 1093509"/>
              <a:gd name="connsiteX1" fmla="*/ 864154 w 1319753"/>
              <a:gd name="connsiteY1" fmla="*/ 848413 h 1093509"/>
              <a:gd name="connsiteX2" fmla="*/ 0 w 1319753"/>
              <a:gd name="connsiteY2" fmla="*/ 1093509 h 1093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319753" h="1093509">
                <a:moveTo>
                  <a:pt x="1319753" y="0"/>
                </a:moveTo>
                <a:cubicBezTo>
                  <a:pt x="1170495" y="333080"/>
                  <a:pt x="1084113" y="666162"/>
                  <a:pt x="864154" y="848413"/>
                </a:cubicBezTo>
                <a:cubicBezTo>
                  <a:pt x="644195" y="1030664"/>
                  <a:pt x="290660" y="1062086"/>
                  <a:pt x="0" y="1093509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314" name="Picture 2" descr="http://lib.rus.ec/i/56/369356/i_0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5" t="4966" r="1718" b="10736"/>
          <a:stretch/>
        </p:blipFill>
        <p:spPr bwMode="auto">
          <a:xfrm>
            <a:off x="339540" y="303498"/>
            <a:ext cx="3276364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5516" y="4515966"/>
            <a:ext cx="3489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 smtClean="0"/>
              <a:t>Александр Григорьевич </a:t>
            </a:r>
            <a:r>
              <a:rPr lang="ru-RU" dirty="0"/>
              <a:t>Столетов</a:t>
            </a: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4103948" y="3543858"/>
            <a:ext cx="4681277" cy="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 стрелкой 7"/>
          <p:cNvCxnSpPr/>
          <p:nvPr/>
        </p:nvCxnSpPr>
        <p:spPr>
          <a:xfrm flipV="1">
            <a:off x="5436096" y="195486"/>
            <a:ext cx="1" cy="334837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олилиния 11"/>
          <p:cNvSpPr/>
          <p:nvPr/>
        </p:nvSpPr>
        <p:spPr>
          <a:xfrm>
            <a:off x="5446682" y="790700"/>
            <a:ext cx="1445220" cy="1968385"/>
          </a:xfrm>
          <a:custGeom>
            <a:avLst/>
            <a:gdLst>
              <a:gd name="connsiteX0" fmla="*/ 0 w 1847653"/>
              <a:gd name="connsiteY0" fmla="*/ 1894313 h 1894313"/>
              <a:gd name="connsiteX1" fmla="*/ 933253 w 1847653"/>
              <a:gd name="connsiteY1" fmla="*/ 150354 h 1894313"/>
              <a:gd name="connsiteX2" fmla="*/ 1847653 w 1847653"/>
              <a:gd name="connsiteY2" fmla="*/ 206915 h 1894313"/>
              <a:gd name="connsiteX0" fmla="*/ 0 w 1895278"/>
              <a:gd name="connsiteY0" fmla="*/ 1933623 h 1933623"/>
              <a:gd name="connsiteX1" fmla="*/ 933253 w 1895278"/>
              <a:gd name="connsiteY1" fmla="*/ 189664 h 1933623"/>
              <a:gd name="connsiteX2" fmla="*/ 1895278 w 1895278"/>
              <a:gd name="connsiteY2" fmla="*/ 160500 h 1933623"/>
              <a:gd name="connsiteX0" fmla="*/ 0 w 1895278"/>
              <a:gd name="connsiteY0" fmla="*/ 1901730 h 1901730"/>
              <a:gd name="connsiteX1" fmla="*/ 933253 w 1895278"/>
              <a:gd name="connsiteY1" fmla="*/ 157771 h 1901730"/>
              <a:gd name="connsiteX2" fmla="*/ 1895278 w 1895278"/>
              <a:gd name="connsiteY2" fmla="*/ 128607 h 1901730"/>
              <a:gd name="connsiteX0" fmla="*/ 0 w 1299965"/>
              <a:gd name="connsiteY0" fmla="*/ 1962790 h 1962790"/>
              <a:gd name="connsiteX1" fmla="*/ 933253 w 1299965"/>
              <a:gd name="connsiteY1" fmla="*/ 218831 h 1962790"/>
              <a:gd name="connsiteX2" fmla="*/ 1299965 w 1299965"/>
              <a:gd name="connsiteY2" fmla="*/ 70605 h 1962790"/>
              <a:gd name="connsiteX0" fmla="*/ 0 w 1299965"/>
              <a:gd name="connsiteY0" fmla="*/ 1938990 h 1938990"/>
              <a:gd name="connsiteX1" fmla="*/ 933253 w 1299965"/>
              <a:gd name="connsiteY1" fmla="*/ 195031 h 1938990"/>
              <a:gd name="connsiteX2" fmla="*/ 1299965 w 1299965"/>
              <a:gd name="connsiteY2" fmla="*/ 46805 h 1938990"/>
              <a:gd name="connsiteX0" fmla="*/ 0 w 1447602"/>
              <a:gd name="connsiteY0" fmla="*/ 1976979 h 1976979"/>
              <a:gd name="connsiteX1" fmla="*/ 933253 w 1447602"/>
              <a:gd name="connsiteY1" fmla="*/ 233020 h 1976979"/>
              <a:gd name="connsiteX2" fmla="*/ 1447602 w 1447602"/>
              <a:gd name="connsiteY2" fmla="*/ 22881 h 1976979"/>
              <a:gd name="connsiteX0" fmla="*/ 0 w 1447602"/>
              <a:gd name="connsiteY0" fmla="*/ 1962878 h 1962878"/>
              <a:gd name="connsiteX1" fmla="*/ 933253 w 1447602"/>
              <a:gd name="connsiteY1" fmla="*/ 218919 h 1962878"/>
              <a:gd name="connsiteX2" fmla="*/ 1447602 w 1447602"/>
              <a:gd name="connsiteY2" fmla="*/ 8780 h 1962878"/>
              <a:gd name="connsiteX0" fmla="*/ 0 w 1447602"/>
              <a:gd name="connsiteY0" fmla="*/ 1954098 h 1954098"/>
              <a:gd name="connsiteX1" fmla="*/ 918966 w 1447602"/>
              <a:gd name="connsiteY1" fmla="*/ 243477 h 1954098"/>
              <a:gd name="connsiteX2" fmla="*/ 1447602 w 1447602"/>
              <a:gd name="connsiteY2" fmla="*/ 0 h 1954098"/>
              <a:gd name="connsiteX0" fmla="*/ 0 w 1445220"/>
              <a:gd name="connsiteY0" fmla="*/ 1968385 h 1968385"/>
              <a:gd name="connsiteX1" fmla="*/ 918966 w 1445220"/>
              <a:gd name="connsiteY1" fmla="*/ 257764 h 1968385"/>
              <a:gd name="connsiteX2" fmla="*/ 1445220 w 1445220"/>
              <a:gd name="connsiteY2" fmla="*/ 0 h 1968385"/>
              <a:gd name="connsiteX0" fmla="*/ 0 w 1445220"/>
              <a:gd name="connsiteY0" fmla="*/ 1971489 h 1971489"/>
              <a:gd name="connsiteX1" fmla="*/ 918966 w 1445220"/>
              <a:gd name="connsiteY1" fmla="*/ 260868 h 1971489"/>
              <a:gd name="connsiteX2" fmla="*/ 1445220 w 1445220"/>
              <a:gd name="connsiteY2" fmla="*/ 3104 h 1971489"/>
              <a:gd name="connsiteX0" fmla="*/ 0 w 1445220"/>
              <a:gd name="connsiteY0" fmla="*/ 1968385 h 1968385"/>
              <a:gd name="connsiteX1" fmla="*/ 902297 w 1445220"/>
              <a:gd name="connsiteY1" fmla="*/ 295864 h 1968385"/>
              <a:gd name="connsiteX2" fmla="*/ 1445220 w 1445220"/>
              <a:gd name="connsiteY2" fmla="*/ 0 h 1968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445220" h="1968385">
                <a:moveTo>
                  <a:pt x="0" y="1968385"/>
                </a:moveTo>
                <a:cubicBezTo>
                  <a:pt x="312655" y="1237022"/>
                  <a:pt x="661427" y="623928"/>
                  <a:pt x="902297" y="295864"/>
                </a:cubicBezTo>
                <a:cubicBezTo>
                  <a:pt x="1143167" y="-32200"/>
                  <a:pt x="1363446" y="7315"/>
                  <a:pt x="1445220" y="0"/>
                </a:cubicBezTo>
              </a:path>
            </a:pathLst>
          </a:cu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5148064" y="582238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I</a:t>
            </a:r>
            <a:r>
              <a:rPr lang="ru-RU" baseline="-25000" dirty="0" smtClean="0"/>
              <a:t>н</a:t>
            </a:r>
            <a:endParaRPr lang="ru-RU" i="1" dirty="0"/>
          </a:p>
        </p:txBody>
      </p:sp>
      <p:sp>
        <p:nvSpPr>
          <p:cNvPr id="23" name="TextBox 22"/>
          <p:cNvSpPr txBox="1"/>
          <p:nvPr/>
        </p:nvSpPr>
        <p:spPr>
          <a:xfrm>
            <a:off x="5108713" y="123478"/>
            <a:ext cx="2616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I</a:t>
            </a:r>
            <a:endParaRPr lang="ru-RU" i="1" dirty="0"/>
          </a:p>
        </p:txBody>
      </p:sp>
      <p:cxnSp>
        <p:nvCxnSpPr>
          <p:cNvPr id="24" name="Прямая соединительная линия 23"/>
          <p:cNvCxnSpPr>
            <a:stCxn id="12" idx="2"/>
          </p:cNvCxnSpPr>
          <p:nvPr/>
        </p:nvCxnSpPr>
        <p:spPr>
          <a:xfrm flipH="1">
            <a:off x="5446681" y="790700"/>
            <a:ext cx="1445221" cy="0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>
            <a:endCxn id="12" idx="2"/>
          </p:cNvCxnSpPr>
          <p:nvPr/>
        </p:nvCxnSpPr>
        <p:spPr>
          <a:xfrm flipV="1">
            <a:off x="6887635" y="790700"/>
            <a:ext cx="4267" cy="2749013"/>
          </a:xfrm>
          <a:prstGeom prst="line">
            <a:avLst/>
          </a:prstGeom>
          <a:ln w="1905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6664751" y="3544803"/>
            <a:ext cx="4331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</a:t>
            </a:r>
            <a:r>
              <a:rPr lang="ru-RU" baseline="-25000" dirty="0" smtClean="0"/>
              <a:t>н</a:t>
            </a:r>
            <a:endParaRPr lang="ru-RU" i="1" dirty="0"/>
          </a:p>
        </p:txBody>
      </p:sp>
      <p:sp>
        <p:nvSpPr>
          <p:cNvPr id="33" name="TextBox 32"/>
          <p:cNvSpPr txBox="1"/>
          <p:nvPr/>
        </p:nvSpPr>
        <p:spPr>
          <a:xfrm>
            <a:off x="4037776" y="3544803"/>
            <a:ext cx="412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</a:t>
            </a:r>
            <a:r>
              <a:rPr lang="ru-RU" baseline="-25000" dirty="0" smtClean="0"/>
              <a:t>з</a:t>
            </a:r>
            <a:endParaRPr lang="ru-RU" i="1" dirty="0"/>
          </a:p>
        </p:txBody>
      </p:sp>
      <p:sp>
        <p:nvSpPr>
          <p:cNvPr id="28" name="TextBox 27"/>
          <p:cNvSpPr txBox="1"/>
          <p:nvPr/>
        </p:nvSpPr>
        <p:spPr>
          <a:xfrm>
            <a:off x="5260408" y="3544803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O</a:t>
            </a:r>
            <a:endParaRPr lang="ru-RU" i="1" dirty="0"/>
          </a:p>
        </p:txBody>
      </p:sp>
      <p:sp>
        <p:nvSpPr>
          <p:cNvPr id="30" name="TextBox 29"/>
          <p:cNvSpPr txBox="1"/>
          <p:nvPr/>
        </p:nvSpPr>
        <p:spPr>
          <a:xfrm>
            <a:off x="4075336" y="3939902"/>
            <a:ext cx="2767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tx2">
                    <a:lumMod val="50000"/>
                  </a:schemeClr>
                </a:solidFill>
              </a:rPr>
              <a:t>I</a:t>
            </a:r>
            <a:r>
              <a:rPr lang="ru-RU" baseline="-25000" dirty="0" smtClean="0">
                <a:solidFill>
                  <a:schemeClr val="tx2">
                    <a:lumMod val="50000"/>
                  </a:schemeClr>
                </a:solidFill>
              </a:rPr>
              <a:t>н</a:t>
            </a:r>
            <a:r>
              <a:rPr lang="ru-RU" dirty="0" smtClean="0"/>
              <a:t> — фототок насыщения;</a:t>
            </a:r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4067944" y="4362658"/>
            <a:ext cx="3631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tx2">
                    <a:lumMod val="50000"/>
                  </a:schemeClr>
                </a:solidFill>
              </a:rPr>
              <a:t>U</a:t>
            </a:r>
            <a:r>
              <a:rPr lang="ru-RU" baseline="-25000" dirty="0" smtClean="0">
                <a:solidFill>
                  <a:schemeClr val="tx2">
                    <a:lumMod val="50000"/>
                  </a:schemeClr>
                </a:solidFill>
              </a:rPr>
              <a:t>з</a:t>
            </a:r>
            <a:r>
              <a:rPr lang="ru-RU" dirty="0" smtClean="0"/>
              <a:t> — задерживающее напряжение.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7560332" y="1277347"/>
                <a:ext cx="13329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ru-RU" b="0" i="1" smtClean="0">
                              <a:latin typeface="Cambria Math"/>
                            </a:rPr>
                            <m:t>э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=−</m:t>
                      </m:r>
                      <m:r>
                        <a:rPr lang="en-US" b="0" i="1" smtClean="0">
                          <a:latin typeface="Cambria Math"/>
                        </a:rPr>
                        <m:t>𝑒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𝑈</m:t>
                          </m:r>
                        </m:e>
                        <m:sub>
                          <m:r>
                            <a:rPr lang="ru-RU" b="0" i="1" smtClean="0">
                              <a:latin typeface="Cambria Math"/>
                            </a:rPr>
                            <m:t>з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0332" y="1277347"/>
                <a:ext cx="1332905" cy="369332"/>
              </a:xfrm>
              <a:prstGeom prst="rect">
                <a:avLst/>
              </a:prstGeom>
              <a:blipFill rotWithShape="1">
                <a:blip r:embed="rId3"/>
                <a:stretch>
                  <a:fillRect t="-8333" r="-4566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/>
              <p:cNvSpPr txBox="1"/>
              <p:nvPr/>
            </p:nvSpPr>
            <p:spPr>
              <a:xfrm>
                <a:off x="7128284" y="1675132"/>
                <a:ext cx="174368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ru-RU" i="1" smtClean="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ru-RU" b="0" i="1" smtClean="0">
                              <a:latin typeface="Cambria Math"/>
                            </a:rPr>
                            <m:t>к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𝑚𝑎𝑥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4" name="TextBox 4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28284" y="1675132"/>
                <a:ext cx="1743682" cy="646331"/>
              </a:xfrm>
              <a:prstGeom prst="rect">
                <a:avLst/>
              </a:prstGeom>
              <a:blipFill rotWithShape="1">
                <a:blip r:embed="rId4"/>
                <a:stretch>
                  <a:fillRect r="-454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/>
              <p:cNvSpPr txBox="1"/>
              <p:nvPr/>
            </p:nvSpPr>
            <p:spPr>
              <a:xfrm>
                <a:off x="7308304" y="2357467"/>
                <a:ext cx="157043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𝑒</m:t>
                          </m:r>
                          <m:r>
                            <a:rPr lang="en-US" b="0" i="1" smtClean="0">
                              <a:latin typeface="Cambria Math"/>
                            </a:rPr>
                            <m:t>𝑈</m:t>
                          </m:r>
                        </m:e>
                        <m:sub>
                          <m:r>
                            <a:rPr lang="ru-RU" b="0" i="1" smtClean="0">
                              <a:latin typeface="Cambria Math"/>
                            </a:rPr>
                            <m:t>з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/>
                            </a:rPr>
                            <m:t>𝑚</m:t>
                          </m:r>
                          <m:sSubSup>
                            <m:sSubSupPr>
                              <m:ctrlPr>
                                <a:rPr lang="en-US" b="0" i="1" smtClean="0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/>
                                  <a:ea typeface="Cambria Math"/>
                                </a:rPr>
                                <m:t>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/>
                                </a:rPr>
                                <m:t>𝑚𝑎𝑥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b="0" i="1" smtClean="0"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5" name="TextBox 4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8304" y="2357467"/>
                <a:ext cx="1570430" cy="646331"/>
              </a:xfrm>
              <a:prstGeom prst="rect">
                <a:avLst/>
              </a:prstGeom>
              <a:blipFill rotWithShape="1">
                <a:blip r:embed="rId5"/>
                <a:stretch>
                  <a:fillRect r="-505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7" name="TextBox 46"/>
          <p:cNvSpPr txBox="1"/>
          <p:nvPr/>
        </p:nvSpPr>
        <p:spPr>
          <a:xfrm>
            <a:off x="8494054" y="3544803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U</a:t>
            </a:r>
            <a:endParaRPr lang="ru-RU" i="1" dirty="0"/>
          </a:p>
        </p:txBody>
      </p:sp>
      <p:grpSp>
        <p:nvGrpSpPr>
          <p:cNvPr id="25" name="Группа 24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26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 rad="101600">
                    <a:schemeClr val="tx1">
                      <a:alpha val="55000"/>
                    </a:schemeClr>
                  </a:glow>
                </a:effectLst>
              </a:endParaRPr>
            </a:p>
          </p:txBody>
        </p:sp>
        <p:pic>
          <p:nvPicPr>
            <p:cNvPr id="27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4026298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3" grpId="0"/>
      <p:bldP spid="36" grpId="0"/>
      <p:bldP spid="34" grpId="0"/>
      <p:bldP spid="44" grpId="0"/>
      <p:bldP spid="45" grpId="0"/>
      <p:bldP spid="45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824028" y="267494"/>
            <a:ext cx="42207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Первый закон</a:t>
            </a:r>
            <a:r>
              <a:rPr lang="ru-RU" dirty="0"/>
              <a:t> </a:t>
            </a:r>
            <a:r>
              <a:rPr lang="ru-RU" b="1" dirty="0" smtClean="0"/>
              <a:t>фотоэффекта:</a:t>
            </a:r>
            <a:r>
              <a:rPr lang="ru-RU" dirty="0" smtClean="0"/>
              <a:t> </a:t>
            </a:r>
            <a:r>
              <a:rPr lang="ru-RU" dirty="0"/>
              <a:t>сила фототока насыщения, определяемая максимальным числом фотоэлектронов, вырываемых из катода за единицу времени, прямо пропорциональна интенсивности падающего излучения.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824027" y="2077564"/>
            <a:ext cx="422070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Второй закон </a:t>
            </a:r>
            <a:r>
              <a:rPr lang="ru-RU" b="1" dirty="0" smtClean="0"/>
              <a:t>фотоэффекта:</a:t>
            </a:r>
            <a:r>
              <a:rPr lang="ru-RU" dirty="0" smtClean="0"/>
              <a:t> </a:t>
            </a:r>
            <a:r>
              <a:rPr lang="ru-RU" dirty="0"/>
              <a:t>максимальная кинетическая энергия фотоэлектронов не зависит от интенсивности падающего излучения и линейно возрастает с увеличением его частоты.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59482"/>
            <a:ext cx="3528391" cy="25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5" y="2505112"/>
            <a:ext cx="4032126" cy="2478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862" y="1977447"/>
            <a:ext cx="3384376" cy="2901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4824026" y="3831890"/>
            <a:ext cx="42068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Красная граница фотоэффекта </a:t>
            </a:r>
            <a:r>
              <a:rPr lang="ru-RU" dirty="0" smtClean="0"/>
              <a:t>—</a:t>
            </a:r>
            <a:r>
              <a:rPr lang="ru-RU" b="1" dirty="0" smtClean="0"/>
              <a:t> </a:t>
            </a:r>
            <a:r>
              <a:rPr lang="ru-RU" dirty="0" smtClean="0"/>
              <a:t>минимальная </a:t>
            </a:r>
            <a:r>
              <a:rPr lang="ru-RU" dirty="0"/>
              <a:t>частота </a:t>
            </a:r>
            <a:r>
              <a:rPr lang="ru-RU" dirty="0" smtClean="0"/>
              <a:t>падающего </a:t>
            </a:r>
            <a:r>
              <a:rPr lang="ru-RU" dirty="0"/>
              <a:t>света, при которой еще возможен </a:t>
            </a:r>
            <a:r>
              <a:rPr lang="ru-RU" dirty="0" smtClean="0"/>
              <a:t>фотоэффект.</a:t>
            </a:r>
            <a:endParaRPr lang="ru-RU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11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 rad="101600">
                    <a:schemeClr val="tx1">
                      <a:alpha val="55000"/>
                    </a:schemeClr>
                  </a:glow>
                </a:effectLst>
              </a:endParaRPr>
            </a:p>
          </p:txBody>
        </p:sp>
        <p:pic>
          <p:nvPicPr>
            <p:cNvPr id="12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60395641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159482"/>
            <a:ext cx="3528391" cy="2507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75" y="2505112"/>
            <a:ext cx="4032126" cy="2478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4932871" y="452738"/>
            <a:ext cx="399561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/>
              <a:t>Третий </a:t>
            </a:r>
            <a:r>
              <a:rPr lang="ru-RU" sz="2000" b="1" dirty="0"/>
              <a:t>закон фотоэффекта: </a:t>
            </a:r>
            <a:r>
              <a:rPr lang="ru-RU" sz="2000" dirty="0"/>
              <a:t>для каждого вещества существует граничная частота, такая, что излучение меньшей частоты не может вырвать электроны с его поверхности.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Прямоугольник 8"/>
              <p:cNvSpPr/>
              <p:nvPr/>
            </p:nvSpPr>
            <p:spPr>
              <a:xfrm>
                <a:off x="4932362" y="2679762"/>
                <a:ext cx="3852863" cy="19673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sz="2000" b="1" dirty="0" smtClean="0"/>
                  <a:t>Четвертый закон фотоэффекта: </a:t>
                </a:r>
                <a:r>
                  <a:rPr lang="ru-RU" sz="2000" dirty="0"/>
                  <a:t>фотоэффект практически </a:t>
                </a:r>
                <a:r>
                  <a:rPr lang="ru-RU" sz="2000" dirty="0" err="1"/>
                  <a:t>безинерционен</a:t>
                </a:r>
                <a:r>
                  <a:rPr lang="ru-RU" sz="2000" dirty="0"/>
                  <a:t>, так как с момента облучения металла светом, до вылета электрона проходит время </a:t>
                </a:r>
                <a14:m>
                  <m:oMath xmlns:m="http://schemas.openxmlformats.org/officeDocument/2006/math">
                    <m:r>
                      <a:rPr lang="ru-RU" sz="2000" i="1" smtClean="0">
                        <a:latin typeface="Cambria Math"/>
                        <a:ea typeface="Cambria Math"/>
                      </a:rPr>
                      <m:t>~</m:t>
                    </m:r>
                    <m:sSup>
                      <m:sSupPr>
                        <m:ctrlPr>
                          <a:rPr lang="ru-RU" sz="2000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ru-RU" sz="2000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ru-RU" sz="2000" b="0" i="1" smtClean="0">
                            <a:latin typeface="Cambria Math"/>
                            <a:ea typeface="Cambria Math"/>
                          </a:rPr>
                          <m:t>−9</m:t>
                        </m:r>
                      </m:sup>
                    </m:sSup>
                  </m:oMath>
                </a14:m>
                <a:r>
                  <a:rPr lang="ru-RU" sz="2000" dirty="0" smtClean="0"/>
                  <a:t> с.</a:t>
                </a:r>
                <a:endParaRPr lang="ru-RU" sz="2000" dirty="0"/>
              </a:p>
            </p:txBody>
          </p:sp>
        </mc:Choice>
        <mc:Fallback xmlns="">
          <p:sp>
            <p:nvSpPr>
              <p:cNvPr id="9" name="Прямоугольник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362" y="2679762"/>
                <a:ext cx="3852863" cy="1967398"/>
              </a:xfrm>
              <a:prstGeom prst="rect">
                <a:avLst/>
              </a:prstGeom>
              <a:blipFill rotWithShape="1">
                <a:blip r:embed="rId4"/>
                <a:stretch>
                  <a:fillRect l="-1582" t="-1553" r="-3006" b="-496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Группа 9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11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 rad="101600">
                    <a:schemeClr val="tx1">
                      <a:alpha val="55000"/>
                    </a:schemeClr>
                  </a:glow>
                </a:effectLst>
              </a:endParaRPr>
            </a:p>
          </p:txBody>
        </p:sp>
        <p:pic>
          <p:nvPicPr>
            <p:cNvPr id="12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05541454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Прямоугольник 94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Куб 1"/>
          <p:cNvSpPr/>
          <p:nvPr/>
        </p:nvSpPr>
        <p:spPr>
          <a:xfrm>
            <a:off x="719572" y="3363838"/>
            <a:ext cx="3096344" cy="1216152"/>
          </a:xfrm>
          <a:prstGeom prst="cube">
            <a:avLst>
              <a:gd name="adj" fmla="val 52412"/>
            </a:avLst>
          </a:prstGeom>
          <a:gradFill flip="none" rotWithShape="1">
            <a:gsLst>
              <a:gs pos="0">
                <a:srgbClr val="FFFFFF">
                  <a:alpha val="51000"/>
                  <a:lumMod val="0"/>
                  <a:lumOff val="100000"/>
                </a:srgbClr>
              </a:gs>
              <a:gs pos="7001">
                <a:srgbClr val="E6E6E6"/>
              </a:gs>
              <a:gs pos="32001">
                <a:srgbClr val="7D8496"/>
              </a:gs>
              <a:gs pos="47000">
                <a:srgbClr val="E6E6E6"/>
              </a:gs>
              <a:gs pos="85001">
                <a:srgbClr val="7D8496"/>
              </a:gs>
              <a:gs pos="100000">
                <a:srgbClr val="E6E6E6"/>
              </a:gs>
            </a:gsLst>
            <a:lin ang="2700000" scaled="1"/>
            <a:tileRect/>
          </a:gradFill>
          <a:ln w="12700">
            <a:noFill/>
          </a:ln>
          <a:effectLst/>
          <a:scene3d>
            <a:camera prst="orthographicFront"/>
            <a:lightRig rig="twoPt" dir="t">
              <a:rot lat="0" lon="0" rev="0"/>
            </a:lightRig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63" name="Группа 62"/>
          <p:cNvGrpSpPr/>
          <p:nvPr/>
        </p:nvGrpSpPr>
        <p:grpSpPr>
          <a:xfrm>
            <a:off x="2087724" y="3393455"/>
            <a:ext cx="360040" cy="468052"/>
            <a:chOff x="1763688" y="2859782"/>
            <a:chExt cx="360040" cy="468052"/>
          </a:xfrm>
        </p:grpSpPr>
        <p:sp>
          <p:nvSpPr>
            <p:cNvPr id="64" name="Овал 63"/>
            <p:cNvSpPr/>
            <p:nvPr/>
          </p:nvSpPr>
          <p:spPr>
            <a:xfrm>
              <a:off x="1763688" y="2967794"/>
              <a:ext cx="360040" cy="360040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i="1" dirty="0"/>
            </a:p>
          </p:txBody>
        </p:sp>
        <p:sp>
          <p:nvSpPr>
            <p:cNvPr id="65" name="Прямоугольник 64"/>
            <p:cNvSpPr/>
            <p:nvPr/>
          </p:nvSpPr>
          <p:spPr>
            <a:xfrm>
              <a:off x="1783570" y="2859782"/>
              <a:ext cx="340158" cy="461665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r>
                <a:rPr lang="en-US" sz="2400" b="1" i="1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e</a:t>
              </a:r>
              <a:endParaRPr lang="ru-RU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2699792" y="4047914"/>
            <a:ext cx="360040" cy="468052"/>
            <a:chOff x="1763688" y="2859782"/>
            <a:chExt cx="360040" cy="468052"/>
          </a:xfrm>
        </p:grpSpPr>
        <p:sp>
          <p:nvSpPr>
            <p:cNvPr id="67" name="Овал 66"/>
            <p:cNvSpPr/>
            <p:nvPr/>
          </p:nvSpPr>
          <p:spPr>
            <a:xfrm>
              <a:off x="1763688" y="2967794"/>
              <a:ext cx="360040" cy="360040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i="1" dirty="0"/>
            </a:p>
          </p:txBody>
        </p:sp>
        <p:sp>
          <p:nvSpPr>
            <p:cNvPr id="68" name="Прямоугольник 67"/>
            <p:cNvSpPr/>
            <p:nvPr/>
          </p:nvSpPr>
          <p:spPr>
            <a:xfrm>
              <a:off x="1783570" y="2859782"/>
              <a:ext cx="340158" cy="461665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r>
                <a:rPr lang="en-US" sz="2400" b="1" i="1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e</a:t>
              </a:r>
              <a:endParaRPr lang="ru-RU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grpSp>
        <p:nvGrpSpPr>
          <p:cNvPr id="72" name="Группа 71"/>
          <p:cNvGrpSpPr/>
          <p:nvPr/>
        </p:nvGrpSpPr>
        <p:grpSpPr>
          <a:xfrm>
            <a:off x="863107" y="4047914"/>
            <a:ext cx="360040" cy="468052"/>
            <a:chOff x="1763688" y="2859782"/>
            <a:chExt cx="360040" cy="468052"/>
          </a:xfrm>
        </p:grpSpPr>
        <p:sp>
          <p:nvSpPr>
            <p:cNvPr id="73" name="Овал 72"/>
            <p:cNvSpPr/>
            <p:nvPr/>
          </p:nvSpPr>
          <p:spPr>
            <a:xfrm>
              <a:off x="1763688" y="2967794"/>
              <a:ext cx="360040" cy="360040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i="1" dirty="0"/>
            </a:p>
          </p:txBody>
        </p:sp>
        <p:sp>
          <p:nvSpPr>
            <p:cNvPr id="74" name="Прямоугольник 73"/>
            <p:cNvSpPr/>
            <p:nvPr/>
          </p:nvSpPr>
          <p:spPr>
            <a:xfrm>
              <a:off x="1783570" y="2859782"/>
              <a:ext cx="340158" cy="461665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r>
                <a:rPr lang="en-US" sz="2400" b="1" i="1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e</a:t>
              </a:r>
              <a:endParaRPr lang="ru-RU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75" name="Полилиния 74"/>
          <p:cNvSpPr/>
          <p:nvPr/>
        </p:nvSpPr>
        <p:spPr>
          <a:xfrm>
            <a:off x="2068955" y="231490"/>
            <a:ext cx="315718" cy="1219200"/>
          </a:xfrm>
          <a:custGeom>
            <a:avLst/>
            <a:gdLst>
              <a:gd name="connsiteX0" fmla="*/ 304833 w 315718"/>
              <a:gd name="connsiteY0" fmla="*/ 0 h 1219200"/>
              <a:gd name="connsiteX1" fmla="*/ 33 w 315718"/>
              <a:gd name="connsiteY1" fmla="*/ 185057 h 1219200"/>
              <a:gd name="connsiteX2" fmla="*/ 315718 w 315718"/>
              <a:gd name="connsiteY2" fmla="*/ 359229 h 1219200"/>
              <a:gd name="connsiteX3" fmla="*/ 33 w 315718"/>
              <a:gd name="connsiteY3" fmla="*/ 533400 h 1219200"/>
              <a:gd name="connsiteX4" fmla="*/ 293947 w 315718"/>
              <a:gd name="connsiteY4" fmla="*/ 707571 h 1219200"/>
              <a:gd name="connsiteX5" fmla="*/ 21804 w 315718"/>
              <a:gd name="connsiteY5" fmla="*/ 827314 h 1219200"/>
              <a:gd name="connsiteX6" fmla="*/ 152433 w 315718"/>
              <a:gd name="connsiteY6" fmla="*/ 990600 h 1219200"/>
              <a:gd name="connsiteX7" fmla="*/ 163318 w 315718"/>
              <a:gd name="connsiteY7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718" h="1219200">
                <a:moveTo>
                  <a:pt x="304833" y="0"/>
                </a:moveTo>
                <a:cubicBezTo>
                  <a:pt x="151526" y="62593"/>
                  <a:pt x="-1781" y="125186"/>
                  <a:pt x="33" y="185057"/>
                </a:cubicBezTo>
                <a:cubicBezTo>
                  <a:pt x="1847" y="244928"/>
                  <a:pt x="315718" y="301172"/>
                  <a:pt x="315718" y="359229"/>
                </a:cubicBezTo>
                <a:cubicBezTo>
                  <a:pt x="315718" y="417286"/>
                  <a:pt x="3661" y="475343"/>
                  <a:pt x="33" y="533400"/>
                </a:cubicBezTo>
                <a:cubicBezTo>
                  <a:pt x="-3595" y="591457"/>
                  <a:pt x="290318" y="658585"/>
                  <a:pt x="293947" y="707571"/>
                </a:cubicBezTo>
                <a:cubicBezTo>
                  <a:pt x="297575" y="756557"/>
                  <a:pt x="45390" y="780143"/>
                  <a:pt x="21804" y="827314"/>
                </a:cubicBezTo>
                <a:cubicBezTo>
                  <a:pt x="-1782" y="874485"/>
                  <a:pt x="128847" y="925286"/>
                  <a:pt x="152433" y="990600"/>
                </a:cubicBezTo>
                <a:cubicBezTo>
                  <a:pt x="176019" y="1055914"/>
                  <a:pt x="169668" y="1137557"/>
                  <a:pt x="163318" y="1219200"/>
                </a:cubicBez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6" name="Группа 75"/>
          <p:cNvGrpSpPr/>
          <p:nvPr/>
        </p:nvGrpSpPr>
        <p:grpSpPr>
          <a:xfrm>
            <a:off x="1242204" y="3482053"/>
            <a:ext cx="360040" cy="468052"/>
            <a:chOff x="1763688" y="2859782"/>
            <a:chExt cx="360040" cy="468052"/>
          </a:xfrm>
        </p:grpSpPr>
        <p:sp>
          <p:nvSpPr>
            <p:cNvPr id="77" name="Овал 76"/>
            <p:cNvSpPr/>
            <p:nvPr/>
          </p:nvSpPr>
          <p:spPr>
            <a:xfrm>
              <a:off x="1763688" y="2967794"/>
              <a:ext cx="360040" cy="360040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i="1" dirty="0"/>
            </a:p>
          </p:txBody>
        </p:sp>
        <p:sp>
          <p:nvSpPr>
            <p:cNvPr id="78" name="Прямоугольник 77"/>
            <p:cNvSpPr/>
            <p:nvPr/>
          </p:nvSpPr>
          <p:spPr>
            <a:xfrm>
              <a:off x="1783570" y="2859782"/>
              <a:ext cx="340158" cy="461665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r>
                <a:rPr lang="en-US" sz="2400" b="1" i="1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e</a:t>
              </a:r>
              <a:endParaRPr lang="ru-RU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79" name="Полилиния 78"/>
          <p:cNvSpPr/>
          <p:nvPr/>
        </p:nvSpPr>
        <p:spPr>
          <a:xfrm>
            <a:off x="1223435" y="320088"/>
            <a:ext cx="315718" cy="1219200"/>
          </a:xfrm>
          <a:custGeom>
            <a:avLst/>
            <a:gdLst>
              <a:gd name="connsiteX0" fmla="*/ 304833 w 315718"/>
              <a:gd name="connsiteY0" fmla="*/ 0 h 1219200"/>
              <a:gd name="connsiteX1" fmla="*/ 33 w 315718"/>
              <a:gd name="connsiteY1" fmla="*/ 185057 h 1219200"/>
              <a:gd name="connsiteX2" fmla="*/ 315718 w 315718"/>
              <a:gd name="connsiteY2" fmla="*/ 359229 h 1219200"/>
              <a:gd name="connsiteX3" fmla="*/ 33 w 315718"/>
              <a:gd name="connsiteY3" fmla="*/ 533400 h 1219200"/>
              <a:gd name="connsiteX4" fmla="*/ 293947 w 315718"/>
              <a:gd name="connsiteY4" fmla="*/ 707571 h 1219200"/>
              <a:gd name="connsiteX5" fmla="*/ 21804 w 315718"/>
              <a:gd name="connsiteY5" fmla="*/ 827314 h 1219200"/>
              <a:gd name="connsiteX6" fmla="*/ 152433 w 315718"/>
              <a:gd name="connsiteY6" fmla="*/ 990600 h 1219200"/>
              <a:gd name="connsiteX7" fmla="*/ 163318 w 315718"/>
              <a:gd name="connsiteY7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718" h="1219200">
                <a:moveTo>
                  <a:pt x="304833" y="0"/>
                </a:moveTo>
                <a:cubicBezTo>
                  <a:pt x="151526" y="62593"/>
                  <a:pt x="-1781" y="125186"/>
                  <a:pt x="33" y="185057"/>
                </a:cubicBezTo>
                <a:cubicBezTo>
                  <a:pt x="1847" y="244928"/>
                  <a:pt x="315718" y="301172"/>
                  <a:pt x="315718" y="359229"/>
                </a:cubicBezTo>
                <a:cubicBezTo>
                  <a:pt x="315718" y="417286"/>
                  <a:pt x="3661" y="475343"/>
                  <a:pt x="33" y="533400"/>
                </a:cubicBezTo>
                <a:cubicBezTo>
                  <a:pt x="-3595" y="591457"/>
                  <a:pt x="290318" y="658585"/>
                  <a:pt x="293947" y="707571"/>
                </a:cubicBezTo>
                <a:cubicBezTo>
                  <a:pt x="297575" y="756557"/>
                  <a:pt x="45390" y="780143"/>
                  <a:pt x="21804" y="827314"/>
                </a:cubicBezTo>
                <a:cubicBezTo>
                  <a:pt x="-1782" y="874485"/>
                  <a:pt x="128847" y="925286"/>
                  <a:pt x="152433" y="990600"/>
                </a:cubicBezTo>
                <a:cubicBezTo>
                  <a:pt x="176019" y="1055914"/>
                  <a:pt x="169668" y="1137557"/>
                  <a:pt x="163318" y="1219200"/>
                </a:cubicBez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0" name="Группа 79"/>
          <p:cNvGrpSpPr/>
          <p:nvPr/>
        </p:nvGrpSpPr>
        <p:grpSpPr>
          <a:xfrm>
            <a:off x="2933025" y="3387068"/>
            <a:ext cx="360040" cy="468052"/>
            <a:chOff x="1763688" y="2859782"/>
            <a:chExt cx="360040" cy="468052"/>
          </a:xfrm>
        </p:grpSpPr>
        <p:sp>
          <p:nvSpPr>
            <p:cNvPr id="81" name="Овал 80"/>
            <p:cNvSpPr/>
            <p:nvPr/>
          </p:nvSpPr>
          <p:spPr>
            <a:xfrm>
              <a:off x="1763688" y="2967794"/>
              <a:ext cx="360040" cy="360040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i="1" dirty="0"/>
            </a:p>
          </p:txBody>
        </p:sp>
        <p:sp>
          <p:nvSpPr>
            <p:cNvPr id="82" name="Прямоугольник 81"/>
            <p:cNvSpPr/>
            <p:nvPr/>
          </p:nvSpPr>
          <p:spPr>
            <a:xfrm>
              <a:off x="1783570" y="2859782"/>
              <a:ext cx="340158" cy="461665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r>
                <a:rPr lang="en-US" sz="2400" b="1" i="1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e</a:t>
              </a:r>
              <a:endParaRPr lang="ru-RU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83" name="Полилиния 82"/>
          <p:cNvSpPr/>
          <p:nvPr/>
        </p:nvSpPr>
        <p:spPr>
          <a:xfrm>
            <a:off x="2914256" y="225103"/>
            <a:ext cx="315718" cy="1219200"/>
          </a:xfrm>
          <a:custGeom>
            <a:avLst/>
            <a:gdLst>
              <a:gd name="connsiteX0" fmla="*/ 304833 w 315718"/>
              <a:gd name="connsiteY0" fmla="*/ 0 h 1219200"/>
              <a:gd name="connsiteX1" fmla="*/ 33 w 315718"/>
              <a:gd name="connsiteY1" fmla="*/ 185057 h 1219200"/>
              <a:gd name="connsiteX2" fmla="*/ 315718 w 315718"/>
              <a:gd name="connsiteY2" fmla="*/ 359229 h 1219200"/>
              <a:gd name="connsiteX3" fmla="*/ 33 w 315718"/>
              <a:gd name="connsiteY3" fmla="*/ 533400 h 1219200"/>
              <a:gd name="connsiteX4" fmla="*/ 293947 w 315718"/>
              <a:gd name="connsiteY4" fmla="*/ 707571 h 1219200"/>
              <a:gd name="connsiteX5" fmla="*/ 21804 w 315718"/>
              <a:gd name="connsiteY5" fmla="*/ 827314 h 1219200"/>
              <a:gd name="connsiteX6" fmla="*/ 152433 w 315718"/>
              <a:gd name="connsiteY6" fmla="*/ 990600 h 1219200"/>
              <a:gd name="connsiteX7" fmla="*/ 163318 w 315718"/>
              <a:gd name="connsiteY7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718" h="1219200">
                <a:moveTo>
                  <a:pt x="304833" y="0"/>
                </a:moveTo>
                <a:cubicBezTo>
                  <a:pt x="151526" y="62593"/>
                  <a:pt x="-1781" y="125186"/>
                  <a:pt x="33" y="185057"/>
                </a:cubicBezTo>
                <a:cubicBezTo>
                  <a:pt x="1847" y="244928"/>
                  <a:pt x="315718" y="301172"/>
                  <a:pt x="315718" y="359229"/>
                </a:cubicBezTo>
                <a:cubicBezTo>
                  <a:pt x="315718" y="417286"/>
                  <a:pt x="3661" y="475343"/>
                  <a:pt x="33" y="533400"/>
                </a:cubicBezTo>
                <a:cubicBezTo>
                  <a:pt x="-3595" y="591457"/>
                  <a:pt x="290318" y="658585"/>
                  <a:pt x="293947" y="707571"/>
                </a:cubicBezTo>
                <a:cubicBezTo>
                  <a:pt x="297575" y="756557"/>
                  <a:pt x="45390" y="780143"/>
                  <a:pt x="21804" y="827314"/>
                </a:cubicBezTo>
                <a:cubicBezTo>
                  <a:pt x="-1782" y="874485"/>
                  <a:pt x="128847" y="925286"/>
                  <a:pt x="152433" y="990600"/>
                </a:cubicBezTo>
                <a:cubicBezTo>
                  <a:pt x="176019" y="1055914"/>
                  <a:pt x="169668" y="1137557"/>
                  <a:pt x="163318" y="1219200"/>
                </a:cubicBez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84" name="Группа 83"/>
          <p:cNvGrpSpPr/>
          <p:nvPr/>
        </p:nvGrpSpPr>
        <p:grpSpPr>
          <a:xfrm>
            <a:off x="1866774" y="4047914"/>
            <a:ext cx="360040" cy="468052"/>
            <a:chOff x="1763688" y="2859782"/>
            <a:chExt cx="360040" cy="468052"/>
          </a:xfrm>
        </p:grpSpPr>
        <p:sp>
          <p:nvSpPr>
            <p:cNvPr id="85" name="Овал 84"/>
            <p:cNvSpPr/>
            <p:nvPr/>
          </p:nvSpPr>
          <p:spPr>
            <a:xfrm>
              <a:off x="1763688" y="2967794"/>
              <a:ext cx="360040" cy="360040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i="1" dirty="0"/>
            </a:p>
          </p:txBody>
        </p:sp>
        <p:sp>
          <p:nvSpPr>
            <p:cNvPr id="86" name="Прямоугольник 85"/>
            <p:cNvSpPr/>
            <p:nvPr/>
          </p:nvSpPr>
          <p:spPr>
            <a:xfrm>
              <a:off x="1783570" y="2859782"/>
              <a:ext cx="340158" cy="461665"/>
            </a:xfrm>
            <a:prstGeom prst="rect">
              <a:avLst/>
            </a:prstGeom>
          </p:spPr>
          <p:txBody>
            <a:bodyPr wrap="none">
              <a:spAutoFit/>
              <a:scene3d>
                <a:camera prst="orthographicFront"/>
                <a:lightRig rig="soft" dir="t">
                  <a:rot lat="0" lon="0" rev="10800000"/>
                </a:lightRig>
              </a:scene3d>
              <a:sp3d>
                <a:bevelT w="27940" h="12700"/>
                <a:contourClr>
                  <a:srgbClr val="DDDDDD"/>
                </a:contourClr>
              </a:sp3d>
            </a:bodyPr>
            <a:lstStyle/>
            <a:p>
              <a:r>
                <a:rPr lang="en-US" sz="2400" b="1" i="1" spc="150" dirty="0" smtClean="0">
                  <a:ln w="11430"/>
                  <a:solidFill>
                    <a:srgbClr val="F8F8F8"/>
                  </a:solidFill>
                  <a:effectLst>
                    <a:outerShdw blurRad="25400" algn="tl" rotWithShape="0">
                      <a:srgbClr val="000000">
                        <a:alpha val="43000"/>
                      </a:srgbClr>
                    </a:outerShdw>
                  </a:effectLst>
                </a:rPr>
                <a:t>e</a:t>
              </a:r>
              <a:endParaRPr lang="ru-RU" sz="24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</a:endParaRPr>
            </a:p>
          </p:txBody>
        </p:sp>
      </p:grpSp>
      <p:sp>
        <p:nvSpPr>
          <p:cNvPr id="87" name="Полилиния 86"/>
          <p:cNvSpPr/>
          <p:nvPr/>
        </p:nvSpPr>
        <p:spPr>
          <a:xfrm>
            <a:off x="1791888" y="390228"/>
            <a:ext cx="315718" cy="1219200"/>
          </a:xfrm>
          <a:custGeom>
            <a:avLst/>
            <a:gdLst>
              <a:gd name="connsiteX0" fmla="*/ 304833 w 315718"/>
              <a:gd name="connsiteY0" fmla="*/ 0 h 1219200"/>
              <a:gd name="connsiteX1" fmla="*/ 33 w 315718"/>
              <a:gd name="connsiteY1" fmla="*/ 185057 h 1219200"/>
              <a:gd name="connsiteX2" fmla="*/ 315718 w 315718"/>
              <a:gd name="connsiteY2" fmla="*/ 359229 h 1219200"/>
              <a:gd name="connsiteX3" fmla="*/ 33 w 315718"/>
              <a:gd name="connsiteY3" fmla="*/ 533400 h 1219200"/>
              <a:gd name="connsiteX4" fmla="*/ 293947 w 315718"/>
              <a:gd name="connsiteY4" fmla="*/ 707571 h 1219200"/>
              <a:gd name="connsiteX5" fmla="*/ 21804 w 315718"/>
              <a:gd name="connsiteY5" fmla="*/ 827314 h 1219200"/>
              <a:gd name="connsiteX6" fmla="*/ 152433 w 315718"/>
              <a:gd name="connsiteY6" fmla="*/ 990600 h 1219200"/>
              <a:gd name="connsiteX7" fmla="*/ 163318 w 315718"/>
              <a:gd name="connsiteY7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718" h="1219200">
                <a:moveTo>
                  <a:pt x="304833" y="0"/>
                </a:moveTo>
                <a:cubicBezTo>
                  <a:pt x="151526" y="62593"/>
                  <a:pt x="-1781" y="125186"/>
                  <a:pt x="33" y="185057"/>
                </a:cubicBezTo>
                <a:cubicBezTo>
                  <a:pt x="1847" y="244928"/>
                  <a:pt x="315718" y="301172"/>
                  <a:pt x="315718" y="359229"/>
                </a:cubicBezTo>
                <a:cubicBezTo>
                  <a:pt x="315718" y="417286"/>
                  <a:pt x="3661" y="475343"/>
                  <a:pt x="33" y="533400"/>
                </a:cubicBezTo>
                <a:cubicBezTo>
                  <a:pt x="-3595" y="591457"/>
                  <a:pt x="290318" y="658585"/>
                  <a:pt x="293947" y="707571"/>
                </a:cubicBezTo>
                <a:cubicBezTo>
                  <a:pt x="297575" y="756557"/>
                  <a:pt x="45390" y="780143"/>
                  <a:pt x="21804" y="827314"/>
                </a:cubicBezTo>
                <a:cubicBezTo>
                  <a:pt x="-1782" y="874485"/>
                  <a:pt x="128847" y="925286"/>
                  <a:pt x="152433" y="990600"/>
                </a:cubicBezTo>
                <a:cubicBezTo>
                  <a:pt x="176019" y="1055914"/>
                  <a:pt x="169668" y="1137557"/>
                  <a:pt x="163318" y="1219200"/>
                </a:cubicBez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/>
              <p:cNvSpPr txBox="1"/>
              <p:nvPr/>
            </p:nvSpPr>
            <p:spPr>
              <a:xfrm>
                <a:off x="5824779" y="305239"/>
                <a:ext cx="210653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/>
                        </a:rPr>
                        <m:t>𝐸</m:t>
                      </m:r>
                      <m:r>
                        <a:rPr lang="en-US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ru-RU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вых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𝑚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𝜐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𝑚𝑎𝑥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8" name="TextBox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4779" y="305239"/>
                <a:ext cx="2106538" cy="646331"/>
              </a:xfrm>
              <a:prstGeom prst="rect">
                <a:avLst/>
              </a:prstGeom>
              <a:blipFill rotWithShape="1">
                <a:blip r:embed="rId2"/>
                <a:stretch>
                  <a:fillRect r="-34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Прямоугольник 90"/>
          <p:cNvSpPr/>
          <p:nvPr/>
        </p:nvSpPr>
        <p:spPr>
          <a:xfrm>
            <a:off x="5077210" y="1743658"/>
            <a:ext cx="38528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Работа выхода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ru-RU" i="1" dirty="0" err="1" smtClean="0">
                <a:solidFill>
                  <a:schemeClr val="tx2">
                    <a:lumMod val="50000"/>
                  </a:schemeClr>
                </a:solidFill>
              </a:rPr>
              <a:t>А</a:t>
            </a:r>
            <a:r>
              <a:rPr lang="ru-RU" baseline="-25000" dirty="0" err="1" smtClean="0">
                <a:solidFill>
                  <a:schemeClr val="tx2">
                    <a:lumMod val="50000"/>
                  </a:schemeClr>
                </a:solidFill>
              </a:rPr>
              <a:t>вых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  <a:r>
              <a:rPr lang="ru-RU" dirty="0" smtClean="0"/>
              <a:t> — это работа, </a:t>
            </a:r>
            <a:r>
              <a:rPr lang="ru-RU" dirty="0"/>
              <a:t>которую необходимо совершить против сил электрического поля для </a:t>
            </a:r>
            <a:r>
              <a:rPr lang="ru-RU" dirty="0" smtClean="0"/>
              <a:t>того, </a:t>
            </a:r>
            <a:r>
              <a:rPr lang="ru-RU" dirty="0"/>
              <a:t>чтобы электрон вылетел из вещества.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5076887" y="843558"/>
            <a:ext cx="4031617" cy="900100"/>
            <a:chOff x="4932040" y="843558"/>
            <a:chExt cx="4031617" cy="9001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/>
                <p:cNvSpPr txBox="1"/>
                <p:nvPr/>
              </p:nvSpPr>
              <p:spPr>
                <a:xfrm>
                  <a:off x="4932363" y="843558"/>
                  <a:ext cx="791765" cy="6533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𝑚</m:t>
                            </m:r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/>
                                    <a:ea typeface="Cambria Math"/>
                                  </a:rPr>
                                  <m:t>𝜐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  <m:t>𝑚𝑎𝑥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ru-RU" i="1" dirty="0"/>
                </a:p>
              </p:txBody>
            </p:sp>
          </mc:Choice>
          <mc:Fallback xmlns="">
            <p:sp>
              <p:nvSpPr>
                <p:cNvPr id="90" name="TextBox 8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32363" y="843558"/>
                  <a:ext cx="791765" cy="653384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r="-22308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6" name="Прямоугольник 95"/>
            <p:cNvSpPr/>
            <p:nvPr/>
          </p:nvSpPr>
          <p:spPr>
            <a:xfrm>
              <a:off x="4932040" y="1004994"/>
              <a:ext cx="403161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 smtClean="0"/>
                <a:t>             —  кинетическая </a:t>
              </a:r>
              <a:r>
                <a:rPr lang="ru-RU" dirty="0"/>
                <a:t>энергия</a:t>
              </a:r>
            </a:p>
            <a:p>
              <a:endParaRPr lang="ru-RU" sz="600" dirty="0" smtClean="0"/>
            </a:p>
            <a:p>
              <a:r>
                <a:rPr lang="ru-RU" dirty="0" smtClean="0"/>
                <a:t>вылетевшего </a:t>
              </a:r>
              <a:r>
                <a:rPr lang="ru-RU" dirty="0"/>
                <a:t>электрона;</a:t>
              </a: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5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 rad="101600">
                    <a:schemeClr val="tx1">
                      <a:alpha val="55000"/>
                    </a:schemeClr>
                  </a:glow>
                </a:effectLst>
              </a:endParaRPr>
            </a:p>
          </p:txBody>
        </p:sp>
        <p:pic>
          <p:nvPicPr>
            <p:cNvPr id="36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0146006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07616E-6 C -0.01388 0.11532 -0.00937 0.03207 -0.00225 0.07555 C -0.00364 0.10206 -0.00399 0.09189 -0.00659 0.1107 C -0.00104 0.15233 -0.0151 0.20783 -0.00347 0.24545 C -0.00312 0.25223 -0.00208 0.25933 -0.00225 0.26611 C -0.00243 0.27135 -0.00451 0.28029 -0.00451 0.28091 C -0.00295 0.31699 0.00139 0.36108 -0.00451 0.39655 C -0.00329 0.41042 0.00018 0.41536 0.00209 0.42923 C 0.00122 0.45544 -0.00295 0.49306 0.00417 0.51526 C 0.00608 0.52636 0.00313 0.53931 0.00313 0.55288 " pathEditMode="relative" rAng="0" ptsTypes="fffffffffA">
                                      <p:cBhvr>
                                        <p:cTn id="9" dur="2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" y="27629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xit" presetSubtype="4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0" presetClass="path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-3.61111E-6 -3.9203E-6 C -0.00139 -0.0519 -0.00017 -0.03027 -0.00503 -0.05746 C -0.00417 -0.0729 -0.00052 -0.09206 -0.00503 -0.10688 C -0.00521 -0.1075 -0.01788 -0.11955 -0.01892 -0.12048 C -0.02153 -0.12727 -0.02274 -0.13376 -0.02535 -0.14056 C -0.02378 -0.15106 -0.02274 -0.15477 -0.01771 -0.16095 C -0.01615 -0.1696 -0.01302 -0.17485 -0.01146 -0.1835 C -0.01024 -0.20605 -0.00486 -0.22397 -0.01267 -0.24436 C -0.01233 -0.24806 -0.01233 -0.25239 -0.01146 -0.25548 C -0.01024 -0.26073 -0.00625 -0.26938 -0.00625 -0.26938 C -0.00382 -0.28328 -0.0026 -0.29502 -0.00625 -0.30954 C -0.00781 -0.31541 -0.02187 -0.32437 -0.02656 -0.32808 C -0.02205 -0.3392 -0.01476 -0.34074 -0.00764 -0.34352 C -0.00521 -0.3463 -0.00226 -0.34723 -3.61111E-6 -0.35032 C 0.00885 -0.36237 -0.00365 -0.3531 0.00642 -0.35928 C 0.0092 -0.37442 -0.00052 -0.37503 -0.00625 -0.38152 C -0.00712 -0.38368 -0.00885 -0.38554 -0.00885 -0.38832 C -0.00885 -0.39203 -0.00694 -0.39481 -0.00625 -0.39759 C -0.00521 -0.40191 -0.00469 -0.40654 -0.00382 -0.41087 C -0.00347 -0.41303 -0.0026 -0.41767 -0.0026 -0.41767 C 0.00139 -0.50386 -0.00156 -0.59097 0.00504 -0.67686 C 0.00712 -0.74266 0.00642 -0.70528 0.00642 -0.78931 L 0.00781 -0.84769 " pathEditMode="relative" ptsTypes="fffffffffffffffffffffAA">
                                      <p:cBhvr>
                                        <p:cTn id="14" dur="2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75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07616E-6 C -0.01388 0.11532 -0.00937 0.03207 -0.00225 0.07555 C -0.00364 0.10206 -0.00399 0.09189 -0.00659 0.1107 C -0.00104 0.15233 -0.0151 0.20783 -0.00347 0.24545 C -0.00312 0.25223 -0.00208 0.25933 -0.00225 0.26611 C -0.00243 0.27135 -0.00451 0.28029 -0.00451 0.28091 C -0.00295 0.31699 0.00139 0.36108 -0.00451 0.39655 C -0.00329 0.41042 0.00018 0.41536 0.00209 0.42923 C 0.00122 0.45544 -0.00295 0.49306 0.00417 0.51526 C 0.00608 0.52636 0.00313 0.53931 0.00313 0.55288 " pathEditMode="relative" rAng="0" ptsTypes="fffffffffA">
                                      <p:cBhvr>
                                        <p:cTn id="21" dur="2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" y="27629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xit" presetSubtype="4" fill="hold" grpId="2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0" presetClass="path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3.61111E-6 -3.9203E-6 C -0.00139 -0.0519 -0.00017 -0.03027 -0.00503 -0.05746 C -0.00417 -0.0729 -0.00052 -0.09206 -0.00503 -0.10688 C -0.00521 -0.1075 -0.01788 -0.11955 -0.01892 -0.12048 C -0.02153 -0.12727 -0.02274 -0.13376 -0.02535 -0.14056 C -0.02378 -0.15106 -0.02274 -0.15477 -0.01771 -0.16095 C -0.01615 -0.1696 -0.01302 -0.17485 -0.01146 -0.1835 C -0.01024 -0.20605 -0.00486 -0.22397 -0.01267 -0.24436 C -0.01233 -0.24806 -0.01233 -0.25239 -0.01146 -0.25548 C -0.01024 -0.26073 -0.00625 -0.26938 -0.00625 -0.26938 C -0.00382 -0.28328 -0.0026 -0.29502 -0.00625 -0.30954 C -0.00781 -0.31541 -0.02187 -0.32437 -0.02656 -0.32808 C -0.02205 -0.3392 -0.01476 -0.34074 -0.00764 -0.34352 C -0.00521 -0.3463 -0.00226 -0.34723 -3.61111E-6 -0.35032 C 0.00885 -0.36237 -0.00365 -0.3531 0.00642 -0.35928 C 0.0092 -0.37442 -0.00052 -0.37503 -0.00625 -0.38152 C -0.00712 -0.38368 -0.00885 -0.38554 -0.00885 -0.38832 C -0.00885 -0.39203 -0.00694 -0.39481 -0.00625 -0.39759 C -0.00521 -0.40191 -0.00469 -0.40654 -0.00382 -0.41087 C -0.00347 -0.41303 -0.0026 -0.41767 -0.0026 -0.41767 C 0.00139 -0.50386 -0.00156 -0.59097 0.00504 -0.67686 C 0.00712 -0.74266 0.00642 -0.70528 0.00642 -0.78931 L 0.00781 -0.84769 " pathEditMode="relative" ptsTypes="fffffffffffffffffffffAA">
                                      <p:cBhvr>
                                        <p:cTn id="26" dur="2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75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0" presetClass="path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3.88889E-6 1.07616E-6 C -0.01388 0.11532 -0.00937 0.03207 -0.00225 0.07555 C -0.00364 0.10206 -0.00399 0.09189 -0.00659 0.1107 C -0.00104 0.15233 -0.0151 0.20783 -0.00347 0.24545 C -0.00312 0.25223 -0.00208 0.25933 -0.00225 0.26611 C -0.00243 0.27135 -0.00451 0.28029 -0.00451 0.28091 C -0.00295 0.31699 0.00139 0.36108 -0.00451 0.39655 C -0.00329 0.41042 0.00018 0.41536 0.00209 0.42923 C 0.00122 0.45544 -0.00295 0.49306 0.00417 0.51526 C 0.00608 0.52636 0.00313 0.53931 0.00313 0.55288 " pathEditMode="relative" rAng="0" ptsTypes="fffffffffA">
                                      <p:cBhvr>
                                        <p:cTn id="31" dur="2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" y="27629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22" presetClass="exit" presetSubtype="4" fill="hold" grpId="2" nodeType="withEffect">
                                  <p:stCondLst>
                                    <p:cond delay="2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animMotion origin="layout" path="M -3.61111E-6 -3.9203E-6 C -0.00139 -0.0519 -0.00017 -0.03027 -0.00503 -0.05746 C -0.00417 -0.0729 -0.00052 -0.09206 -0.00503 -0.10688 C -0.00521 -0.1075 -0.01788 -0.11955 -0.01892 -0.12048 C -0.02153 -0.12727 -0.02274 -0.13376 -0.02535 -0.14056 C -0.02378 -0.15106 -0.02274 -0.15477 -0.01771 -0.16095 C -0.01615 -0.1696 -0.01302 -0.17485 -0.01146 -0.1835 C -0.01024 -0.20605 -0.00486 -0.22397 -0.01267 -0.24436 C -0.01233 -0.24806 -0.01233 -0.25239 -0.01146 -0.25548 C -0.01024 -0.26073 -0.00625 -0.26938 -0.00625 -0.26938 C -0.00382 -0.28328 -0.0026 -0.29502 -0.00625 -0.30954 C -0.00781 -0.31541 -0.02187 -0.32437 -0.02656 -0.32808 C -0.02205 -0.3392 -0.01476 -0.34074 -0.00764 -0.34352 C -0.00521 -0.3463 -0.00226 -0.34723 -3.61111E-6 -0.35032 C 0.00885 -0.36237 -0.00365 -0.3531 0.00642 -0.35928 C 0.0092 -0.37442 -0.00052 -0.37503 -0.00625 -0.38152 C -0.00712 -0.38368 -0.00885 -0.38554 -0.00885 -0.38832 C -0.00885 -0.39203 -0.00694 -0.39481 -0.00625 -0.39759 C -0.00521 -0.40191 -0.00469 -0.40654 -0.00382 -0.41087 C -0.00347 -0.41303 -0.0026 -0.41767 -0.0026 -0.41767 C 0.00139 -0.50386 -0.00156 -0.59097 0.00504 -0.67686 C 0.00712 -0.74266 0.00642 -0.70528 0.00642 -0.78931 L 0.00781 -0.84769 " pathEditMode="relative" ptsTypes="fffffffffffffffffffffAA">
                                      <p:cBhvr>
                                        <p:cTn id="36" dur="2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75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677 -0.01019 C -0.01042 0.12469 -0.00487 0.02747 0.00399 0.07839 C 0.00225 0.10926 0.00191 0.09722 -0.00139 0.11944 C 0.00555 0.16821 -0.01181 0.23333 0.00243 0.27778 C 0.00295 0.28518 0.00416 0.29352 0.00399 0.30154 C 0.00382 0.30772 0.00121 0.31821 0.00121 0.31883 C 0.00312 0.36142 0.0085 0.41327 0.00121 0.45494 C 0.00277 0.47099 0.00694 0.47685 0.00937 0.4929 C 0.00833 0.52377 0.00312 0.5679 0.01198 0.59383 C 0.01441 0.6071 0.01059 0.62222 0.01059 0.63796 " pathEditMode="relative" rAng="0" ptsTypes="fffffffffA">
                                      <p:cBhvr>
                                        <p:cTn id="41" dur="2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" y="32407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2" presetClass="exit" presetSubtype="4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0" presetClass="path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2.5E-6 -6.30213E-7 C -0.00139 -0.05777 -0.00018 -0.03367 -0.00504 -0.06395 C -0.00417 -0.08125 -0.00052 -0.10256 -0.00504 -0.11894 C -0.00521 -0.11955 -0.01788 -0.13315 -0.01893 -0.13407 C -0.02153 -0.14149 -0.02275 -0.1489 -0.02535 -0.15632 C -0.02379 -0.16806 -0.02275 -0.17207 -0.01771 -0.17918 C -0.01615 -0.18875 -0.01302 -0.19462 -0.01146 -0.2042 C -0.01025 -0.22922 -0.00486 -0.249 -0.01268 -0.27186 C -0.01233 -0.27587 -0.01233 -0.28081 -0.01146 -0.28421 C -0.01025 -0.29008 -0.00625 -0.29966 -0.00625 -0.29935 C -0.00382 -0.31511 -0.00261 -0.32808 -0.00625 -0.34415 C -0.00781 -0.35063 -0.02188 -0.36083 -0.02656 -0.36484 C -0.02205 -0.3772 -0.01476 -0.37905 -0.00764 -0.38245 C -0.00521 -0.38523 -0.00226 -0.38616 2.5E-6 -0.38956 C 0.00885 -0.40284 -0.00365 -0.39265 0.00642 -0.39944 C 0.0092 -0.41643 -0.00052 -0.41736 -0.00625 -0.42416 C -0.00712 -0.42663 -0.00886 -0.42879 -0.00886 -0.43188 C -0.00886 -0.4359 -0.00695 -0.43899 -0.00625 -0.44208 C -0.00521 -0.44702 -0.00469 -0.45227 -0.00382 -0.4569 C -0.00347 -0.45938 -0.00261 -0.46432 -0.00261 -0.46401 C 0.00139 -0.56009 -0.00156 -0.6574 0.00503 -0.75255 C 0.00712 -0.82576 0.00642 -0.78406 0.00642 -0.87705 L 0.00781 -0.94223 " pathEditMode="relative" rAng="0" ptsTypes="fffffffffffffffffffffAA">
                                      <p:cBhvr>
                                        <p:cTn id="46" dur="2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8" y="-471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75" grpId="1" animBg="1"/>
      <p:bldP spid="75" grpId="2" animBg="1"/>
      <p:bldP spid="79" grpId="0" animBg="1"/>
      <p:bldP spid="79" grpId="1" animBg="1"/>
      <p:bldP spid="79" grpId="2" animBg="1"/>
      <p:bldP spid="83" grpId="0" animBg="1"/>
      <p:bldP spid="83" grpId="1" animBg="1"/>
      <p:bldP spid="83" grpId="2" animBg="1"/>
      <p:bldP spid="87" grpId="0" animBg="1"/>
      <p:bldP spid="87" grpId="1" animBg="1"/>
      <p:bldP spid="87" grpId="2" animBg="1"/>
      <p:bldP spid="88" grpId="0"/>
      <p:bldP spid="9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Прямоугольник 94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TextBox 87"/>
              <p:cNvSpPr txBox="1"/>
              <p:nvPr/>
            </p:nvSpPr>
            <p:spPr>
              <a:xfrm>
                <a:off x="5824779" y="305239"/>
                <a:ext cx="210653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/>
                        </a:rPr>
                        <m:t>𝐸</m:t>
                      </m:r>
                      <m:r>
                        <a:rPr lang="en-US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ru-RU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вых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𝑚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𝜐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𝑚𝑎𝑥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88" name="TextBox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4779" y="305239"/>
                <a:ext cx="2106538" cy="646331"/>
              </a:xfrm>
              <a:prstGeom prst="rect">
                <a:avLst/>
              </a:prstGeom>
              <a:blipFill rotWithShape="1">
                <a:blip r:embed="rId2"/>
                <a:stretch>
                  <a:fillRect r="-3478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Прямоугольник 90"/>
          <p:cNvSpPr/>
          <p:nvPr/>
        </p:nvSpPr>
        <p:spPr>
          <a:xfrm>
            <a:off x="5077210" y="1743658"/>
            <a:ext cx="38528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Работа выхода 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(</a:t>
            </a:r>
            <a:r>
              <a:rPr lang="ru-RU" i="1" dirty="0" err="1" smtClean="0">
                <a:solidFill>
                  <a:schemeClr val="tx2">
                    <a:lumMod val="50000"/>
                  </a:schemeClr>
                </a:solidFill>
              </a:rPr>
              <a:t>А</a:t>
            </a:r>
            <a:r>
              <a:rPr lang="ru-RU" baseline="-25000" dirty="0" err="1" smtClean="0">
                <a:solidFill>
                  <a:schemeClr val="tx2">
                    <a:lumMod val="50000"/>
                  </a:schemeClr>
                </a:solidFill>
              </a:rPr>
              <a:t>вых</a:t>
            </a:r>
            <a:r>
              <a:rPr lang="ru-RU" dirty="0" smtClean="0">
                <a:solidFill>
                  <a:schemeClr val="tx2">
                    <a:lumMod val="50000"/>
                  </a:schemeClr>
                </a:solidFill>
              </a:rPr>
              <a:t>)</a:t>
            </a:r>
            <a:r>
              <a:rPr lang="ru-RU" dirty="0" smtClean="0"/>
              <a:t> — это работа, </a:t>
            </a:r>
            <a:r>
              <a:rPr lang="ru-RU" dirty="0"/>
              <a:t>которую необходимо совершить против сил электрического поля для </a:t>
            </a:r>
            <a:r>
              <a:rPr lang="ru-RU" dirty="0" smtClean="0"/>
              <a:t>того, </a:t>
            </a:r>
            <a:r>
              <a:rPr lang="ru-RU" dirty="0"/>
              <a:t>чтобы электрон вылетел из вещества.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2" name="TextBox 91"/>
              <p:cNvSpPr txBox="1"/>
              <p:nvPr/>
            </p:nvSpPr>
            <p:spPr>
              <a:xfrm>
                <a:off x="5760132" y="4013303"/>
                <a:ext cx="22052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h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𝜈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ru-RU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вых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𝑚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𝜐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𝑚𝑎𝑥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2" name="TextBox 9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0132" y="4013303"/>
                <a:ext cx="2205219" cy="646331"/>
              </a:xfrm>
              <a:prstGeom prst="rect">
                <a:avLst/>
              </a:prstGeom>
              <a:blipFill rotWithShape="1">
                <a:blip r:embed="rId3"/>
                <a:stretch>
                  <a:fillRect r="-303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" name="TextBox 92"/>
          <p:cNvSpPr txBox="1"/>
          <p:nvPr/>
        </p:nvSpPr>
        <p:spPr>
          <a:xfrm>
            <a:off x="4924971" y="3147814"/>
            <a:ext cx="38602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Уравнение Эйнштейна для фотоэффекта:</a:t>
            </a:r>
            <a:endParaRPr lang="ru-RU" sz="2200" b="1" dirty="0"/>
          </a:p>
        </p:txBody>
      </p:sp>
      <p:sp>
        <p:nvSpPr>
          <p:cNvPr id="94" name="Скругленный прямоугольник 93"/>
          <p:cNvSpPr/>
          <p:nvPr/>
        </p:nvSpPr>
        <p:spPr>
          <a:xfrm>
            <a:off x="5813834" y="4013303"/>
            <a:ext cx="2078893" cy="68268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" name="Группа 2"/>
          <p:cNvGrpSpPr/>
          <p:nvPr/>
        </p:nvGrpSpPr>
        <p:grpSpPr>
          <a:xfrm>
            <a:off x="5076887" y="843558"/>
            <a:ext cx="4031617" cy="900100"/>
            <a:chOff x="4932040" y="843558"/>
            <a:chExt cx="4031617" cy="90010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0" name="TextBox 89"/>
                <p:cNvSpPr txBox="1"/>
                <p:nvPr/>
              </p:nvSpPr>
              <p:spPr>
                <a:xfrm>
                  <a:off x="4932363" y="843558"/>
                  <a:ext cx="791765" cy="65338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left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i="1" smtClean="0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𝑚</m:t>
                            </m:r>
                            <m:sSubSup>
                              <m:sSubSupPr>
                                <m:ctrlPr>
                                  <a:rPr lang="en-US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</m:ctrlPr>
                              </m:sSubSupPr>
                              <m:e>
                                <m:r>
                                  <a:rPr lang="en-US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/>
                                    <a:ea typeface="Cambria Math"/>
                                  </a:rPr>
                                  <m:t>𝜐</m:t>
                                </m:r>
                              </m:e>
                              <m:sub>
                                <m:r>
                                  <a:rPr lang="en-US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  <m:t>𝑚𝑎𝑥</m:t>
                                </m:r>
                              </m:sub>
                              <m:sup>
                                <m:r>
                                  <a:rPr lang="en-US" i="1">
                                    <a:solidFill>
                                      <a:schemeClr val="tx2">
                                        <a:lumMod val="50000"/>
                                      </a:schemeClr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bSup>
                          </m:num>
                          <m:den>
                            <m:r>
                              <a:rPr lang="en-US" i="1">
                                <a:solidFill>
                                  <a:schemeClr val="tx2">
                                    <a:lumMod val="50000"/>
                                  </a:schemeClr>
                                </a:solidFill>
                                <a:latin typeface="Cambria Math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ru-RU" i="1" dirty="0"/>
                </a:p>
              </p:txBody>
            </p:sp>
          </mc:Choice>
          <mc:Fallback xmlns="">
            <p:sp>
              <p:nvSpPr>
                <p:cNvPr id="90" name="TextBox 8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32363" y="843558"/>
                  <a:ext cx="791765" cy="653384"/>
                </a:xfrm>
                <a:prstGeom prst="rect">
                  <a:avLst/>
                </a:prstGeom>
                <a:blipFill rotWithShape="1">
                  <a:blip r:embed="rId4"/>
                  <a:stretch>
                    <a:fillRect r="-22308"/>
                  </a:stretch>
                </a:blipFill>
              </p:spPr>
              <p:txBody>
                <a:bodyPr/>
                <a:lstStyle/>
                <a:p>
                  <a:r>
                    <a:rPr lang="ru-RU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96" name="Прямоугольник 95"/>
            <p:cNvSpPr/>
            <p:nvPr/>
          </p:nvSpPr>
          <p:spPr>
            <a:xfrm>
              <a:off x="4932040" y="1004994"/>
              <a:ext cx="403161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 smtClean="0"/>
                <a:t>             —  кинетическая </a:t>
              </a:r>
              <a:r>
                <a:rPr lang="ru-RU" dirty="0"/>
                <a:t>энергия</a:t>
              </a:r>
            </a:p>
            <a:p>
              <a:endParaRPr lang="ru-RU" sz="600" dirty="0" smtClean="0"/>
            </a:p>
            <a:p>
              <a:r>
                <a:rPr lang="ru-RU" dirty="0" smtClean="0"/>
                <a:t>вылетевшего </a:t>
              </a:r>
              <a:r>
                <a:rPr lang="ru-RU" dirty="0"/>
                <a:t>электрона;</a:t>
              </a:r>
            </a:p>
          </p:txBody>
        </p:sp>
      </p:grp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4462041"/>
              </p:ext>
            </p:extLst>
          </p:nvPr>
        </p:nvGraphicFramePr>
        <p:xfrm>
          <a:off x="358775" y="401639"/>
          <a:ext cx="3852864" cy="43343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24893"/>
                <a:gridCol w="701539"/>
                <a:gridCol w="1170669"/>
                <a:gridCol w="755763"/>
              </a:tblGrid>
              <a:tr h="636441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/>
                        <a:t>Вещество</a:t>
                      </a:r>
                      <a:endParaRPr lang="ru-RU" sz="18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i="1" dirty="0" err="1" smtClean="0"/>
                        <a:t>А</a:t>
                      </a:r>
                      <a:r>
                        <a:rPr lang="ru-RU" sz="1800" i="0" baseline="-25000" dirty="0" err="1" smtClean="0"/>
                        <a:t>вых</a:t>
                      </a:r>
                      <a:r>
                        <a:rPr lang="ru-RU" sz="1800" i="0" baseline="0" dirty="0" smtClean="0"/>
                        <a:t>, эВ</a:t>
                      </a:r>
                      <a:endParaRPr lang="ru-RU" sz="18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err="1" smtClean="0"/>
                        <a:t>v</a:t>
                      </a:r>
                      <a:r>
                        <a:rPr lang="en-US" sz="1800" i="1" baseline="-25000" dirty="0" err="1" smtClean="0"/>
                        <a:t>min</a:t>
                      </a:r>
                      <a:r>
                        <a:rPr lang="en-US" sz="1800" i="0" baseline="0" dirty="0" smtClean="0"/>
                        <a:t> ∙ 10</a:t>
                      </a:r>
                      <a:r>
                        <a:rPr lang="en-US" sz="1800" i="0" baseline="30000" dirty="0" smtClean="0"/>
                        <a:t>−14</a:t>
                      </a:r>
                      <a:r>
                        <a:rPr lang="en-US" sz="1800" i="0" baseline="0" dirty="0" smtClean="0"/>
                        <a:t> </a:t>
                      </a:r>
                      <a:r>
                        <a:rPr lang="ru-RU" sz="1800" i="0" baseline="0" dirty="0" smtClean="0"/>
                        <a:t>Гц</a:t>
                      </a:r>
                      <a:endParaRPr lang="ru-RU" sz="1800" i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1800" i="1" dirty="0" smtClean="0"/>
                        <a:t>λ</a:t>
                      </a:r>
                      <a:r>
                        <a:rPr lang="ru-RU" sz="1800" i="0" baseline="-25000" dirty="0" err="1" smtClean="0"/>
                        <a:t>кр</a:t>
                      </a:r>
                      <a:r>
                        <a:rPr lang="ru-RU" sz="1800" i="0" baseline="0" dirty="0" smtClean="0"/>
                        <a:t>, </a:t>
                      </a:r>
                      <a:r>
                        <a:rPr lang="ru-RU" sz="1800" i="0" baseline="0" dirty="0" err="1" smtClean="0"/>
                        <a:t>нм</a:t>
                      </a:r>
                      <a:endParaRPr lang="ru-RU" sz="1800" i="0" baseline="-25000" dirty="0"/>
                    </a:p>
                  </a:txBody>
                  <a:tcPr anchor="ctr"/>
                </a:tc>
              </a:tr>
              <a:tr h="410473">
                <a:tc>
                  <a:txBody>
                    <a:bodyPr/>
                    <a:lstStyle/>
                    <a:p>
                      <a:r>
                        <a:rPr lang="ru-RU" dirty="0" smtClean="0"/>
                        <a:t>Цезий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1,9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4,6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650</a:t>
                      </a:r>
                      <a:endParaRPr lang="ru-RU" dirty="0"/>
                    </a:p>
                  </a:txBody>
                  <a:tcPr anchor="ctr"/>
                </a:tc>
              </a:tr>
              <a:tr h="410473">
                <a:tc>
                  <a:txBody>
                    <a:bodyPr/>
                    <a:lstStyle/>
                    <a:p>
                      <a:r>
                        <a:rPr lang="ru-RU" dirty="0" smtClean="0"/>
                        <a:t>Калий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2,2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5,3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560</a:t>
                      </a:r>
                      <a:endParaRPr lang="ru-RU" dirty="0"/>
                    </a:p>
                  </a:txBody>
                  <a:tcPr anchor="ctr"/>
                </a:tc>
              </a:tr>
              <a:tr h="410473">
                <a:tc>
                  <a:txBody>
                    <a:bodyPr/>
                    <a:lstStyle/>
                    <a:p>
                      <a:r>
                        <a:rPr lang="ru-RU" dirty="0" smtClean="0"/>
                        <a:t>Натрий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2,3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5,6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540</a:t>
                      </a:r>
                      <a:endParaRPr lang="ru-RU" dirty="0"/>
                    </a:p>
                  </a:txBody>
                  <a:tcPr anchor="ctr"/>
                </a:tc>
              </a:tr>
              <a:tr h="410473">
                <a:tc>
                  <a:txBody>
                    <a:bodyPr/>
                    <a:lstStyle/>
                    <a:p>
                      <a:r>
                        <a:rPr lang="ru-RU" dirty="0" smtClean="0"/>
                        <a:t>Кальций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2,7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6,5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460</a:t>
                      </a:r>
                      <a:endParaRPr lang="ru-RU" dirty="0"/>
                    </a:p>
                  </a:txBody>
                  <a:tcPr anchor="ctr"/>
                </a:tc>
              </a:tr>
              <a:tr h="410473">
                <a:tc>
                  <a:txBody>
                    <a:bodyPr/>
                    <a:lstStyle/>
                    <a:p>
                      <a:r>
                        <a:rPr lang="ru-RU" dirty="0" smtClean="0"/>
                        <a:t>Цинк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3,7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8,9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340</a:t>
                      </a:r>
                      <a:endParaRPr lang="ru-RU" dirty="0"/>
                    </a:p>
                  </a:txBody>
                  <a:tcPr anchor="ctr"/>
                </a:tc>
              </a:tr>
              <a:tr h="410473">
                <a:tc>
                  <a:txBody>
                    <a:bodyPr/>
                    <a:lstStyle/>
                    <a:p>
                      <a:r>
                        <a:rPr lang="ru-RU" dirty="0" smtClean="0"/>
                        <a:t>Серебро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4,3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300</a:t>
                      </a:r>
                      <a:endParaRPr lang="ru-RU" dirty="0"/>
                    </a:p>
                  </a:txBody>
                  <a:tcPr anchor="ctr"/>
                </a:tc>
              </a:tr>
              <a:tr h="410473">
                <a:tc>
                  <a:txBody>
                    <a:bodyPr/>
                    <a:lstStyle/>
                    <a:p>
                      <a:r>
                        <a:rPr lang="ru-RU" dirty="0" smtClean="0"/>
                        <a:t>Вольфрам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4,5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11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270</a:t>
                      </a:r>
                      <a:endParaRPr lang="ru-RU" dirty="0"/>
                    </a:p>
                  </a:txBody>
                  <a:tcPr anchor="ctr"/>
                </a:tc>
              </a:tr>
              <a:tr h="410473">
                <a:tc>
                  <a:txBody>
                    <a:bodyPr/>
                    <a:lstStyle/>
                    <a:p>
                      <a:r>
                        <a:rPr lang="ru-RU" dirty="0" smtClean="0"/>
                        <a:t>Никель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5,0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12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250</a:t>
                      </a:r>
                      <a:endParaRPr lang="ru-RU" dirty="0"/>
                    </a:p>
                  </a:txBody>
                  <a:tcPr anchor="ctr"/>
                </a:tc>
              </a:tr>
              <a:tr h="410473">
                <a:tc>
                  <a:txBody>
                    <a:bodyPr/>
                    <a:lstStyle/>
                    <a:p>
                      <a:r>
                        <a:rPr lang="ru-RU" dirty="0" smtClean="0"/>
                        <a:t>Платина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5,3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13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230</a:t>
                      </a:r>
                      <a:endParaRPr lang="ru-RU" dirty="0"/>
                    </a:p>
                  </a:txBody>
                  <a:tcPr anchor="ctr"/>
                </a:tc>
              </a:tr>
            </a:tbl>
          </a:graphicData>
        </a:graphic>
      </p:graphicFrame>
      <p:grpSp>
        <p:nvGrpSpPr>
          <p:cNvPr id="36" name="Группа 35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37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 rad="101600">
                    <a:schemeClr val="tx1">
                      <a:alpha val="55000"/>
                    </a:schemeClr>
                  </a:glow>
                </a:effectLst>
              </a:endParaRPr>
            </a:p>
          </p:txBody>
        </p:sp>
        <p:pic>
          <p:nvPicPr>
            <p:cNvPr id="38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142910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3" grpId="0"/>
      <p:bldP spid="9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Прямоугольник 13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824028" y="267494"/>
            <a:ext cx="40681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Первый закон фотоэффекта. </a:t>
            </a:r>
            <a:r>
              <a:rPr lang="ru-RU" dirty="0"/>
              <a:t>Сила фототока насыщения пропорциональна общему числу фотоэлектронов, покидающих поверхность металла за единицу времени.</a:t>
            </a:r>
          </a:p>
        </p:txBody>
      </p:sp>
      <p:sp>
        <p:nvSpPr>
          <p:cNvPr id="50" name="Куб 49"/>
          <p:cNvSpPr/>
          <p:nvPr/>
        </p:nvSpPr>
        <p:spPr>
          <a:xfrm>
            <a:off x="971600" y="1707654"/>
            <a:ext cx="2556284" cy="864096"/>
          </a:xfrm>
          <a:prstGeom prst="cube">
            <a:avLst>
              <a:gd name="adj" fmla="val 61376"/>
            </a:avLst>
          </a:prstGeom>
          <a:gradFill>
            <a:gsLst>
              <a:gs pos="0">
                <a:srgbClr val="FFFFFF"/>
              </a:gs>
              <a:gs pos="5000">
                <a:srgbClr val="E6E6E6"/>
              </a:gs>
              <a:gs pos="21000">
                <a:srgbClr val="7D8496"/>
              </a:gs>
              <a:gs pos="56000">
                <a:srgbClr val="E6E6E6"/>
              </a:gs>
              <a:gs pos="80000">
                <a:srgbClr val="7D8496"/>
              </a:gs>
              <a:gs pos="100000">
                <a:srgbClr val="E6E6E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Овал 57"/>
          <p:cNvSpPr/>
          <p:nvPr/>
        </p:nvSpPr>
        <p:spPr>
          <a:xfrm>
            <a:off x="1828516" y="1797830"/>
            <a:ext cx="180020" cy="18002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0" name="Полилиния 89"/>
          <p:cNvSpPr/>
          <p:nvPr/>
        </p:nvSpPr>
        <p:spPr>
          <a:xfrm>
            <a:off x="1828516" y="159482"/>
            <a:ext cx="176648" cy="582451"/>
          </a:xfrm>
          <a:custGeom>
            <a:avLst/>
            <a:gdLst>
              <a:gd name="connsiteX0" fmla="*/ 304833 w 315718"/>
              <a:gd name="connsiteY0" fmla="*/ 0 h 1219200"/>
              <a:gd name="connsiteX1" fmla="*/ 33 w 315718"/>
              <a:gd name="connsiteY1" fmla="*/ 185057 h 1219200"/>
              <a:gd name="connsiteX2" fmla="*/ 315718 w 315718"/>
              <a:gd name="connsiteY2" fmla="*/ 359229 h 1219200"/>
              <a:gd name="connsiteX3" fmla="*/ 33 w 315718"/>
              <a:gd name="connsiteY3" fmla="*/ 533400 h 1219200"/>
              <a:gd name="connsiteX4" fmla="*/ 293947 w 315718"/>
              <a:gd name="connsiteY4" fmla="*/ 707571 h 1219200"/>
              <a:gd name="connsiteX5" fmla="*/ 21804 w 315718"/>
              <a:gd name="connsiteY5" fmla="*/ 827314 h 1219200"/>
              <a:gd name="connsiteX6" fmla="*/ 152433 w 315718"/>
              <a:gd name="connsiteY6" fmla="*/ 990600 h 1219200"/>
              <a:gd name="connsiteX7" fmla="*/ 163318 w 315718"/>
              <a:gd name="connsiteY7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718" h="1219200">
                <a:moveTo>
                  <a:pt x="304833" y="0"/>
                </a:moveTo>
                <a:cubicBezTo>
                  <a:pt x="151526" y="62593"/>
                  <a:pt x="-1781" y="125186"/>
                  <a:pt x="33" y="185057"/>
                </a:cubicBezTo>
                <a:cubicBezTo>
                  <a:pt x="1847" y="244928"/>
                  <a:pt x="315718" y="301172"/>
                  <a:pt x="315718" y="359229"/>
                </a:cubicBezTo>
                <a:cubicBezTo>
                  <a:pt x="315718" y="417286"/>
                  <a:pt x="3661" y="475343"/>
                  <a:pt x="33" y="533400"/>
                </a:cubicBezTo>
                <a:cubicBezTo>
                  <a:pt x="-3595" y="591457"/>
                  <a:pt x="290318" y="658585"/>
                  <a:pt x="293947" y="707571"/>
                </a:cubicBezTo>
                <a:cubicBezTo>
                  <a:pt x="297575" y="756557"/>
                  <a:pt x="45390" y="780143"/>
                  <a:pt x="21804" y="827314"/>
                </a:cubicBezTo>
                <a:cubicBezTo>
                  <a:pt x="-1782" y="874485"/>
                  <a:pt x="128847" y="925286"/>
                  <a:pt x="152433" y="990600"/>
                </a:cubicBezTo>
                <a:cubicBezTo>
                  <a:pt x="176019" y="1055914"/>
                  <a:pt x="169668" y="1137557"/>
                  <a:pt x="163318" y="1219200"/>
                </a:cubicBez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1" name="Полилиния 90"/>
          <p:cNvSpPr/>
          <p:nvPr/>
        </p:nvSpPr>
        <p:spPr>
          <a:xfrm>
            <a:off x="1543286" y="159482"/>
            <a:ext cx="176648" cy="582451"/>
          </a:xfrm>
          <a:custGeom>
            <a:avLst/>
            <a:gdLst>
              <a:gd name="connsiteX0" fmla="*/ 304833 w 315718"/>
              <a:gd name="connsiteY0" fmla="*/ 0 h 1219200"/>
              <a:gd name="connsiteX1" fmla="*/ 33 w 315718"/>
              <a:gd name="connsiteY1" fmla="*/ 185057 h 1219200"/>
              <a:gd name="connsiteX2" fmla="*/ 315718 w 315718"/>
              <a:gd name="connsiteY2" fmla="*/ 359229 h 1219200"/>
              <a:gd name="connsiteX3" fmla="*/ 33 w 315718"/>
              <a:gd name="connsiteY3" fmla="*/ 533400 h 1219200"/>
              <a:gd name="connsiteX4" fmla="*/ 293947 w 315718"/>
              <a:gd name="connsiteY4" fmla="*/ 707571 h 1219200"/>
              <a:gd name="connsiteX5" fmla="*/ 21804 w 315718"/>
              <a:gd name="connsiteY5" fmla="*/ 827314 h 1219200"/>
              <a:gd name="connsiteX6" fmla="*/ 152433 w 315718"/>
              <a:gd name="connsiteY6" fmla="*/ 990600 h 1219200"/>
              <a:gd name="connsiteX7" fmla="*/ 163318 w 315718"/>
              <a:gd name="connsiteY7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718" h="1219200">
                <a:moveTo>
                  <a:pt x="304833" y="0"/>
                </a:moveTo>
                <a:cubicBezTo>
                  <a:pt x="151526" y="62593"/>
                  <a:pt x="-1781" y="125186"/>
                  <a:pt x="33" y="185057"/>
                </a:cubicBezTo>
                <a:cubicBezTo>
                  <a:pt x="1847" y="244928"/>
                  <a:pt x="315718" y="301172"/>
                  <a:pt x="315718" y="359229"/>
                </a:cubicBezTo>
                <a:cubicBezTo>
                  <a:pt x="315718" y="417286"/>
                  <a:pt x="3661" y="475343"/>
                  <a:pt x="33" y="533400"/>
                </a:cubicBezTo>
                <a:cubicBezTo>
                  <a:pt x="-3595" y="591457"/>
                  <a:pt x="290318" y="658585"/>
                  <a:pt x="293947" y="707571"/>
                </a:cubicBezTo>
                <a:cubicBezTo>
                  <a:pt x="297575" y="756557"/>
                  <a:pt x="45390" y="780143"/>
                  <a:pt x="21804" y="827314"/>
                </a:cubicBezTo>
                <a:cubicBezTo>
                  <a:pt x="-1782" y="874485"/>
                  <a:pt x="128847" y="925286"/>
                  <a:pt x="152433" y="990600"/>
                </a:cubicBezTo>
                <a:cubicBezTo>
                  <a:pt x="176019" y="1055914"/>
                  <a:pt x="169668" y="1137557"/>
                  <a:pt x="163318" y="1219200"/>
                </a:cubicBez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" name="Овал 91"/>
          <p:cNvSpPr/>
          <p:nvPr/>
        </p:nvSpPr>
        <p:spPr>
          <a:xfrm>
            <a:off x="1543286" y="1765446"/>
            <a:ext cx="180020" cy="18002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3" name="Овал 92"/>
          <p:cNvSpPr/>
          <p:nvPr/>
        </p:nvSpPr>
        <p:spPr>
          <a:xfrm>
            <a:off x="2088518" y="1991076"/>
            <a:ext cx="180020" cy="18002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4" name="Полилиния 93"/>
          <p:cNvSpPr/>
          <p:nvPr/>
        </p:nvSpPr>
        <p:spPr>
          <a:xfrm>
            <a:off x="2091890" y="159482"/>
            <a:ext cx="176648" cy="582451"/>
          </a:xfrm>
          <a:custGeom>
            <a:avLst/>
            <a:gdLst>
              <a:gd name="connsiteX0" fmla="*/ 304833 w 315718"/>
              <a:gd name="connsiteY0" fmla="*/ 0 h 1219200"/>
              <a:gd name="connsiteX1" fmla="*/ 33 w 315718"/>
              <a:gd name="connsiteY1" fmla="*/ 185057 h 1219200"/>
              <a:gd name="connsiteX2" fmla="*/ 315718 w 315718"/>
              <a:gd name="connsiteY2" fmla="*/ 359229 h 1219200"/>
              <a:gd name="connsiteX3" fmla="*/ 33 w 315718"/>
              <a:gd name="connsiteY3" fmla="*/ 533400 h 1219200"/>
              <a:gd name="connsiteX4" fmla="*/ 293947 w 315718"/>
              <a:gd name="connsiteY4" fmla="*/ 707571 h 1219200"/>
              <a:gd name="connsiteX5" fmla="*/ 21804 w 315718"/>
              <a:gd name="connsiteY5" fmla="*/ 827314 h 1219200"/>
              <a:gd name="connsiteX6" fmla="*/ 152433 w 315718"/>
              <a:gd name="connsiteY6" fmla="*/ 990600 h 1219200"/>
              <a:gd name="connsiteX7" fmla="*/ 163318 w 315718"/>
              <a:gd name="connsiteY7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718" h="1219200">
                <a:moveTo>
                  <a:pt x="304833" y="0"/>
                </a:moveTo>
                <a:cubicBezTo>
                  <a:pt x="151526" y="62593"/>
                  <a:pt x="-1781" y="125186"/>
                  <a:pt x="33" y="185057"/>
                </a:cubicBezTo>
                <a:cubicBezTo>
                  <a:pt x="1847" y="244928"/>
                  <a:pt x="315718" y="301172"/>
                  <a:pt x="315718" y="359229"/>
                </a:cubicBezTo>
                <a:cubicBezTo>
                  <a:pt x="315718" y="417286"/>
                  <a:pt x="3661" y="475343"/>
                  <a:pt x="33" y="533400"/>
                </a:cubicBezTo>
                <a:cubicBezTo>
                  <a:pt x="-3595" y="591457"/>
                  <a:pt x="290318" y="658585"/>
                  <a:pt x="293947" y="707571"/>
                </a:cubicBezTo>
                <a:cubicBezTo>
                  <a:pt x="297575" y="756557"/>
                  <a:pt x="45390" y="780143"/>
                  <a:pt x="21804" y="827314"/>
                </a:cubicBezTo>
                <a:cubicBezTo>
                  <a:pt x="-1782" y="874485"/>
                  <a:pt x="128847" y="925286"/>
                  <a:pt x="152433" y="990600"/>
                </a:cubicBezTo>
                <a:cubicBezTo>
                  <a:pt x="176019" y="1055914"/>
                  <a:pt x="169668" y="1137557"/>
                  <a:pt x="163318" y="1219200"/>
                </a:cubicBez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5" name="Овал 94"/>
          <p:cNvSpPr/>
          <p:nvPr/>
        </p:nvSpPr>
        <p:spPr>
          <a:xfrm>
            <a:off x="1076240" y="2282301"/>
            <a:ext cx="180020" cy="18002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6" name="Полилиния 95"/>
          <p:cNvSpPr/>
          <p:nvPr/>
        </p:nvSpPr>
        <p:spPr>
          <a:xfrm>
            <a:off x="1079612" y="450707"/>
            <a:ext cx="176648" cy="582451"/>
          </a:xfrm>
          <a:custGeom>
            <a:avLst/>
            <a:gdLst>
              <a:gd name="connsiteX0" fmla="*/ 304833 w 315718"/>
              <a:gd name="connsiteY0" fmla="*/ 0 h 1219200"/>
              <a:gd name="connsiteX1" fmla="*/ 33 w 315718"/>
              <a:gd name="connsiteY1" fmla="*/ 185057 h 1219200"/>
              <a:gd name="connsiteX2" fmla="*/ 315718 w 315718"/>
              <a:gd name="connsiteY2" fmla="*/ 359229 h 1219200"/>
              <a:gd name="connsiteX3" fmla="*/ 33 w 315718"/>
              <a:gd name="connsiteY3" fmla="*/ 533400 h 1219200"/>
              <a:gd name="connsiteX4" fmla="*/ 293947 w 315718"/>
              <a:gd name="connsiteY4" fmla="*/ 707571 h 1219200"/>
              <a:gd name="connsiteX5" fmla="*/ 21804 w 315718"/>
              <a:gd name="connsiteY5" fmla="*/ 827314 h 1219200"/>
              <a:gd name="connsiteX6" fmla="*/ 152433 w 315718"/>
              <a:gd name="connsiteY6" fmla="*/ 990600 h 1219200"/>
              <a:gd name="connsiteX7" fmla="*/ 163318 w 315718"/>
              <a:gd name="connsiteY7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718" h="1219200">
                <a:moveTo>
                  <a:pt x="304833" y="0"/>
                </a:moveTo>
                <a:cubicBezTo>
                  <a:pt x="151526" y="62593"/>
                  <a:pt x="-1781" y="125186"/>
                  <a:pt x="33" y="185057"/>
                </a:cubicBezTo>
                <a:cubicBezTo>
                  <a:pt x="1847" y="244928"/>
                  <a:pt x="315718" y="301172"/>
                  <a:pt x="315718" y="359229"/>
                </a:cubicBezTo>
                <a:cubicBezTo>
                  <a:pt x="315718" y="417286"/>
                  <a:pt x="3661" y="475343"/>
                  <a:pt x="33" y="533400"/>
                </a:cubicBezTo>
                <a:cubicBezTo>
                  <a:pt x="-3595" y="591457"/>
                  <a:pt x="290318" y="658585"/>
                  <a:pt x="293947" y="707571"/>
                </a:cubicBezTo>
                <a:cubicBezTo>
                  <a:pt x="297575" y="756557"/>
                  <a:pt x="45390" y="780143"/>
                  <a:pt x="21804" y="827314"/>
                </a:cubicBezTo>
                <a:cubicBezTo>
                  <a:pt x="-1782" y="874485"/>
                  <a:pt x="128847" y="925286"/>
                  <a:pt x="152433" y="990600"/>
                </a:cubicBezTo>
                <a:cubicBezTo>
                  <a:pt x="176019" y="1055914"/>
                  <a:pt x="169668" y="1137557"/>
                  <a:pt x="163318" y="1219200"/>
                </a:cubicBez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7" name="Овал 96"/>
          <p:cNvSpPr/>
          <p:nvPr/>
        </p:nvSpPr>
        <p:spPr>
          <a:xfrm>
            <a:off x="1218272" y="1983709"/>
            <a:ext cx="180020" cy="18002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8" name="Полилиния 97"/>
          <p:cNvSpPr/>
          <p:nvPr/>
        </p:nvSpPr>
        <p:spPr>
          <a:xfrm>
            <a:off x="1221644" y="152115"/>
            <a:ext cx="176648" cy="582451"/>
          </a:xfrm>
          <a:custGeom>
            <a:avLst/>
            <a:gdLst>
              <a:gd name="connsiteX0" fmla="*/ 304833 w 315718"/>
              <a:gd name="connsiteY0" fmla="*/ 0 h 1219200"/>
              <a:gd name="connsiteX1" fmla="*/ 33 w 315718"/>
              <a:gd name="connsiteY1" fmla="*/ 185057 h 1219200"/>
              <a:gd name="connsiteX2" fmla="*/ 315718 w 315718"/>
              <a:gd name="connsiteY2" fmla="*/ 359229 h 1219200"/>
              <a:gd name="connsiteX3" fmla="*/ 33 w 315718"/>
              <a:gd name="connsiteY3" fmla="*/ 533400 h 1219200"/>
              <a:gd name="connsiteX4" fmla="*/ 293947 w 315718"/>
              <a:gd name="connsiteY4" fmla="*/ 707571 h 1219200"/>
              <a:gd name="connsiteX5" fmla="*/ 21804 w 315718"/>
              <a:gd name="connsiteY5" fmla="*/ 827314 h 1219200"/>
              <a:gd name="connsiteX6" fmla="*/ 152433 w 315718"/>
              <a:gd name="connsiteY6" fmla="*/ 990600 h 1219200"/>
              <a:gd name="connsiteX7" fmla="*/ 163318 w 315718"/>
              <a:gd name="connsiteY7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718" h="1219200">
                <a:moveTo>
                  <a:pt x="304833" y="0"/>
                </a:moveTo>
                <a:cubicBezTo>
                  <a:pt x="151526" y="62593"/>
                  <a:pt x="-1781" y="125186"/>
                  <a:pt x="33" y="185057"/>
                </a:cubicBezTo>
                <a:cubicBezTo>
                  <a:pt x="1847" y="244928"/>
                  <a:pt x="315718" y="301172"/>
                  <a:pt x="315718" y="359229"/>
                </a:cubicBezTo>
                <a:cubicBezTo>
                  <a:pt x="315718" y="417286"/>
                  <a:pt x="3661" y="475343"/>
                  <a:pt x="33" y="533400"/>
                </a:cubicBezTo>
                <a:cubicBezTo>
                  <a:pt x="-3595" y="591457"/>
                  <a:pt x="290318" y="658585"/>
                  <a:pt x="293947" y="707571"/>
                </a:cubicBezTo>
                <a:cubicBezTo>
                  <a:pt x="297575" y="756557"/>
                  <a:pt x="45390" y="780143"/>
                  <a:pt x="21804" y="827314"/>
                </a:cubicBezTo>
                <a:cubicBezTo>
                  <a:pt x="-1782" y="874485"/>
                  <a:pt x="128847" y="925286"/>
                  <a:pt x="152433" y="990600"/>
                </a:cubicBezTo>
                <a:cubicBezTo>
                  <a:pt x="176019" y="1055914"/>
                  <a:pt x="169668" y="1137557"/>
                  <a:pt x="163318" y="1219200"/>
                </a:cubicBez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9" name="Овал 98"/>
          <p:cNvSpPr/>
          <p:nvPr/>
        </p:nvSpPr>
        <p:spPr>
          <a:xfrm>
            <a:off x="1423874" y="2364045"/>
            <a:ext cx="180020" cy="18002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0" name="Полилиния 99"/>
          <p:cNvSpPr/>
          <p:nvPr/>
        </p:nvSpPr>
        <p:spPr>
          <a:xfrm>
            <a:off x="1427246" y="532451"/>
            <a:ext cx="176648" cy="582451"/>
          </a:xfrm>
          <a:custGeom>
            <a:avLst/>
            <a:gdLst>
              <a:gd name="connsiteX0" fmla="*/ 304833 w 315718"/>
              <a:gd name="connsiteY0" fmla="*/ 0 h 1219200"/>
              <a:gd name="connsiteX1" fmla="*/ 33 w 315718"/>
              <a:gd name="connsiteY1" fmla="*/ 185057 h 1219200"/>
              <a:gd name="connsiteX2" fmla="*/ 315718 w 315718"/>
              <a:gd name="connsiteY2" fmla="*/ 359229 h 1219200"/>
              <a:gd name="connsiteX3" fmla="*/ 33 w 315718"/>
              <a:gd name="connsiteY3" fmla="*/ 533400 h 1219200"/>
              <a:gd name="connsiteX4" fmla="*/ 293947 w 315718"/>
              <a:gd name="connsiteY4" fmla="*/ 707571 h 1219200"/>
              <a:gd name="connsiteX5" fmla="*/ 21804 w 315718"/>
              <a:gd name="connsiteY5" fmla="*/ 827314 h 1219200"/>
              <a:gd name="connsiteX6" fmla="*/ 152433 w 315718"/>
              <a:gd name="connsiteY6" fmla="*/ 990600 h 1219200"/>
              <a:gd name="connsiteX7" fmla="*/ 163318 w 315718"/>
              <a:gd name="connsiteY7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718" h="1219200">
                <a:moveTo>
                  <a:pt x="304833" y="0"/>
                </a:moveTo>
                <a:cubicBezTo>
                  <a:pt x="151526" y="62593"/>
                  <a:pt x="-1781" y="125186"/>
                  <a:pt x="33" y="185057"/>
                </a:cubicBezTo>
                <a:cubicBezTo>
                  <a:pt x="1847" y="244928"/>
                  <a:pt x="315718" y="301172"/>
                  <a:pt x="315718" y="359229"/>
                </a:cubicBezTo>
                <a:cubicBezTo>
                  <a:pt x="315718" y="417286"/>
                  <a:pt x="3661" y="475343"/>
                  <a:pt x="33" y="533400"/>
                </a:cubicBezTo>
                <a:cubicBezTo>
                  <a:pt x="-3595" y="591457"/>
                  <a:pt x="290318" y="658585"/>
                  <a:pt x="293947" y="707571"/>
                </a:cubicBezTo>
                <a:cubicBezTo>
                  <a:pt x="297575" y="756557"/>
                  <a:pt x="45390" y="780143"/>
                  <a:pt x="21804" y="827314"/>
                </a:cubicBezTo>
                <a:cubicBezTo>
                  <a:pt x="-1782" y="874485"/>
                  <a:pt x="128847" y="925286"/>
                  <a:pt x="152433" y="990600"/>
                </a:cubicBezTo>
                <a:cubicBezTo>
                  <a:pt x="176019" y="1055914"/>
                  <a:pt x="169668" y="1137557"/>
                  <a:pt x="163318" y="1219200"/>
                </a:cubicBez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1" name="Овал 100"/>
          <p:cNvSpPr/>
          <p:nvPr/>
        </p:nvSpPr>
        <p:spPr>
          <a:xfrm>
            <a:off x="1492274" y="1995602"/>
            <a:ext cx="180020" cy="18002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Полилиния 101"/>
          <p:cNvSpPr/>
          <p:nvPr/>
        </p:nvSpPr>
        <p:spPr>
          <a:xfrm>
            <a:off x="1495646" y="164008"/>
            <a:ext cx="176648" cy="582451"/>
          </a:xfrm>
          <a:custGeom>
            <a:avLst/>
            <a:gdLst>
              <a:gd name="connsiteX0" fmla="*/ 304833 w 315718"/>
              <a:gd name="connsiteY0" fmla="*/ 0 h 1219200"/>
              <a:gd name="connsiteX1" fmla="*/ 33 w 315718"/>
              <a:gd name="connsiteY1" fmla="*/ 185057 h 1219200"/>
              <a:gd name="connsiteX2" fmla="*/ 315718 w 315718"/>
              <a:gd name="connsiteY2" fmla="*/ 359229 h 1219200"/>
              <a:gd name="connsiteX3" fmla="*/ 33 w 315718"/>
              <a:gd name="connsiteY3" fmla="*/ 533400 h 1219200"/>
              <a:gd name="connsiteX4" fmla="*/ 293947 w 315718"/>
              <a:gd name="connsiteY4" fmla="*/ 707571 h 1219200"/>
              <a:gd name="connsiteX5" fmla="*/ 21804 w 315718"/>
              <a:gd name="connsiteY5" fmla="*/ 827314 h 1219200"/>
              <a:gd name="connsiteX6" fmla="*/ 152433 w 315718"/>
              <a:gd name="connsiteY6" fmla="*/ 990600 h 1219200"/>
              <a:gd name="connsiteX7" fmla="*/ 163318 w 315718"/>
              <a:gd name="connsiteY7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718" h="1219200">
                <a:moveTo>
                  <a:pt x="304833" y="0"/>
                </a:moveTo>
                <a:cubicBezTo>
                  <a:pt x="151526" y="62593"/>
                  <a:pt x="-1781" y="125186"/>
                  <a:pt x="33" y="185057"/>
                </a:cubicBezTo>
                <a:cubicBezTo>
                  <a:pt x="1847" y="244928"/>
                  <a:pt x="315718" y="301172"/>
                  <a:pt x="315718" y="359229"/>
                </a:cubicBezTo>
                <a:cubicBezTo>
                  <a:pt x="315718" y="417286"/>
                  <a:pt x="3661" y="475343"/>
                  <a:pt x="33" y="533400"/>
                </a:cubicBezTo>
                <a:cubicBezTo>
                  <a:pt x="-3595" y="591457"/>
                  <a:pt x="290318" y="658585"/>
                  <a:pt x="293947" y="707571"/>
                </a:cubicBezTo>
                <a:cubicBezTo>
                  <a:pt x="297575" y="756557"/>
                  <a:pt x="45390" y="780143"/>
                  <a:pt x="21804" y="827314"/>
                </a:cubicBezTo>
                <a:cubicBezTo>
                  <a:pt x="-1782" y="874485"/>
                  <a:pt x="128847" y="925286"/>
                  <a:pt x="152433" y="990600"/>
                </a:cubicBezTo>
                <a:cubicBezTo>
                  <a:pt x="176019" y="1055914"/>
                  <a:pt x="169668" y="1137557"/>
                  <a:pt x="163318" y="1219200"/>
                </a:cubicBez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4" name="Овал 103"/>
          <p:cNvSpPr/>
          <p:nvPr/>
        </p:nvSpPr>
        <p:spPr>
          <a:xfrm>
            <a:off x="1777084" y="2072819"/>
            <a:ext cx="180020" cy="18002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5" name="Полилиния 104"/>
          <p:cNvSpPr/>
          <p:nvPr/>
        </p:nvSpPr>
        <p:spPr>
          <a:xfrm>
            <a:off x="1780456" y="241225"/>
            <a:ext cx="176648" cy="582451"/>
          </a:xfrm>
          <a:custGeom>
            <a:avLst/>
            <a:gdLst>
              <a:gd name="connsiteX0" fmla="*/ 304833 w 315718"/>
              <a:gd name="connsiteY0" fmla="*/ 0 h 1219200"/>
              <a:gd name="connsiteX1" fmla="*/ 33 w 315718"/>
              <a:gd name="connsiteY1" fmla="*/ 185057 h 1219200"/>
              <a:gd name="connsiteX2" fmla="*/ 315718 w 315718"/>
              <a:gd name="connsiteY2" fmla="*/ 359229 h 1219200"/>
              <a:gd name="connsiteX3" fmla="*/ 33 w 315718"/>
              <a:gd name="connsiteY3" fmla="*/ 533400 h 1219200"/>
              <a:gd name="connsiteX4" fmla="*/ 293947 w 315718"/>
              <a:gd name="connsiteY4" fmla="*/ 707571 h 1219200"/>
              <a:gd name="connsiteX5" fmla="*/ 21804 w 315718"/>
              <a:gd name="connsiteY5" fmla="*/ 827314 h 1219200"/>
              <a:gd name="connsiteX6" fmla="*/ 152433 w 315718"/>
              <a:gd name="connsiteY6" fmla="*/ 990600 h 1219200"/>
              <a:gd name="connsiteX7" fmla="*/ 163318 w 315718"/>
              <a:gd name="connsiteY7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718" h="1219200">
                <a:moveTo>
                  <a:pt x="304833" y="0"/>
                </a:moveTo>
                <a:cubicBezTo>
                  <a:pt x="151526" y="62593"/>
                  <a:pt x="-1781" y="125186"/>
                  <a:pt x="33" y="185057"/>
                </a:cubicBezTo>
                <a:cubicBezTo>
                  <a:pt x="1847" y="244928"/>
                  <a:pt x="315718" y="301172"/>
                  <a:pt x="315718" y="359229"/>
                </a:cubicBezTo>
                <a:cubicBezTo>
                  <a:pt x="315718" y="417286"/>
                  <a:pt x="3661" y="475343"/>
                  <a:pt x="33" y="533400"/>
                </a:cubicBezTo>
                <a:cubicBezTo>
                  <a:pt x="-3595" y="591457"/>
                  <a:pt x="290318" y="658585"/>
                  <a:pt x="293947" y="707571"/>
                </a:cubicBezTo>
                <a:cubicBezTo>
                  <a:pt x="297575" y="756557"/>
                  <a:pt x="45390" y="780143"/>
                  <a:pt x="21804" y="827314"/>
                </a:cubicBezTo>
                <a:cubicBezTo>
                  <a:pt x="-1782" y="874485"/>
                  <a:pt x="128847" y="925286"/>
                  <a:pt x="152433" y="990600"/>
                </a:cubicBezTo>
                <a:cubicBezTo>
                  <a:pt x="176019" y="1055914"/>
                  <a:pt x="169668" y="1137557"/>
                  <a:pt x="163318" y="1219200"/>
                </a:cubicBez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6" name="Овал 105"/>
          <p:cNvSpPr/>
          <p:nvPr/>
        </p:nvSpPr>
        <p:spPr>
          <a:xfrm>
            <a:off x="1824860" y="2363095"/>
            <a:ext cx="180020" cy="18002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7" name="Полилиния 106"/>
          <p:cNvSpPr/>
          <p:nvPr/>
        </p:nvSpPr>
        <p:spPr>
          <a:xfrm>
            <a:off x="1828232" y="531501"/>
            <a:ext cx="176648" cy="582451"/>
          </a:xfrm>
          <a:custGeom>
            <a:avLst/>
            <a:gdLst>
              <a:gd name="connsiteX0" fmla="*/ 304833 w 315718"/>
              <a:gd name="connsiteY0" fmla="*/ 0 h 1219200"/>
              <a:gd name="connsiteX1" fmla="*/ 33 w 315718"/>
              <a:gd name="connsiteY1" fmla="*/ 185057 h 1219200"/>
              <a:gd name="connsiteX2" fmla="*/ 315718 w 315718"/>
              <a:gd name="connsiteY2" fmla="*/ 359229 h 1219200"/>
              <a:gd name="connsiteX3" fmla="*/ 33 w 315718"/>
              <a:gd name="connsiteY3" fmla="*/ 533400 h 1219200"/>
              <a:gd name="connsiteX4" fmla="*/ 293947 w 315718"/>
              <a:gd name="connsiteY4" fmla="*/ 707571 h 1219200"/>
              <a:gd name="connsiteX5" fmla="*/ 21804 w 315718"/>
              <a:gd name="connsiteY5" fmla="*/ 827314 h 1219200"/>
              <a:gd name="connsiteX6" fmla="*/ 152433 w 315718"/>
              <a:gd name="connsiteY6" fmla="*/ 990600 h 1219200"/>
              <a:gd name="connsiteX7" fmla="*/ 163318 w 315718"/>
              <a:gd name="connsiteY7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718" h="1219200">
                <a:moveTo>
                  <a:pt x="304833" y="0"/>
                </a:moveTo>
                <a:cubicBezTo>
                  <a:pt x="151526" y="62593"/>
                  <a:pt x="-1781" y="125186"/>
                  <a:pt x="33" y="185057"/>
                </a:cubicBezTo>
                <a:cubicBezTo>
                  <a:pt x="1847" y="244928"/>
                  <a:pt x="315718" y="301172"/>
                  <a:pt x="315718" y="359229"/>
                </a:cubicBezTo>
                <a:cubicBezTo>
                  <a:pt x="315718" y="417286"/>
                  <a:pt x="3661" y="475343"/>
                  <a:pt x="33" y="533400"/>
                </a:cubicBezTo>
                <a:cubicBezTo>
                  <a:pt x="-3595" y="591457"/>
                  <a:pt x="290318" y="658585"/>
                  <a:pt x="293947" y="707571"/>
                </a:cubicBezTo>
                <a:cubicBezTo>
                  <a:pt x="297575" y="756557"/>
                  <a:pt x="45390" y="780143"/>
                  <a:pt x="21804" y="827314"/>
                </a:cubicBezTo>
                <a:cubicBezTo>
                  <a:pt x="-1782" y="874485"/>
                  <a:pt x="128847" y="925286"/>
                  <a:pt x="152433" y="990600"/>
                </a:cubicBezTo>
                <a:cubicBezTo>
                  <a:pt x="176019" y="1055914"/>
                  <a:pt x="169668" y="1137557"/>
                  <a:pt x="163318" y="1219200"/>
                </a:cubicBez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8" name="Овал 107"/>
          <p:cNvSpPr/>
          <p:nvPr/>
        </p:nvSpPr>
        <p:spPr>
          <a:xfrm>
            <a:off x="2220732" y="1760076"/>
            <a:ext cx="180020" cy="18002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9" name="Полилиния 108"/>
          <p:cNvSpPr/>
          <p:nvPr/>
        </p:nvSpPr>
        <p:spPr>
          <a:xfrm>
            <a:off x="2224104" y="-71518"/>
            <a:ext cx="176648" cy="582451"/>
          </a:xfrm>
          <a:custGeom>
            <a:avLst/>
            <a:gdLst>
              <a:gd name="connsiteX0" fmla="*/ 304833 w 315718"/>
              <a:gd name="connsiteY0" fmla="*/ 0 h 1219200"/>
              <a:gd name="connsiteX1" fmla="*/ 33 w 315718"/>
              <a:gd name="connsiteY1" fmla="*/ 185057 h 1219200"/>
              <a:gd name="connsiteX2" fmla="*/ 315718 w 315718"/>
              <a:gd name="connsiteY2" fmla="*/ 359229 h 1219200"/>
              <a:gd name="connsiteX3" fmla="*/ 33 w 315718"/>
              <a:gd name="connsiteY3" fmla="*/ 533400 h 1219200"/>
              <a:gd name="connsiteX4" fmla="*/ 293947 w 315718"/>
              <a:gd name="connsiteY4" fmla="*/ 707571 h 1219200"/>
              <a:gd name="connsiteX5" fmla="*/ 21804 w 315718"/>
              <a:gd name="connsiteY5" fmla="*/ 827314 h 1219200"/>
              <a:gd name="connsiteX6" fmla="*/ 152433 w 315718"/>
              <a:gd name="connsiteY6" fmla="*/ 990600 h 1219200"/>
              <a:gd name="connsiteX7" fmla="*/ 163318 w 315718"/>
              <a:gd name="connsiteY7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718" h="1219200">
                <a:moveTo>
                  <a:pt x="304833" y="0"/>
                </a:moveTo>
                <a:cubicBezTo>
                  <a:pt x="151526" y="62593"/>
                  <a:pt x="-1781" y="125186"/>
                  <a:pt x="33" y="185057"/>
                </a:cubicBezTo>
                <a:cubicBezTo>
                  <a:pt x="1847" y="244928"/>
                  <a:pt x="315718" y="301172"/>
                  <a:pt x="315718" y="359229"/>
                </a:cubicBezTo>
                <a:cubicBezTo>
                  <a:pt x="315718" y="417286"/>
                  <a:pt x="3661" y="475343"/>
                  <a:pt x="33" y="533400"/>
                </a:cubicBezTo>
                <a:cubicBezTo>
                  <a:pt x="-3595" y="591457"/>
                  <a:pt x="290318" y="658585"/>
                  <a:pt x="293947" y="707571"/>
                </a:cubicBezTo>
                <a:cubicBezTo>
                  <a:pt x="297575" y="756557"/>
                  <a:pt x="45390" y="780143"/>
                  <a:pt x="21804" y="827314"/>
                </a:cubicBezTo>
                <a:cubicBezTo>
                  <a:pt x="-1782" y="874485"/>
                  <a:pt x="128847" y="925286"/>
                  <a:pt x="152433" y="990600"/>
                </a:cubicBezTo>
                <a:cubicBezTo>
                  <a:pt x="176019" y="1055914"/>
                  <a:pt x="169668" y="1137557"/>
                  <a:pt x="163318" y="1219200"/>
                </a:cubicBez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1" name="Овал 110"/>
          <p:cNvSpPr/>
          <p:nvPr/>
        </p:nvSpPr>
        <p:spPr>
          <a:xfrm>
            <a:off x="2120720" y="2252839"/>
            <a:ext cx="180020" cy="18002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2" name="Полилиния 111"/>
          <p:cNvSpPr/>
          <p:nvPr/>
        </p:nvSpPr>
        <p:spPr>
          <a:xfrm>
            <a:off x="2124092" y="421245"/>
            <a:ext cx="176648" cy="582451"/>
          </a:xfrm>
          <a:custGeom>
            <a:avLst/>
            <a:gdLst>
              <a:gd name="connsiteX0" fmla="*/ 304833 w 315718"/>
              <a:gd name="connsiteY0" fmla="*/ 0 h 1219200"/>
              <a:gd name="connsiteX1" fmla="*/ 33 w 315718"/>
              <a:gd name="connsiteY1" fmla="*/ 185057 h 1219200"/>
              <a:gd name="connsiteX2" fmla="*/ 315718 w 315718"/>
              <a:gd name="connsiteY2" fmla="*/ 359229 h 1219200"/>
              <a:gd name="connsiteX3" fmla="*/ 33 w 315718"/>
              <a:gd name="connsiteY3" fmla="*/ 533400 h 1219200"/>
              <a:gd name="connsiteX4" fmla="*/ 293947 w 315718"/>
              <a:gd name="connsiteY4" fmla="*/ 707571 h 1219200"/>
              <a:gd name="connsiteX5" fmla="*/ 21804 w 315718"/>
              <a:gd name="connsiteY5" fmla="*/ 827314 h 1219200"/>
              <a:gd name="connsiteX6" fmla="*/ 152433 w 315718"/>
              <a:gd name="connsiteY6" fmla="*/ 990600 h 1219200"/>
              <a:gd name="connsiteX7" fmla="*/ 163318 w 315718"/>
              <a:gd name="connsiteY7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718" h="1219200">
                <a:moveTo>
                  <a:pt x="304833" y="0"/>
                </a:moveTo>
                <a:cubicBezTo>
                  <a:pt x="151526" y="62593"/>
                  <a:pt x="-1781" y="125186"/>
                  <a:pt x="33" y="185057"/>
                </a:cubicBezTo>
                <a:cubicBezTo>
                  <a:pt x="1847" y="244928"/>
                  <a:pt x="315718" y="301172"/>
                  <a:pt x="315718" y="359229"/>
                </a:cubicBezTo>
                <a:cubicBezTo>
                  <a:pt x="315718" y="417286"/>
                  <a:pt x="3661" y="475343"/>
                  <a:pt x="33" y="533400"/>
                </a:cubicBezTo>
                <a:cubicBezTo>
                  <a:pt x="-3595" y="591457"/>
                  <a:pt x="290318" y="658585"/>
                  <a:pt x="293947" y="707571"/>
                </a:cubicBezTo>
                <a:cubicBezTo>
                  <a:pt x="297575" y="756557"/>
                  <a:pt x="45390" y="780143"/>
                  <a:pt x="21804" y="827314"/>
                </a:cubicBezTo>
                <a:cubicBezTo>
                  <a:pt x="-1782" y="874485"/>
                  <a:pt x="128847" y="925286"/>
                  <a:pt x="152433" y="990600"/>
                </a:cubicBezTo>
                <a:cubicBezTo>
                  <a:pt x="176019" y="1055914"/>
                  <a:pt x="169668" y="1137557"/>
                  <a:pt x="163318" y="1219200"/>
                </a:cubicBez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3" name="Овал 112"/>
          <p:cNvSpPr/>
          <p:nvPr/>
        </p:nvSpPr>
        <p:spPr>
          <a:xfrm>
            <a:off x="2389656" y="2347806"/>
            <a:ext cx="180020" cy="18002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4" name="Полилиния 113"/>
          <p:cNvSpPr/>
          <p:nvPr/>
        </p:nvSpPr>
        <p:spPr>
          <a:xfrm>
            <a:off x="2393028" y="516212"/>
            <a:ext cx="176648" cy="582451"/>
          </a:xfrm>
          <a:custGeom>
            <a:avLst/>
            <a:gdLst>
              <a:gd name="connsiteX0" fmla="*/ 304833 w 315718"/>
              <a:gd name="connsiteY0" fmla="*/ 0 h 1219200"/>
              <a:gd name="connsiteX1" fmla="*/ 33 w 315718"/>
              <a:gd name="connsiteY1" fmla="*/ 185057 h 1219200"/>
              <a:gd name="connsiteX2" fmla="*/ 315718 w 315718"/>
              <a:gd name="connsiteY2" fmla="*/ 359229 h 1219200"/>
              <a:gd name="connsiteX3" fmla="*/ 33 w 315718"/>
              <a:gd name="connsiteY3" fmla="*/ 533400 h 1219200"/>
              <a:gd name="connsiteX4" fmla="*/ 293947 w 315718"/>
              <a:gd name="connsiteY4" fmla="*/ 707571 h 1219200"/>
              <a:gd name="connsiteX5" fmla="*/ 21804 w 315718"/>
              <a:gd name="connsiteY5" fmla="*/ 827314 h 1219200"/>
              <a:gd name="connsiteX6" fmla="*/ 152433 w 315718"/>
              <a:gd name="connsiteY6" fmla="*/ 990600 h 1219200"/>
              <a:gd name="connsiteX7" fmla="*/ 163318 w 315718"/>
              <a:gd name="connsiteY7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718" h="1219200">
                <a:moveTo>
                  <a:pt x="304833" y="0"/>
                </a:moveTo>
                <a:cubicBezTo>
                  <a:pt x="151526" y="62593"/>
                  <a:pt x="-1781" y="125186"/>
                  <a:pt x="33" y="185057"/>
                </a:cubicBezTo>
                <a:cubicBezTo>
                  <a:pt x="1847" y="244928"/>
                  <a:pt x="315718" y="301172"/>
                  <a:pt x="315718" y="359229"/>
                </a:cubicBezTo>
                <a:cubicBezTo>
                  <a:pt x="315718" y="417286"/>
                  <a:pt x="3661" y="475343"/>
                  <a:pt x="33" y="533400"/>
                </a:cubicBezTo>
                <a:cubicBezTo>
                  <a:pt x="-3595" y="591457"/>
                  <a:pt x="290318" y="658585"/>
                  <a:pt x="293947" y="707571"/>
                </a:cubicBezTo>
                <a:cubicBezTo>
                  <a:pt x="297575" y="756557"/>
                  <a:pt x="45390" y="780143"/>
                  <a:pt x="21804" y="827314"/>
                </a:cubicBezTo>
                <a:cubicBezTo>
                  <a:pt x="-1782" y="874485"/>
                  <a:pt x="128847" y="925286"/>
                  <a:pt x="152433" y="990600"/>
                </a:cubicBezTo>
                <a:cubicBezTo>
                  <a:pt x="176019" y="1055914"/>
                  <a:pt x="169668" y="1137557"/>
                  <a:pt x="163318" y="1219200"/>
                </a:cubicBez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5" name="Овал 114"/>
          <p:cNvSpPr/>
          <p:nvPr/>
        </p:nvSpPr>
        <p:spPr>
          <a:xfrm>
            <a:off x="2389656" y="2030772"/>
            <a:ext cx="180020" cy="18002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6" name="Полилиния 115"/>
          <p:cNvSpPr/>
          <p:nvPr/>
        </p:nvSpPr>
        <p:spPr>
          <a:xfrm>
            <a:off x="2393028" y="199178"/>
            <a:ext cx="176648" cy="582451"/>
          </a:xfrm>
          <a:custGeom>
            <a:avLst/>
            <a:gdLst>
              <a:gd name="connsiteX0" fmla="*/ 304833 w 315718"/>
              <a:gd name="connsiteY0" fmla="*/ 0 h 1219200"/>
              <a:gd name="connsiteX1" fmla="*/ 33 w 315718"/>
              <a:gd name="connsiteY1" fmla="*/ 185057 h 1219200"/>
              <a:gd name="connsiteX2" fmla="*/ 315718 w 315718"/>
              <a:gd name="connsiteY2" fmla="*/ 359229 h 1219200"/>
              <a:gd name="connsiteX3" fmla="*/ 33 w 315718"/>
              <a:gd name="connsiteY3" fmla="*/ 533400 h 1219200"/>
              <a:gd name="connsiteX4" fmla="*/ 293947 w 315718"/>
              <a:gd name="connsiteY4" fmla="*/ 707571 h 1219200"/>
              <a:gd name="connsiteX5" fmla="*/ 21804 w 315718"/>
              <a:gd name="connsiteY5" fmla="*/ 827314 h 1219200"/>
              <a:gd name="connsiteX6" fmla="*/ 152433 w 315718"/>
              <a:gd name="connsiteY6" fmla="*/ 990600 h 1219200"/>
              <a:gd name="connsiteX7" fmla="*/ 163318 w 315718"/>
              <a:gd name="connsiteY7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718" h="1219200">
                <a:moveTo>
                  <a:pt x="304833" y="0"/>
                </a:moveTo>
                <a:cubicBezTo>
                  <a:pt x="151526" y="62593"/>
                  <a:pt x="-1781" y="125186"/>
                  <a:pt x="33" y="185057"/>
                </a:cubicBezTo>
                <a:cubicBezTo>
                  <a:pt x="1847" y="244928"/>
                  <a:pt x="315718" y="301172"/>
                  <a:pt x="315718" y="359229"/>
                </a:cubicBezTo>
                <a:cubicBezTo>
                  <a:pt x="315718" y="417286"/>
                  <a:pt x="3661" y="475343"/>
                  <a:pt x="33" y="533400"/>
                </a:cubicBezTo>
                <a:cubicBezTo>
                  <a:pt x="-3595" y="591457"/>
                  <a:pt x="290318" y="658585"/>
                  <a:pt x="293947" y="707571"/>
                </a:cubicBezTo>
                <a:cubicBezTo>
                  <a:pt x="297575" y="756557"/>
                  <a:pt x="45390" y="780143"/>
                  <a:pt x="21804" y="827314"/>
                </a:cubicBezTo>
                <a:cubicBezTo>
                  <a:pt x="-1782" y="874485"/>
                  <a:pt x="128847" y="925286"/>
                  <a:pt x="152433" y="990600"/>
                </a:cubicBezTo>
                <a:cubicBezTo>
                  <a:pt x="176019" y="1055914"/>
                  <a:pt x="169668" y="1137557"/>
                  <a:pt x="163318" y="1219200"/>
                </a:cubicBez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7" name="Овал 116"/>
          <p:cNvSpPr/>
          <p:nvPr/>
        </p:nvSpPr>
        <p:spPr>
          <a:xfrm>
            <a:off x="2569676" y="1797830"/>
            <a:ext cx="180020" cy="18002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8" name="Полилиния 117"/>
          <p:cNvSpPr/>
          <p:nvPr/>
        </p:nvSpPr>
        <p:spPr>
          <a:xfrm>
            <a:off x="2573048" y="-33764"/>
            <a:ext cx="176648" cy="582451"/>
          </a:xfrm>
          <a:custGeom>
            <a:avLst/>
            <a:gdLst>
              <a:gd name="connsiteX0" fmla="*/ 304833 w 315718"/>
              <a:gd name="connsiteY0" fmla="*/ 0 h 1219200"/>
              <a:gd name="connsiteX1" fmla="*/ 33 w 315718"/>
              <a:gd name="connsiteY1" fmla="*/ 185057 h 1219200"/>
              <a:gd name="connsiteX2" fmla="*/ 315718 w 315718"/>
              <a:gd name="connsiteY2" fmla="*/ 359229 h 1219200"/>
              <a:gd name="connsiteX3" fmla="*/ 33 w 315718"/>
              <a:gd name="connsiteY3" fmla="*/ 533400 h 1219200"/>
              <a:gd name="connsiteX4" fmla="*/ 293947 w 315718"/>
              <a:gd name="connsiteY4" fmla="*/ 707571 h 1219200"/>
              <a:gd name="connsiteX5" fmla="*/ 21804 w 315718"/>
              <a:gd name="connsiteY5" fmla="*/ 827314 h 1219200"/>
              <a:gd name="connsiteX6" fmla="*/ 152433 w 315718"/>
              <a:gd name="connsiteY6" fmla="*/ 990600 h 1219200"/>
              <a:gd name="connsiteX7" fmla="*/ 163318 w 315718"/>
              <a:gd name="connsiteY7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718" h="1219200">
                <a:moveTo>
                  <a:pt x="304833" y="0"/>
                </a:moveTo>
                <a:cubicBezTo>
                  <a:pt x="151526" y="62593"/>
                  <a:pt x="-1781" y="125186"/>
                  <a:pt x="33" y="185057"/>
                </a:cubicBezTo>
                <a:cubicBezTo>
                  <a:pt x="1847" y="244928"/>
                  <a:pt x="315718" y="301172"/>
                  <a:pt x="315718" y="359229"/>
                </a:cubicBezTo>
                <a:cubicBezTo>
                  <a:pt x="315718" y="417286"/>
                  <a:pt x="3661" y="475343"/>
                  <a:pt x="33" y="533400"/>
                </a:cubicBezTo>
                <a:cubicBezTo>
                  <a:pt x="-3595" y="591457"/>
                  <a:pt x="290318" y="658585"/>
                  <a:pt x="293947" y="707571"/>
                </a:cubicBezTo>
                <a:cubicBezTo>
                  <a:pt x="297575" y="756557"/>
                  <a:pt x="45390" y="780143"/>
                  <a:pt x="21804" y="827314"/>
                </a:cubicBezTo>
                <a:cubicBezTo>
                  <a:pt x="-1782" y="874485"/>
                  <a:pt x="128847" y="925286"/>
                  <a:pt x="152433" y="990600"/>
                </a:cubicBezTo>
                <a:cubicBezTo>
                  <a:pt x="176019" y="1055914"/>
                  <a:pt x="169668" y="1137557"/>
                  <a:pt x="163318" y="1219200"/>
                </a:cubicBez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9" name="Овал 118"/>
          <p:cNvSpPr/>
          <p:nvPr/>
        </p:nvSpPr>
        <p:spPr>
          <a:xfrm>
            <a:off x="2659686" y="2046818"/>
            <a:ext cx="180020" cy="18002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0" name="Полилиния 119"/>
          <p:cNvSpPr/>
          <p:nvPr/>
        </p:nvSpPr>
        <p:spPr>
          <a:xfrm>
            <a:off x="2663058" y="215224"/>
            <a:ext cx="176648" cy="582451"/>
          </a:xfrm>
          <a:custGeom>
            <a:avLst/>
            <a:gdLst>
              <a:gd name="connsiteX0" fmla="*/ 304833 w 315718"/>
              <a:gd name="connsiteY0" fmla="*/ 0 h 1219200"/>
              <a:gd name="connsiteX1" fmla="*/ 33 w 315718"/>
              <a:gd name="connsiteY1" fmla="*/ 185057 h 1219200"/>
              <a:gd name="connsiteX2" fmla="*/ 315718 w 315718"/>
              <a:gd name="connsiteY2" fmla="*/ 359229 h 1219200"/>
              <a:gd name="connsiteX3" fmla="*/ 33 w 315718"/>
              <a:gd name="connsiteY3" fmla="*/ 533400 h 1219200"/>
              <a:gd name="connsiteX4" fmla="*/ 293947 w 315718"/>
              <a:gd name="connsiteY4" fmla="*/ 707571 h 1219200"/>
              <a:gd name="connsiteX5" fmla="*/ 21804 w 315718"/>
              <a:gd name="connsiteY5" fmla="*/ 827314 h 1219200"/>
              <a:gd name="connsiteX6" fmla="*/ 152433 w 315718"/>
              <a:gd name="connsiteY6" fmla="*/ 990600 h 1219200"/>
              <a:gd name="connsiteX7" fmla="*/ 163318 w 315718"/>
              <a:gd name="connsiteY7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718" h="1219200">
                <a:moveTo>
                  <a:pt x="304833" y="0"/>
                </a:moveTo>
                <a:cubicBezTo>
                  <a:pt x="151526" y="62593"/>
                  <a:pt x="-1781" y="125186"/>
                  <a:pt x="33" y="185057"/>
                </a:cubicBezTo>
                <a:cubicBezTo>
                  <a:pt x="1847" y="244928"/>
                  <a:pt x="315718" y="301172"/>
                  <a:pt x="315718" y="359229"/>
                </a:cubicBezTo>
                <a:cubicBezTo>
                  <a:pt x="315718" y="417286"/>
                  <a:pt x="3661" y="475343"/>
                  <a:pt x="33" y="533400"/>
                </a:cubicBezTo>
                <a:cubicBezTo>
                  <a:pt x="-3595" y="591457"/>
                  <a:pt x="290318" y="658585"/>
                  <a:pt x="293947" y="707571"/>
                </a:cubicBezTo>
                <a:cubicBezTo>
                  <a:pt x="297575" y="756557"/>
                  <a:pt x="45390" y="780143"/>
                  <a:pt x="21804" y="827314"/>
                </a:cubicBezTo>
                <a:cubicBezTo>
                  <a:pt x="-1782" y="874485"/>
                  <a:pt x="128847" y="925286"/>
                  <a:pt x="152433" y="990600"/>
                </a:cubicBezTo>
                <a:cubicBezTo>
                  <a:pt x="176019" y="1055914"/>
                  <a:pt x="169668" y="1137557"/>
                  <a:pt x="163318" y="1219200"/>
                </a:cubicBez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1" name="Овал 120"/>
          <p:cNvSpPr/>
          <p:nvPr/>
        </p:nvSpPr>
        <p:spPr>
          <a:xfrm>
            <a:off x="2659686" y="2319569"/>
            <a:ext cx="180020" cy="18002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2" name="Полилиния 121"/>
          <p:cNvSpPr/>
          <p:nvPr/>
        </p:nvSpPr>
        <p:spPr>
          <a:xfrm>
            <a:off x="2663058" y="487975"/>
            <a:ext cx="176648" cy="582451"/>
          </a:xfrm>
          <a:custGeom>
            <a:avLst/>
            <a:gdLst>
              <a:gd name="connsiteX0" fmla="*/ 304833 w 315718"/>
              <a:gd name="connsiteY0" fmla="*/ 0 h 1219200"/>
              <a:gd name="connsiteX1" fmla="*/ 33 w 315718"/>
              <a:gd name="connsiteY1" fmla="*/ 185057 h 1219200"/>
              <a:gd name="connsiteX2" fmla="*/ 315718 w 315718"/>
              <a:gd name="connsiteY2" fmla="*/ 359229 h 1219200"/>
              <a:gd name="connsiteX3" fmla="*/ 33 w 315718"/>
              <a:gd name="connsiteY3" fmla="*/ 533400 h 1219200"/>
              <a:gd name="connsiteX4" fmla="*/ 293947 w 315718"/>
              <a:gd name="connsiteY4" fmla="*/ 707571 h 1219200"/>
              <a:gd name="connsiteX5" fmla="*/ 21804 w 315718"/>
              <a:gd name="connsiteY5" fmla="*/ 827314 h 1219200"/>
              <a:gd name="connsiteX6" fmla="*/ 152433 w 315718"/>
              <a:gd name="connsiteY6" fmla="*/ 990600 h 1219200"/>
              <a:gd name="connsiteX7" fmla="*/ 163318 w 315718"/>
              <a:gd name="connsiteY7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718" h="1219200">
                <a:moveTo>
                  <a:pt x="304833" y="0"/>
                </a:moveTo>
                <a:cubicBezTo>
                  <a:pt x="151526" y="62593"/>
                  <a:pt x="-1781" y="125186"/>
                  <a:pt x="33" y="185057"/>
                </a:cubicBezTo>
                <a:cubicBezTo>
                  <a:pt x="1847" y="244928"/>
                  <a:pt x="315718" y="301172"/>
                  <a:pt x="315718" y="359229"/>
                </a:cubicBezTo>
                <a:cubicBezTo>
                  <a:pt x="315718" y="417286"/>
                  <a:pt x="3661" y="475343"/>
                  <a:pt x="33" y="533400"/>
                </a:cubicBezTo>
                <a:cubicBezTo>
                  <a:pt x="-3595" y="591457"/>
                  <a:pt x="290318" y="658585"/>
                  <a:pt x="293947" y="707571"/>
                </a:cubicBezTo>
                <a:cubicBezTo>
                  <a:pt x="297575" y="756557"/>
                  <a:pt x="45390" y="780143"/>
                  <a:pt x="21804" y="827314"/>
                </a:cubicBezTo>
                <a:cubicBezTo>
                  <a:pt x="-1782" y="874485"/>
                  <a:pt x="128847" y="925286"/>
                  <a:pt x="152433" y="990600"/>
                </a:cubicBezTo>
                <a:cubicBezTo>
                  <a:pt x="176019" y="1055914"/>
                  <a:pt x="169668" y="1137557"/>
                  <a:pt x="163318" y="1219200"/>
                </a:cubicBez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3" name="Овал 122"/>
          <p:cNvSpPr/>
          <p:nvPr/>
        </p:nvSpPr>
        <p:spPr>
          <a:xfrm>
            <a:off x="2839706" y="1855456"/>
            <a:ext cx="180020" cy="18002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4" name="Полилиния 123"/>
          <p:cNvSpPr/>
          <p:nvPr/>
        </p:nvSpPr>
        <p:spPr>
          <a:xfrm>
            <a:off x="2843078" y="23862"/>
            <a:ext cx="176648" cy="582451"/>
          </a:xfrm>
          <a:custGeom>
            <a:avLst/>
            <a:gdLst>
              <a:gd name="connsiteX0" fmla="*/ 304833 w 315718"/>
              <a:gd name="connsiteY0" fmla="*/ 0 h 1219200"/>
              <a:gd name="connsiteX1" fmla="*/ 33 w 315718"/>
              <a:gd name="connsiteY1" fmla="*/ 185057 h 1219200"/>
              <a:gd name="connsiteX2" fmla="*/ 315718 w 315718"/>
              <a:gd name="connsiteY2" fmla="*/ 359229 h 1219200"/>
              <a:gd name="connsiteX3" fmla="*/ 33 w 315718"/>
              <a:gd name="connsiteY3" fmla="*/ 533400 h 1219200"/>
              <a:gd name="connsiteX4" fmla="*/ 293947 w 315718"/>
              <a:gd name="connsiteY4" fmla="*/ 707571 h 1219200"/>
              <a:gd name="connsiteX5" fmla="*/ 21804 w 315718"/>
              <a:gd name="connsiteY5" fmla="*/ 827314 h 1219200"/>
              <a:gd name="connsiteX6" fmla="*/ 152433 w 315718"/>
              <a:gd name="connsiteY6" fmla="*/ 990600 h 1219200"/>
              <a:gd name="connsiteX7" fmla="*/ 163318 w 315718"/>
              <a:gd name="connsiteY7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718" h="1219200">
                <a:moveTo>
                  <a:pt x="304833" y="0"/>
                </a:moveTo>
                <a:cubicBezTo>
                  <a:pt x="151526" y="62593"/>
                  <a:pt x="-1781" y="125186"/>
                  <a:pt x="33" y="185057"/>
                </a:cubicBezTo>
                <a:cubicBezTo>
                  <a:pt x="1847" y="244928"/>
                  <a:pt x="315718" y="301172"/>
                  <a:pt x="315718" y="359229"/>
                </a:cubicBezTo>
                <a:cubicBezTo>
                  <a:pt x="315718" y="417286"/>
                  <a:pt x="3661" y="475343"/>
                  <a:pt x="33" y="533400"/>
                </a:cubicBezTo>
                <a:cubicBezTo>
                  <a:pt x="-3595" y="591457"/>
                  <a:pt x="290318" y="658585"/>
                  <a:pt x="293947" y="707571"/>
                </a:cubicBezTo>
                <a:cubicBezTo>
                  <a:pt x="297575" y="756557"/>
                  <a:pt x="45390" y="780143"/>
                  <a:pt x="21804" y="827314"/>
                </a:cubicBezTo>
                <a:cubicBezTo>
                  <a:pt x="-1782" y="874485"/>
                  <a:pt x="128847" y="925286"/>
                  <a:pt x="152433" y="990600"/>
                </a:cubicBezTo>
                <a:cubicBezTo>
                  <a:pt x="176019" y="1055914"/>
                  <a:pt x="169668" y="1137557"/>
                  <a:pt x="163318" y="1219200"/>
                </a:cubicBez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5" name="Овал 124"/>
          <p:cNvSpPr/>
          <p:nvPr/>
        </p:nvSpPr>
        <p:spPr>
          <a:xfrm>
            <a:off x="3095836" y="1760076"/>
            <a:ext cx="180020" cy="18002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6" name="Полилиния 125"/>
          <p:cNvSpPr/>
          <p:nvPr/>
        </p:nvSpPr>
        <p:spPr>
          <a:xfrm>
            <a:off x="3099208" y="-71518"/>
            <a:ext cx="176648" cy="582451"/>
          </a:xfrm>
          <a:custGeom>
            <a:avLst/>
            <a:gdLst>
              <a:gd name="connsiteX0" fmla="*/ 304833 w 315718"/>
              <a:gd name="connsiteY0" fmla="*/ 0 h 1219200"/>
              <a:gd name="connsiteX1" fmla="*/ 33 w 315718"/>
              <a:gd name="connsiteY1" fmla="*/ 185057 h 1219200"/>
              <a:gd name="connsiteX2" fmla="*/ 315718 w 315718"/>
              <a:gd name="connsiteY2" fmla="*/ 359229 h 1219200"/>
              <a:gd name="connsiteX3" fmla="*/ 33 w 315718"/>
              <a:gd name="connsiteY3" fmla="*/ 533400 h 1219200"/>
              <a:gd name="connsiteX4" fmla="*/ 293947 w 315718"/>
              <a:gd name="connsiteY4" fmla="*/ 707571 h 1219200"/>
              <a:gd name="connsiteX5" fmla="*/ 21804 w 315718"/>
              <a:gd name="connsiteY5" fmla="*/ 827314 h 1219200"/>
              <a:gd name="connsiteX6" fmla="*/ 152433 w 315718"/>
              <a:gd name="connsiteY6" fmla="*/ 990600 h 1219200"/>
              <a:gd name="connsiteX7" fmla="*/ 163318 w 315718"/>
              <a:gd name="connsiteY7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718" h="1219200">
                <a:moveTo>
                  <a:pt x="304833" y="0"/>
                </a:moveTo>
                <a:cubicBezTo>
                  <a:pt x="151526" y="62593"/>
                  <a:pt x="-1781" y="125186"/>
                  <a:pt x="33" y="185057"/>
                </a:cubicBezTo>
                <a:cubicBezTo>
                  <a:pt x="1847" y="244928"/>
                  <a:pt x="315718" y="301172"/>
                  <a:pt x="315718" y="359229"/>
                </a:cubicBezTo>
                <a:cubicBezTo>
                  <a:pt x="315718" y="417286"/>
                  <a:pt x="3661" y="475343"/>
                  <a:pt x="33" y="533400"/>
                </a:cubicBezTo>
                <a:cubicBezTo>
                  <a:pt x="-3595" y="591457"/>
                  <a:pt x="290318" y="658585"/>
                  <a:pt x="293947" y="707571"/>
                </a:cubicBezTo>
                <a:cubicBezTo>
                  <a:pt x="297575" y="756557"/>
                  <a:pt x="45390" y="780143"/>
                  <a:pt x="21804" y="827314"/>
                </a:cubicBezTo>
                <a:cubicBezTo>
                  <a:pt x="-1782" y="874485"/>
                  <a:pt x="128847" y="925286"/>
                  <a:pt x="152433" y="990600"/>
                </a:cubicBezTo>
                <a:cubicBezTo>
                  <a:pt x="176019" y="1055914"/>
                  <a:pt x="169668" y="1137557"/>
                  <a:pt x="163318" y="1219200"/>
                </a:cubicBez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7" name="Овал 126"/>
          <p:cNvSpPr/>
          <p:nvPr/>
        </p:nvSpPr>
        <p:spPr>
          <a:xfrm>
            <a:off x="2883898" y="2062009"/>
            <a:ext cx="180020" cy="180020"/>
          </a:xfrm>
          <a:prstGeom prst="ellipse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8" name="Полилиния 127"/>
          <p:cNvSpPr/>
          <p:nvPr/>
        </p:nvSpPr>
        <p:spPr>
          <a:xfrm>
            <a:off x="2887270" y="230415"/>
            <a:ext cx="176648" cy="582451"/>
          </a:xfrm>
          <a:custGeom>
            <a:avLst/>
            <a:gdLst>
              <a:gd name="connsiteX0" fmla="*/ 304833 w 315718"/>
              <a:gd name="connsiteY0" fmla="*/ 0 h 1219200"/>
              <a:gd name="connsiteX1" fmla="*/ 33 w 315718"/>
              <a:gd name="connsiteY1" fmla="*/ 185057 h 1219200"/>
              <a:gd name="connsiteX2" fmla="*/ 315718 w 315718"/>
              <a:gd name="connsiteY2" fmla="*/ 359229 h 1219200"/>
              <a:gd name="connsiteX3" fmla="*/ 33 w 315718"/>
              <a:gd name="connsiteY3" fmla="*/ 533400 h 1219200"/>
              <a:gd name="connsiteX4" fmla="*/ 293947 w 315718"/>
              <a:gd name="connsiteY4" fmla="*/ 707571 h 1219200"/>
              <a:gd name="connsiteX5" fmla="*/ 21804 w 315718"/>
              <a:gd name="connsiteY5" fmla="*/ 827314 h 1219200"/>
              <a:gd name="connsiteX6" fmla="*/ 152433 w 315718"/>
              <a:gd name="connsiteY6" fmla="*/ 990600 h 1219200"/>
              <a:gd name="connsiteX7" fmla="*/ 163318 w 315718"/>
              <a:gd name="connsiteY7" fmla="*/ 12192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5718" h="1219200">
                <a:moveTo>
                  <a:pt x="304833" y="0"/>
                </a:moveTo>
                <a:cubicBezTo>
                  <a:pt x="151526" y="62593"/>
                  <a:pt x="-1781" y="125186"/>
                  <a:pt x="33" y="185057"/>
                </a:cubicBezTo>
                <a:cubicBezTo>
                  <a:pt x="1847" y="244928"/>
                  <a:pt x="315718" y="301172"/>
                  <a:pt x="315718" y="359229"/>
                </a:cubicBezTo>
                <a:cubicBezTo>
                  <a:pt x="315718" y="417286"/>
                  <a:pt x="3661" y="475343"/>
                  <a:pt x="33" y="533400"/>
                </a:cubicBezTo>
                <a:cubicBezTo>
                  <a:pt x="-3595" y="591457"/>
                  <a:pt x="290318" y="658585"/>
                  <a:pt x="293947" y="707571"/>
                </a:cubicBezTo>
                <a:cubicBezTo>
                  <a:pt x="297575" y="756557"/>
                  <a:pt x="45390" y="780143"/>
                  <a:pt x="21804" y="827314"/>
                </a:cubicBezTo>
                <a:cubicBezTo>
                  <a:pt x="-1782" y="874485"/>
                  <a:pt x="128847" y="925286"/>
                  <a:pt x="152433" y="990600"/>
                </a:cubicBezTo>
                <a:cubicBezTo>
                  <a:pt x="176019" y="1055914"/>
                  <a:pt x="169668" y="1137557"/>
                  <a:pt x="163318" y="1219200"/>
                </a:cubicBezTo>
              </a:path>
            </a:pathLst>
          </a:custGeom>
          <a:noFill/>
          <a:ln w="19050">
            <a:solidFill>
              <a:srgbClr val="C00000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7" name="Группа 136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138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 rad="101600">
                    <a:schemeClr val="tx1">
                      <a:alpha val="55000"/>
                    </a:schemeClr>
                  </a:glow>
                </a:effectLst>
              </a:endParaRPr>
            </a:p>
          </p:txBody>
        </p:sp>
        <p:pic>
          <p:nvPicPr>
            <p:cNvPr id="139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3704763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32099E-6 C -0.00017 0.01635 0.00382 0.04784 -0.00417 0.06605 C -0.00313 0.08858 -0.0066 0.1145 -0.00208 0.13518 C -0.00295 0.14784 -0.00625 0.15771 0.00069 0.1679 C 0.00052 0.17654 0.00087 0.18487 1.38889E-6 0.19259 C -0.00035 0.19506 -0.00278 0.19907 -0.00278 0.19938 C -0.00365 0.21142 -0.00452 0.2145 -0.00347 0.22777 C -0.0033 0.23117 -0.00208 0.23765 -0.00208 0.23765 " pathEditMode="relative" rAng="0" ptsTypes="fffffffA">
                                      <p:cBhvr>
                                        <p:cTn id="9" dur="1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1188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xit" presetSubtype="4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0" presetClass="path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22222E-6 4.69136E-6 C -0.00052 -0.0821 -0.00555 -0.08488 0.00347 -0.13334 C 0.00313 -0.14414 0.00313 -0.16081 0.00209 -0.17284 C 0.00174 -0.17717 -2.22222E-6 -0.18519 -2.22222E-6 -0.18488 C 0.00139 -0.23704 -0.00156 -0.21976 0.00209 -0.23951 C 0.00191 -0.2534 0.00191 -0.2676 0.00139 -0.28149 C 0.00122 -0.28396 -2.22222E-6 -0.28889 -2.22222E-6 -0.28858 C 0.00104 -0.32315 0.00139 -0.33581 0.00139 -0.37778 " pathEditMode="relative" rAng="0" ptsTypes="fffffffA">
                                      <p:cBhvr>
                                        <p:cTn id="17" dur="1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1888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75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32099E-6 C -0.00017 0.01635 0.00382 0.04784 -0.00417 0.06605 C -0.00313 0.08858 -0.0066 0.1145 -0.00208 0.13518 C -0.00295 0.14784 -0.00625 0.15771 0.00069 0.1679 C 0.00052 0.17654 0.00087 0.18487 1.38889E-6 0.19259 C -0.00035 0.19506 -0.00278 0.19907 -0.00278 0.19907 C -0.00365 0.21111 -0.00452 0.2145 -0.00347 0.22777 C -0.0033 0.23117 0.00295 0.24105 0.00226 0.23734 " pathEditMode="relative" rAng="0" ptsTypes="ffffffff">
                                      <p:cBhvr>
                                        <p:cTn id="26" dur="1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9" y="1203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2" presetClass="exit" presetSubtype="4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0" presetClass="path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22222E-6 4.69136E-6 C -0.00052 -0.0821 -0.00555 -0.08488 0.00347 -0.13334 C 0.00313 -0.14414 0.00313 -0.16081 0.00209 -0.17284 C 0.00174 -0.17717 -2.22222E-6 -0.18519 -2.22222E-6 -0.18488 C 0.00139 -0.23704 -0.00156 -0.21976 0.00209 -0.23951 C 0.00191 -0.2534 0.00191 -0.2676 0.00139 -0.28149 C 0.00122 -0.28396 -2.22222E-6 -0.28889 -2.22222E-6 -0.28858 C 0.00104 -0.32315 0.00139 -0.33581 0.00139 -0.37778 " pathEditMode="relative" rAng="0" ptsTypes="fffffffA">
                                      <p:cBhvr>
                                        <p:cTn id="34" dur="1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18889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75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4.32099E-6 C 0.0033 0.01851 0.00972 0.05493 -0.00295 0.07561 C -0.00122 0.10154 -0.0066 0.13148 0.00035 0.15524 C -0.00104 0.16975 -0.00608 0.18117 0.00469 0.1929 C 0.00451 0.20277 0.00503 0.21234 0.00364 0.22129 C 0.00312 0.22407 -0.0007 0.2287 -0.0007 0.22901 C -0.00209 0.2429 -0.00347 0.24629 -0.00174 0.26172 C -0.00156 0.26543 0.00035 0.27314 0.00035 0.27345 " pathEditMode="relative" rAng="0" ptsTypes="fffffffA">
                                      <p:cBhvr>
                                        <p:cTn id="41" dur="1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3642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22" presetClass="exit" presetSubtype="4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0" presetClass="path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22222E-6 4.69136E-6 C -0.00052 -0.0821 -0.00555 -0.08488 0.00347 -0.13334 C 0.00313 -0.14414 0.00313 -0.16081 0.00209 -0.17284 C 0.00174 -0.17717 -2.22222E-6 -0.18519 -2.22222E-6 -0.18488 C 0.00139 -0.23704 -0.00156 -0.21976 0.00209 -0.23951 C 0.00191 -0.2534 0.00191 -0.2676 0.00139 -0.28149 C 0.00122 -0.28396 -2.22222E-6 -0.28889 -2.22222E-6 -0.28858 C 0.00104 -0.32315 0.00139 -0.33581 0.00139 -0.37778 " pathEditMode="relative" rAng="0" ptsTypes="fffffffA">
                                      <p:cBhvr>
                                        <p:cTn id="49" dur="1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18889"/>
                                    </p:animMotion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75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4.32099E-6 C 0.0033 0.01851 0.00972 0.05493 -0.00295 0.07561 C -0.00122 0.10154 -0.0066 0.13148 0.00035 0.15524 C -0.00104 0.16975 -0.00608 0.18117 0.00469 0.1929 C 0.00451 0.20277 0.00503 0.21234 0.00364 0.22129 C 0.00312 0.22407 -0.0007 0.2287 -0.0007 0.22901 C -0.00209 0.2429 -0.00347 0.24629 -0.00174 0.26172 C -0.00156 0.26543 0.00035 0.27314 0.00035 0.27345 " pathEditMode="relative" rAng="0" ptsTypes="fffffffA">
                                      <p:cBhvr>
                                        <p:cTn id="56" dur="1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364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22" presetClass="exit" presetSubtype="4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0" presetClass="path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22222E-6 4.69136E-6 C -0.00052 -0.0821 -0.00555 -0.08488 0.00347 -0.13334 C 0.00313 -0.14414 0.00313 -0.16081 0.00209 -0.17284 C 0.00174 -0.17717 -2.22222E-6 -0.18519 -2.22222E-6 -0.18488 C 0.00139 -0.23704 -0.00156 -0.21976 0.00209 -0.23951 C 0.00191 -0.2534 0.00191 -0.2676 0.00139 -0.28149 C 0.00122 -0.28396 -2.22222E-6 -0.28889 -2.22222E-6 -0.28858 C 0.00104 -0.32315 0.00139 -0.33581 0.00139 -0.37778 " pathEditMode="relative" rAng="0" ptsTypes="fffffffA">
                                      <p:cBhvr>
                                        <p:cTn id="64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18889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75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4.32099E-6 C 0.0033 0.01851 0.00972 0.05493 -0.00295 0.07561 C -0.00122 0.10154 -0.0066 0.13148 0.00035 0.15524 C -0.00104 0.16975 -0.00608 0.18117 0.00469 0.1929 C 0.00451 0.20277 0.00503 0.21234 0.00364 0.22129 C 0.00312 0.22407 -0.0007 0.2287 -0.0007 0.22901 C -0.00209 0.2429 -0.00347 0.24629 -0.00174 0.26172 C -0.00156 0.26543 0.00035 0.27314 0.00035 0.27345 " pathEditMode="relative" rAng="0" ptsTypes="fffffffA">
                                      <p:cBhvr>
                                        <p:cTn id="73" dur="1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3642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22" presetClass="exit" presetSubtype="4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0" presetClass="path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22222E-6 4.69136E-6 C -0.00052 -0.0821 -0.00555 -0.08488 0.00347 -0.13334 C 0.00313 -0.14414 0.00313 -0.16081 0.00209 -0.17284 C 0.00174 -0.17717 -2.22222E-6 -0.18519 -2.22222E-6 -0.18488 C 0.00139 -0.23704 -0.00156 -0.21976 0.00209 -0.23951 C 0.00191 -0.2534 0.00191 -0.2676 0.00139 -0.28149 C 0.00122 -0.28396 -2.22222E-6 -0.28889 -2.22222E-6 -0.28858 C 0.00104 -0.32315 0.00139 -0.33581 0.00139 -0.37778 " pathEditMode="relative" rAng="0" ptsTypes="fffffffA">
                                      <p:cBhvr>
                                        <p:cTn id="81" dur="1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18889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4.32099E-6 C 0.0033 0.01851 0.00972 0.05493 -0.00295 0.07561 C -0.00122 0.10154 -0.0066 0.13148 0.00035 0.15524 C -0.00104 0.16975 -0.00608 0.18117 0.00469 0.1929 C 0.00451 0.20277 0.00503 0.21234 0.00364 0.22129 C 0.00312 0.22407 -0.0007 0.2287 -0.0007 0.22901 C -0.00209 0.2429 -0.00347 0.24629 -0.00174 0.26172 C -0.00156 0.26543 0.00035 0.27314 0.00035 0.27345 " pathEditMode="relative" rAng="0" ptsTypes="fffffffA">
                                      <p:cBhvr>
                                        <p:cTn id="88" dur="1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3642"/>
                                    </p:animMotion>
                                  </p:childTnLst>
                                </p:cTn>
                              </p:par>
                              <p:par>
                                <p:cTn id="89" presetID="22" presetClass="exit" presetSubtype="4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0" presetClass="path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22222E-6 4.69136E-6 C -0.00052 -0.0821 -0.00555 -0.08488 0.00347 -0.13334 C 0.00313 -0.14414 0.00313 -0.16081 0.00209 -0.17284 C 0.00174 -0.17717 -2.22222E-6 -0.18519 -2.22222E-6 -0.18488 C 0.00139 -0.23704 -0.00156 -0.21976 0.00209 -0.23951 C 0.00191 -0.2534 0.00191 -0.2676 0.00139 -0.28149 C 0.00122 -0.28396 -2.22222E-6 -0.28889 -2.22222E-6 -0.28858 C 0.00104 -0.32315 0.00139 -0.33581 0.00139 -0.37778 " pathEditMode="relative" rAng="0" ptsTypes="fffffffA">
                                      <p:cBhvr>
                                        <p:cTn id="96" dur="1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18889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75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4.32099E-6 C 0.0033 0.01851 0.00972 0.05493 -0.00295 0.07561 C -0.00122 0.10154 -0.0066 0.13148 0.00035 0.15524 C -0.00104 0.16975 -0.00608 0.18117 0.00469 0.1929 C 0.00451 0.20277 0.00503 0.21234 0.00364 0.22129 C 0.00312 0.22407 -0.0007 0.2287 -0.0007 0.22901 C -0.00209 0.2429 -0.00347 0.24629 -0.00174 0.26172 C -0.00156 0.26543 0.00035 0.27314 0.00035 0.27345 " pathEditMode="relative" rAng="0" ptsTypes="fffffffA">
                                      <p:cBhvr>
                                        <p:cTn id="103" dur="1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3642"/>
                                    </p:animMotion>
                                  </p:childTnLst>
                                </p:cTn>
                              </p:par>
                              <p:par>
                                <p:cTn id="104" presetID="22" presetClass="exit" presetSubtype="4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0" presetClass="path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22222E-6 4.69136E-6 C -0.00052 -0.0821 -0.00555 -0.08488 0.00347 -0.13334 C 0.00313 -0.14414 0.00313 -0.16081 0.00209 -0.17284 C 0.00174 -0.17717 -2.22222E-6 -0.18519 -2.22222E-6 -0.18488 C 0.00139 -0.23704 -0.00156 -0.21976 0.00209 -0.23951 C 0.00191 -0.2534 0.00191 -0.2676 0.00139 -0.28149 C 0.00122 -0.28396 -2.22222E-6 -0.28889 -2.22222E-6 -0.28858 C 0.00104 -0.32315 0.00139 -0.33581 0.00139 -0.37778 " pathEditMode="relative" rAng="0" ptsTypes="fffffffA">
                                      <p:cBhvr>
                                        <p:cTn id="111" dur="15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18889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75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4.32099E-6 C 0.0033 0.01851 0.00972 0.05493 -0.00295 0.07561 C -0.00122 0.10154 -0.0066 0.13148 0.00035 0.15524 C -0.00104 0.16975 -0.00608 0.18117 0.00469 0.1929 C 0.00451 0.20277 0.00503 0.21234 0.00364 0.22129 C 0.00312 0.22407 -0.0007 0.2287 -0.0007 0.22901 C -0.00209 0.2429 -0.00347 0.24629 -0.00174 0.26172 C -0.00156 0.26543 0.00035 0.27314 0.00035 0.27345 " pathEditMode="relative" rAng="0" ptsTypes="fffffffA">
                                      <p:cBhvr>
                                        <p:cTn id="118" dur="15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3642"/>
                                    </p:animMotion>
                                  </p:childTnLst>
                                </p:cTn>
                              </p:par>
                              <p:par>
                                <p:cTn id="119" presetID="22" presetClass="exit" presetSubtype="4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2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0" presetClass="path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0.00573 0.01296 C 0.00521 -0.06914 0.00017 -0.07192 0.0092 -0.12037 C 0.00885 -0.13118 0.00885 -0.14784 0.00781 -0.15988 C 0.00746 -0.1642 0.00573 -0.17222 0.00573 -0.17192 C 0.00712 -0.22408 0.00416 -0.20679 0.00781 -0.22655 C 0.00764 -0.24043 0.00764 -0.25463 0.00712 -0.26852 C 0.00694 -0.27099 0.00573 -0.27593 0.00573 -0.27562 C 0.00677 -0.31019 0.00712 -0.32284 0.00712 -0.36482 " pathEditMode="relative" rAng="0" ptsTypes="fffffffA">
                                      <p:cBhvr>
                                        <p:cTn id="126" dur="1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18889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7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4.32099E-6 C 0.0033 0.01851 0.00972 0.05493 -0.00295 0.07561 C -0.00122 0.10154 -0.0066 0.13148 0.00035 0.15524 C -0.00104 0.16975 -0.00608 0.18117 0.00469 0.1929 C 0.00451 0.20277 0.00503 0.21234 0.00364 0.22129 C 0.00312 0.22407 -0.0007 0.2287 -0.0007 0.22901 C -0.00209 0.2429 -0.00347 0.24629 -0.00174 0.26172 C -0.00156 0.26543 0.00035 0.27314 0.00035 0.27345 " pathEditMode="relative" rAng="0" ptsTypes="fffffffA">
                                      <p:cBhvr>
                                        <p:cTn id="133" dur="1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3642"/>
                                    </p:animMotion>
                                  </p:childTnLst>
                                </p:cTn>
                              </p:par>
                              <p:par>
                                <p:cTn id="134" presetID="22" presetClass="exit" presetSubtype="4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0" presetClass="path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22222E-6 4.69136E-6 C -0.00052 -0.0821 -0.00555 -0.08488 0.00347 -0.13334 C 0.00313 -0.14414 0.00313 -0.16081 0.00209 -0.17284 C 0.00174 -0.17717 -2.22222E-6 -0.18519 -2.22222E-6 -0.18488 C 0.00139 -0.23704 -0.00156 -0.21976 0.00209 -0.23951 C 0.00191 -0.2534 0.00191 -0.2676 0.00139 -0.28149 C 0.00122 -0.28396 -2.22222E-6 -0.28889 -2.22222E-6 -0.28858 C 0.00104 -0.32315 0.00139 -0.33581 0.00139 -0.37778 " pathEditMode="relative" rAng="0" ptsTypes="fffffffA">
                                      <p:cBhvr>
                                        <p:cTn id="141" dur="1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18889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4.32099E-6 C 0.0033 0.01851 0.00972 0.05493 -0.00295 0.07561 C -0.00122 0.10154 -0.0066 0.13148 0.00035 0.15524 C -0.00104 0.16975 -0.00608 0.18117 0.00469 0.1929 C 0.00451 0.20277 0.00503 0.21234 0.00364 0.22129 C 0.00312 0.22407 -0.0007 0.2287 -0.0007 0.22901 C -0.00209 0.2429 -0.00347 0.24629 -0.00174 0.26172 C -0.00156 0.26543 0.00035 0.27314 0.00035 0.27345 " pathEditMode="relative" rAng="0" ptsTypes="fffffffA">
                                      <p:cBhvr>
                                        <p:cTn id="148" dur="1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3642"/>
                                    </p:animMotion>
                                  </p:childTnLst>
                                </p:cTn>
                              </p:par>
                              <p:par>
                                <p:cTn id="149" presetID="22" presetClass="exit" presetSubtype="4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0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0" presetClass="path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22222E-6 4.69136E-6 C -0.00052 -0.0821 -0.00555 -0.08488 0.00347 -0.13334 C 0.00313 -0.14414 0.00313 -0.16081 0.00209 -0.17284 C 0.00174 -0.17717 -2.22222E-6 -0.18519 -2.22222E-6 -0.18488 C 0.00139 -0.23704 -0.00156 -0.21976 0.00209 -0.23951 C 0.00191 -0.2534 0.00191 -0.2676 0.00139 -0.28149 C 0.00122 -0.28396 -2.22222E-6 -0.28889 -2.22222E-6 -0.28858 C 0.00104 -0.32315 0.00139 -0.33581 0.00139 -0.37778 " pathEditMode="relative" rAng="0" ptsTypes="fffffffA">
                                      <p:cBhvr>
                                        <p:cTn id="156" dur="1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18889"/>
                                    </p:animMotion>
                                  </p:childTnLst>
                                </p:cTn>
                              </p:par>
                              <p:par>
                                <p:cTn id="15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75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4.32099E-6 C 0.0033 0.01851 0.00972 0.05493 -0.00295 0.07561 C -0.00122 0.10154 -0.0066 0.13148 0.00035 0.15524 C -0.00104 0.16975 -0.00608 0.18117 0.00469 0.1929 C 0.00451 0.20277 0.00503 0.21234 0.00364 0.22129 C 0.00312 0.22407 -0.0007 0.2287 -0.0007 0.22901 C -0.00209 0.2429 -0.00347 0.24629 -0.00174 0.26172 C -0.00156 0.26543 0.00035 0.27314 0.00035 0.27345 " pathEditMode="relative" rAng="0" ptsTypes="fffffffA">
                                      <p:cBhvr>
                                        <p:cTn id="163" dur="1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3642"/>
                                    </p:animMotion>
                                  </p:childTnLst>
                                </p:cTn>
                              </p:par>
                              <p:par>
                                <p:cTn id="164" presetID="22" presetClass="exit" presetSubtype="4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0" presetClass="path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22222E-6 4.69136E-6 C -0.00052 -0.0821 -0.00555 -0.08488 0.00347 -0.13334 C 0.00313 -0.14414 0.00313 -0.16081 0.00209 -0.17284 C 0.00174 -0.17717 -2.22222E-6 -0.18519 -2.22222E-6 -0.18488 C 0.00139 -0.23704 -0.00156 -0.21976 0.00209 -0.23951 C 0.00191 -0.2534 0.00191 -0.2676 0.00139 -0.28149 C 0.00122 -0.28396 -2.22222E-6 -0.28889 -2.22222E-6 -0.28858 C 0.00104 -0.32315 0.00139 -0.33581 0.00139 -0.37778 " pathEditMode="relative" rAng="0" ptsTypes="fffffffA">
                                      <p:cBhvr>
                                        <p:cTn id="171" dur="1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18889"/>
                                    </p:animMotion>
                                  </p:childTnLst>
                                </p:cTn>
                              </p:par>
                              <p:par>
                                <p:cTn id="172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75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4.32099E-6 C 0.0033 0.01851 0.00972 0.05493 -0.00295 0.07561 C -0.00122 0.10154 -0.0066 0.13148 0.00035 0.15524 C -0.00104 0.16975 -0.00608 0.18117 0.00469 0.1929 C 0.00451 0.20277 0.00503 0.21234 0.00364 0.22129 C 0.00312 0.22407 -0.0007 0.2287 -0.0007 0.22901 C -0.00209 0.2429 -0.00347 0.24629 -0.00174 0.26172 C -0.00156 0.26543 0.00035 0.27314 0.00035 0.27345 " pathEditMode="relative" rAng="0" ptsTypes="fffffffA">
                                      <p:cBhvr>
                                        <p:cTn id="178" dur="1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3642"/>
                                    </p:animMotion>
                                  </p:childTnLst>
                                </p:cTn>
                              </p:par>
                              <p:par>
                                <p:cTn id="179" presetID="22" presetClass="exit" presetSubtype="4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80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0" presetClass="path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22222E-6 4.69136E-6 C -0.00052 -0.0821 -0.00555 -0.08488 0.00347 -0.13334 C 0.00313 -0.14414 0.00313 -0.16081 0.00209 -0.17284 C 0.00174 -0.17717 -2.22222E-6 -0.18519 -2.22222E-6 -0.18488 C 0.00139 -0.23704 -0.00156 -0.21976 0.00209 -0.23951 C 0.00191 -0.2534 0.00191 -0.2676 0.00139 -0.28149 C 0.00122 -0.28396 -2.22222E-6 -0.28889 -2.22222E-6 -0.28858 C 0.00104 -0.32315 0.00139 -0.33581 0.00139 -0.37778 " pathEditMode="relative" rAng="0" ptsTypes="fffffffA">
                                      <p:cBhvr>
                                        <p:cTn id="186" dur="1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18889"/>
                                    </p:animMotion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1" dur="75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2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4.32099E-6 C 0.0033 0.01851 0.00972 0.05493 -0.00295 0.07561 C -0.00122 0.10154 -0.0066 0.13148 0.00035 0.15524 C -0.00104 0.16975 -0.00608 0.18117 0.00469 0.1929 C 0.00451 0.20277 0.00503 0.21234 0.00364 0.22129 C 0.00312 0.22407 -0.0007 0.2287 -0.0007 0.22901 C -0.00209 0.2429 -0.00347 0.24629 -0.00174 0.26172 C -0.00156 0.26543 0.00035 0.27314 0.00035 0.27345 " pathEditMode="relative" rAng="0" ptsTypes="fffffffA">
                                      <p:cBhvr>
                                        <p:cTn id="193" dur="15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3642"/>
                                    </p:animMotion>
                                  </p:childTnLst>
                                </p:cTn>
                              </p:par>
                              <p:par>
                                <p:cTn id="194" presetID="22" presetClass="exit" presetSubtype="4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5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0" presetClass="path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22222E-6 4.69136E-6 C -0.00052 -0.0821 -0.00555 -0.08488 0.00347 -0.13334 C 0.00313 -0.14414 0.00313 -0.16081 0.00209 -0.17284 C 0.00174 -0.17717 -2.22222E-6 -0.18519 -2.22222E-6 -0.18488 C 0.00139 -0.23704 -0.00156 -0.21976 0.00209 -0.23951 C 0.00191 -0.2534 0.00191 -0.2676 0.00139 -0.28149 C 0.00122 -0.28396 -2.22222E-6 -0.28889 -2.22222E-6 -0.28858 C 0.00104 -0.32315 0.00139 -0.33581 0.00139 -0.37778 " pathEditMode="relative" rAng="0" ptsTypes="fffffffA">
                                      <p:cBhvr>
                                        <p:cTn id="201" dur="15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18889"/>
                                    </p:animMotion>
                                  </p:childTnLst>
                                </p:cTn>
                              </p:par>
                              <p:par>
                                <p:cTn id="202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6" dur="75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7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4.32099E-6 C 0.0033 0.01851 0.00972 0.05493 -0.00295 0.07561 C -0.00122 0.10154 -0.0066 0.13148 0.00035 0.15524 C -0.00104 0.16975 -0.00608 0.18117 0.00469 0.1929 C 0.00451 0.20277 0.00503 0.21234 0.00364 0.22129 C 0.00312 0.22407 -0.0007 0.2287 -0.0007 0.22901 C -0.00209 0.2429 -0.00347 0.24629 -0.00174 0.26172 C -0.00156 0.26543 0.00035 0.27314 0.00035 0.27345 " pathEditMode="relative" rAng="0" ptsTypes="fffffffA">
                                      <p:cBhvr>
                                        <p:cTn id="208" dur="15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3642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22" presetClass="exit" presetSubtype="4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1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0" presetClass="path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22222E-6 4.69136E-6 C -0.00052 -0.0821 -0.00555 -0.08488 0.00347 -0.13334 C 0.00313 -0.14414 0.00313 -0.16081 0.00209 -0.17284 C 0.00174 -0.17717 -2.22222E-6 -0.18519 -2.22222E-6 -0.18488 C 0.00139 -0.23704 -0.00156 -0.21976 0.00209 -0.23951 C 0.00191 -0.2534 0.00191 -0.2676 0.00139 -0.28149 C 0.00122 -0.28396 -2.22222E-6 -0.28889 -2.22222E-6 -0.28858 C 0.00104 -0.32315 0.00139 -0.33581 0.00139 -0.37778 " pathEditMode="relative" rAng="0" ptsTypes="fffffffA">
                                      <p:cBhvr>
                                        <p:cTn id="216" dur="15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18889"/>
                                    </p:animMotion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1" dur="75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2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4.32099E-6 C 0.0033 0.01851 0.00972 0.05493 -0.00295 0.07561 C -0.00122 0.10154 -0.0066 0.13148 0.00035 0.15524 C -0.00104 0.16975 -0.00608 0.18117 0.00469 0.1929 C 0.00451 0.20277 0.00503 0.21234 0.00364 0.22129 C 0.00312 0.22407 -0.0007 0.2287 -0.0007 0.22901 C -0.00209 0.2429 -0.00347 0.24629 -0.00174 0.26172 C -0.00156 0.26543 0.00035 0.27314 0.00035 0.27345 " pathEditMode="relative" rAng="0" ptsTypes="fffffffA">
                                      <p:cBhvr>
                                        <p:cTn id="223" dur="1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3642"/>
                                    </p:animMotion>
                                  </p:childTnLst>
                                </p:cTn>
                              </p:par>
                              <p:par>
                                <p:cTn id="224" presetID="22" presetClass="exit" presetSubtype="4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0" presetClass="path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22222E-6 4.69136E-6 C -0.00052 -0.0821 -0.00555 -0.08488 0.00347 -0.13334 C 0.00313 -0.14414 0.00313 -0.16081 0.00209 -0.17284 C 0.00174 -0.17717 -2.22222E-6 -0.18519 -2.22222E-6 -0.18488 C 0.00139 -0.23704 -0.00156 -0.21976 0.00209 -0.23951 C 0.00191 -0.2534 0.00191 -0.2676 0.00139 -0.28149 C 0.00122 -0.28396 -2.22222E-6 -0.28889 -2.22222E-6 -0.28858 C 0.00104 -0.32315 0.00139 -0.33581 0.00139 -0.37778 " pathEditMode="relative" rAng="0" ptsTypes="fffffffA">
                                      <p:cBhvr>
                                        <p:cTn id="231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18889"/>
                                    </p:animMotion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6" dur="75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4.32099E-6 C 0.0033 0.01851 0.00972 0.05493 -0.00295 0.07561 C -0.00122 0.10154 -0.0066 0.13148 0.00035 0.15524 C -0.00104 0.16975 -0.00608 0.18117 0.00469 0.1929 C 0.00451 0.20277 0.00503 0.21234 0.00364 0.22129 C 0.00312 0.22407 -0.0007 0.2287 -0.0007 0.22901 C -0.00209 0.2429 -0.00347 0.24629 -0.00174 0.26172 C -0.00156 0.26543 0.00035 0.27314 0.00035 0.27345 " pathEditMode="relative" rAng="0" ptsTypes="fffffffA">
                                      <p:cBhvr>
                                        <p:cTn id="238" dur="1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3642"/>
                                    </p:animMotion>
                                  </p:childTnLst>
                                </p:cTn>
                              </p:par>
                              <p:par>
                                <p:cTn id="239" presetID="22" presetClass="exit" presetSubtype="4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0" presetClass="path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22222E-6 4.69136E-6 C -0.00052 -0.0821 -0.00555 -0.08488 0.00347 -0.13334 C 0.00313 -0.14414 0.00313 -0.16081 0.00209 -0.17284 C 0.00174 -0.17717 -2.22222E-6 -0.18519 -2.22222E-6 -0.18488 C 0.00139 -0.23704 -0.00156 -0.21976 0.00209 -0.23951 C 0.00191 -0.2534 0.00191 -0.2676 0.00139 -0.28149 C 0.00122 -0.28396 -2.22222E-6 -0.28889 -2.22222E-6 -0.28858 C 0.00104 -0.32315 0.00139 -0.33581 0.00139 -0.37778 " pathEditMode="relative" rAng="0" ptsTypes="fffffffA">
                                      <p:cBhvr>
                                        <p:cTn id="246" dur="1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18889"/>
                                    </p:animMotion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1" dur="75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4.32099E-6 C 0.0033 0.01851 0.00972 0.05493 -0.00295 0.07561 C -0.00122 0.10154 -0.0066 0.13148 0.00035 0.15524 C -0.00104 0.16975 -0.00608 0.18117 0.00469 0.1929 C 0.00451 0.20277 0.00503 0.21234 0.00364 0.22129 C 0.00312 0.22407 -0.0007 0.2287 -0.0007 0.22901 C -0.00209 0.2429 -0.00347 0.24629 -0.00174 0.26172 C -0.00156 0.26543 0.00035 0.27314 0.00035 0.27345 " pathEditMode="relative" rAng="0" ptsTypes="fffffffA">
                                      <p:cBhvr>
                                        <p:cTn id="253" dur="1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3642"/>
                                    </p:animMotion>
                                  </p:childTnLst>
                                </p:cTn>
                              </p:par>
                              <p:par>
                                <p:cTn id="254" presetID="22" presetClass="exit" presetSubtype="4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55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0" presetID="0" presetClass="path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22222E-6 4.69136E-6 C -0.00052 -0.0821 -0.00555 -0.08488 0.00347 -0.13334 C 0.00313 -0.14414 0.00313 -0.16081 0.00209 -0.17284 C 0.00174 -0.17717 -2.22222E-6 -0.18519 -2.22222E-6 -0.18488 C 0.00139 -0.23704 -0.00156 -0.21976 0.00209 -0.23951 C 0.00191 -0.2534 0.00191 -0.2676 0.00139 -0.28149 C 0.00122 -0.28396 -2.22222E-6 -0.28889 -2.22222E-6 -0.28858 C 0.00104 -0.32315 0.00139 -0.33581 0.00139 -0.37778 " pathEditMode="relative" rAng="0" ptsTypes="fffffffA">
                                      <p:cBhvr>
                                        <p:cTn id="261" dur="15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18889"/>
                                    </p:animMotion>
                                  </p:childTnLst>
                                </p:cTn>
                              </p:par>
                              <p:par>
                                <p:cTn id="262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6" dur="75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7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4.32099E-6 C 0.0033 0.01851 0.00972 0.05493 -0.00295 0.07561 C -0.00122 0.10154 -0.0066 0.13148 0.00035 0.15524 C -0.00104 0.16975 -0.00608 0.18117 0.00469 0.1929 C 0.00451 0.20277 0.00503 0.21234 0.00364 0.22129 C 0.00312 0.22407 -0.0007 0.2287 -0.0007 0.22901 C -0.00209 0.2429 -0.00347 0.24629 -0.00174 0.26172 C -0.00156 0.26543 0.00035 0.27314 0.00035 0.27345 " pathEditMode="relative" rAng="0" ptsTypes="fffffffA">
                                      <p:cBhvr>
                                        <p:cTn id="268" dur="1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3642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22" presetClass="exit" presetSubtype="4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0" presetClass="path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22222E-6 4.69136E-6 C -0.00052 -0.0821 -0.00555 -0.08488 0.00347 -0.13334 C 0.00313 -0.14414 0.00313 -0.16081 0.00209 -0.17284 C 0.00174 -0.17717 -2.22222E-6 -0.18519 -2.22222E-6 -0.18488 C 0.00139 -0.23704 -0.00156 -0.21976 0.00209 -0.23951 C 0.00191 -0.2534 0.00191 -0.2676 0.00139 -0.28149 C 0.00122 -0.28396 -2.22222E-6 -0.28889 -2.22222E-6 -0.28858 C 0.00104 -0.32315 0.00139 -0.33581 0.00139 -0.37778 " pathEditMode="relative" rAng="0" ptsTypes="fffffffA">
                                      <p:cBhvr>
                                        <p:cTn id="276" dur="1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18889"/>
                                    </p:animMotion>
                                  </p:childTnLst>
                                </p:cTn>
                              </p:par>
                              <p:par>
                                <p:cTn id="277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1" dur="75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2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64 4.32099E-6 C 0.0033 0.01851 0.00972 0.05493 -0.00295 0.07561 C -0.00122 0.10154 -0.0066 0.13148 0.00035 0.15524 C -0.00104 0.16975 -0.00608 0.18117 0.00469 0.1929 C 0.00451 0.20277 0.00503 0.21234 0.00364 0.22129 C 0.00312 0.22407 -0.0007 0.2287 -0.0007 0.22901 C -0.00209 0.2429 -0.00347 0.24629 -0.00174 0.26172 C -0.00156 0.26543 0.00035 0.27314 0.00035 0.27345 " pathEditMode="relative" rAng="0" ptsTypes="fffffffA">
                                      <p:cBhvr>
                                        <p:cTn id="283" dur="15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13642"/>
                                    </p:animMotion>
                                  </p:childTnLst>
                                </p:cTn>
                              </p:par>
                              <p:par>
                                <p:cTn id="284" presetID="22" presetClass="exit" presetSubtype="4" fill="hold" grpId="2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85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9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0" presetID="0" presetClass="path" presetSubtype="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22222E-6 4.69136E-6 C -0.00052 -0.0821 -0.00555 -0.08488 0.00347 -0.13334 C 0.00313 -0.14414 0.00313 -0.16081 0.00209 -0.17284 C 0.00174 -0.17717 -2.22222E-6 -0.18519 -2.22222E-6 -0.18488 C 0.00139 -0.23704 -0.00156 -0.21976 0.00209 -0.23951 C 0.00191 -0.2534 0.00191 -0.2676 0.00139 -0.28149 C 0.00122 -0.28396 -2.22222E-6 -0.28889 -2.22222E-6 -0.28858 C 0.00104 -0.32315 0.00139 -0.33581 0.00139 -0.37778 " pathEditMode="relative" rAng="0" ptsTypes="fffffffA">
                                      <p:cBhvr>
                                        <p:cTn id="291" dur="1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" y="-18889"/>
                                    </p:animMotion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grpId="2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  <p:bldP spid="58" grpId="1" animBg="1"/>
      <p:bldP spid="58" grpId="2" animBg="1"/>
      <p:bldP spid="90" grpId="0" animBg="1"/>
      <p:bldP spid="90" grpId="1" animBg="1"/>
      <p:bldP spid="90" grpId="2" animBg="1"/>
      <p:bldP spid="91" grpId="0" animBg="1"/>
      <p:bldP spid="91" grpId="1" animBg="1"/>
      <p:bldP spid="91" grpId="2" animBg="1"/>
      <p:bldP spid="92" grpId="0" animBg="1"/>
      <p:bldP spid="92" grpId="1" animBg="1"/>
      <p:bldP spid="92" grpId="2" animBg="1"/>
      <p:bldP spid="93" grpId="0" animBg="1"/>
      <p:bldP spid="93" grpId="1" animBg="1"/>
      <p:bldP spid="93" grpId="2" animBg="1"/>
      <p:bldP spid="94" grpId="0" animBg="1"/>
      <p:bldP spid="94" grpId="1" animBg="1"/>
      <p:bldP spid="94" grpId="2" animBg="1"/>
      <p:bldP spid="95" grpId="0" animBg="1"/>
      <p:bldP spid="95" grpId="1" animBg="1"/>
      <p:bldP spid="95" grpId="2" animBg="1"/>
      <p:bldP spid="96" grpId="0" animBg="1"/>
      <p:bldP spid="96" grpId="1" animBg="1"/>
      <p:bldP spid="96" grpId="2" animBg="1"/>
      <p:bldP spid="97" grpId="0" animBg="1"/>
      <p:bldP spid="97" grpId="1" animBg="1"/>
      <p:bldP spid="97" grpId="2" animBg="1"/>
      <p:bldP spid="98" grpId="0" animBg="1"/>
      <p:bldP spid="98" grpId="1" animBg="1"/>
      <p:bldP spid="98" grpId="2" animBg="1"/>
      <p:bldP spid="99" grpId="0" animBg="1"/>
      <p:bldP spid="99" grpId="1" animBg="1"/>
      <p:bldP spid="99" grpId="2" animBg="1"/>
      <p:bldP spid="100" grpId="0" animBg="1"/>
      <p:bldP spid="100" grpId="1" animBg="1"/>
      <p:bldP spid="100" grpId="2" animBg="1"/>
      <p:bldP spid="101" grpId="0" animBg="1"/>
      <p:bldP spid="101" grpId="1" animBg="1"/>
      <p:bldP spid="101" grpId="2" animBg="1"/>
      <p:bldP spid="102" grpId="0" animBg="1"/>
      <p:bldP spid="102" grpId="1" animBg="1"/>
      <p:bldP spid="102" grpId="2" animBg="1"/>
      <p:bldP spid="104" grpId="0" animBg="1"/>
      <p:bldP spid="104" grpId="1" animBg="1"/>
      <p:bldP spid="104" grpId="2" animBg="1"/>
      <p:bldP spid="105" grpId="0" animBg="1"/>
      <p:bldP spid="105" grpId="1" animBg="1"/>
      <p:bldP spid="105" grpId="2" animBg="1"/>
      <p:bldP spid="106" grpId="0" animBg="1"/>
      <p:bldP spid="106" grpId="1" animBg="1"/>
      <p:bldP spid="106" grpId="2" animBg="1"/>
      <p:bldP spid="107" grpId="0" animBg="1"/>
      <p:bldP spid="107" grpId="1" animBg="1"/>
      <p:bldP spid="107" grpId="2" animBg="1"/>
      <p:bldP spid="108" grpId="0" animBg="1"/>
      <p:bldP spid="108" grpId="1" animBg="1"/>
      <p:bldP spid="108" grpId="2" animBg="1"/>
      <p:bldP spid="109" grpId="0" animBg="1"/>
      <p:bldP spid="109" grpId="1" animBg="1"/>
      <p:bldP spid="109" grpId="2" animBg="1"/>
      <p:bldP spid="111" grpId="0" animBg="1"/>
      <p:bldP spid="111" grpId="1" animBg="1"/>
      <p:bldP spid="111" grpId="2" animBg="1"/>
      <p:bldP spid="112" grpId="0" animBg="1"/>
      <p:bldP spid="112" grpId="1" animBg="1"/>
      <p:bldP spid="112" grpId="2" animBg="1"/>
      <p:bldP spid="113" grpId="0" animBg="1"/>
      <p:bldP spid="113" grpId="1" animBg="1"/>
      <p:bldP spid="113" grpId="2" animBg="1"/>
      <p:bldP spid="114" grpId="0" animBg="1"/>
      <p:bldP spid="114" grpId="1" animBg="1"/>
      <p:bldP spid="114" grpId="2" animBg="1"/>
      <p:bldP spid="115" grpId="0" animBg="1"/>
      <p:bldP spid="115" grpId="1" animBg="1"/>
      <p:bldP spid="115" grpId="2" animBg="1"/>
      <p:bldP spid="116" grpId="0" animBg="1"/>
      <p:bldP spid="116" grpId="1" animBg="1"/>
      <p:bldP spid="116" grpId="2" animBg="1"/>
      <p:bldP spid="117" grpId="0" animBg="1"/>
      <p:bldP spid="117" grpId="1" animBg="1"/>
      <p:bldP spid="117" grpId="2" animBg="1"/>
      <p:bldP spid="118" grpId="0" animBg="1"/>
      <p:bldP spid="118" grpId="1" animBg="1"/>
      <p:bldP spid="118" grpId="2" animBg="1"/>
      <p:bldP spid="119" grpId="0" animBg="1"/>
      <p:bldP spid="119" grpId="1" animBg="1"/>
      <p:bldP spid="119" grpId="2" animBg="1"/>
      <p:bldP spid="120" grpId="0" animBg="1"/>
      <p:bldP spid="120" grpId="1" animBg="1"/>
      <p:bldP spid="120" grpId="2" animBg="1"/>
      <p:bldP spid="121" grpId="0" animBg="1"/>
      <p:bldP spid="121" grpId="1" animBg="1"/>
      <p:bldP spid="121" grpId="2" animBg="1"/>
      <p:bldP spid="122" grpId="0" animBg="1"/>
      <p:bldP spid="122" grpId="1" animBg="1"/>
      <p:bldP spid="122" grpId="2" animBg="1"/>
      <p:bldP spid="123" grpId="0" animBg="1"/>
      <p:bldP spid="123" grpId="1" animBg="1"/>
      <p:bldP spid="123" grpId="2" animBg="1"/>
      <p:bldP spid="124" grpId="0" animBg="1"/>
      <p:bldP spid="124" grpId="1" animBg="1"/>
      <p:bldP spid="124" grpId="2" animBg="1"/>
      <p:bldP spid="125" grpId="0" animBg="1"/>
      <p:bldP spid="125" grpId="1" animBg="1"/>
      <p:bldP spid="125" grpId="2" animBg="1"/>
      <p:bldP spid="126" grpId="0" animBg="1"/>
      <p:bldP spid="126" grpId="1" animBg="1"/>
      <p:bldP spid="126" grpId="2" animBg="1"/>
      <p:bldP spid="127" grpId="0" animBg="1"/>
      <p:bldP spid="127" grpId="1" animBg="1"/>
      <p:bldP spid="127" grpId="2" animBg="1"/>
      <p:bldP spid="128" grpId="0" animBg="1"/>
      <p:bldP spid="128" grpId="1" animBg="1"/>
      <p:bldP spid="128" grpId="2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Прямоугольник 13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824028" y="267494"/>
            <a:ext cx="40681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Первый закон фотоэффекта. </a:t>
            </a:r>
            <a:r>
              <a:rPr lang="ru-RU" dirty="0"/>
              <a:t>Сила фототока насыщения пропорциональна общему числу фотоэлектронов, покидающих поверхность металла за единицу времени.</a:t>
            </a:r>
          </a:p>
        </p:txBody>
      </p:sp>
      <p:sp>
        <p:nvSpPr>
          <p:cNvPr id="50" name="Куб 49"/>
          <p:cNvSpPr/>
          <p:nvPr/>
        </p:nvSpPr>
        <p:spPr>
          <a:xfrm>
            <a:off x="971600" y="1707654"/>
            <a:ext cx="2556284" cy="864096"/>
          </a:xfrm>
          <a:prstGeom prst="cube">
            <a:avLst>
              <a:gd name="adj" fmla="val 61376"/>
            </a:avLst>
          </a:prstGeom>
          <a:gradFill>
            <a:gsLst>
              <a:gs pos="0">
                <a:srgbClr val="FFFFFF"/>
              </a:gs>
              <a:gs pos="5000">
                <a:srgbClr val="E6E6E6"/>
              </a:gs>
              <a:gs pos="21000">
                <a:srgbClr val="7D8496"/>
              </a:gs>
              <a:gs pos="56000">
                <a:srgbClr val="E6E6E6"/>
              </a:gs>
              <a:gs pos="80000">
                <a:srgbClr val="7D8496"/>
              </a:gs>
              <a:gs pos="100000">
                <a:srgbClr val="E6E6E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9" name="Прямоугольник 128"/>
          <p:cNvSpPr/>
          <p:nvPr/>
        </p:nvSpPr>
        <p:spPr>
          <a:xfrm>
            <a:off x="4824028" y="1742926"/>
            <a:ext cx="40681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Второй закон фотоэффекта.</a:t>
            </a:r>
            <a:r>
              <a:rPr lang="ru-RU" dirty="0"/>
              <a:t> При увеличении частоты падающего света максимальная кинетическая </a:t>
            </a:r>
            <a:r>
              <a:rPr lang="ru-RU" dirty="0" smtClean="0"/>
              <a:t>энергия </a:t>
            </a:r>
            <a:r>
              <a:rPr lang="ru-RU" dirty="0"/>
              <a:t>линейно </a:t>
            </a:r>
            <a:r>
              <a:rPr lang="ru-RU" dirty="0" smtClean="0"/>
              <a:t>возрастает: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/>
              <p:cNvSpPr txBox="1"/>
              <p:nvPr/>
            </p:nvSpPr>
            <p:spPr>
              <a:xfrm>
                <a:off x="5831561" y="2943255"/>
                <a:ext cx="2053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𝑘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𝑚𝑎𝑥</m:t>
                          </m:r>
                        </m:sup>
                      </m:sSubSup>
                      <m:r>
                        <a:rPr lang="en-US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/>
                        </a:rPr>
                        <m:t>h</m:t>
                      </m:r>
                      <m:r>
                        <a:rPr lang="en-US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/>
                          <a:ea typeface="Cambria Math"/>
                        </a:rPr>
                        <m:t>𝜈</m:t>
                      </m:r>
                      <m:r>
                        <a:rPr lang="en-US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ru-RU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вых</m:t>
                          </m:r>
                        </m:sub>
                      </m:sSub>
                    </m:oMath>
                  </m:oMathPara>
                </a14:m>
                <a:endParaRPr lang="ru-RU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0" name="TextBox 1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1561" y="2943255"/>
                <a:ext cx="2053063" cy="369332"/>
              </a:xfrm>
              <a:prstGeom prst="rect">
                <a:avLst/>
              </a:prstGeom>
              <a:blipFill rotWithShape="1">
                <a:blip r:embed="rId2"/>
                <a:stretch>
                  <a:fillRect t="-8333" r="-3571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349" y="2699832"/>
            <a:ext cx="3420378" cy="206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7" name="Группа 136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138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 rad="101600">
                    <a:schemeClr val="tx1">
                      <a:alpha val="55000"/>
                    </a:schemeClr>
                  </a:glow>
                </a:effectLst>
              </a:endParaRPr>
            </a:p>
          </p:txBody>
        </p:sp>
        <p:pic>
          <p:nvPicPr>
            <p:cNvPr id="139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21604089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Прямая со стрелкой 4"/>
          <p:cNvCxnSpPr/>
          <p:nvPr/>
        </p:nvCxnSpPr>
        <p:spPr>
          <a:xfrm flipV="1">
            <a:off x="5606257" y="339502"/>
            <a:ext cx="0" cy="43924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5606193" y="4450060"/>
            <a:ext cx="259228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5606193" y="1995686"/>
            <a:ext cx="259228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5606193" y="2859782"/>
            <a:ext cx="259228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5606193" y="1623467"/>
            <a:ext cx="259228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>
            <a:off x="5606193" y="1419622"/>
            <a:ext cx="259228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>
            <a:off x="5606193" y="1275606"/>
            <a:ext cx="259228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5606193" y="771550"/>
            <a:ext cx="259228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5606193" y="1219212"/>
            <a:ext cx="259228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5606193" y="1178406"/>
            <a:ext cx="2592288" cy="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8270553" y="4265394"/>
                <a:ext cx="43871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0553" y="4265394"/>
                <a:ext cx="438710" cy="338554"/>
              </a:xfrm>
              <a:prstGeom prst="rect">
                <a:avLst/>
              </a:prstGeom>
              <a:blipFill rotWithShape="1">
                <a:blip r:embed="rId2"/>
                <a:stretch>
                  <a:fillRect t="-5455" r="-11111" b="-236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8270553" y="2675116"/>
                <a:ext cx="44345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0553" y="2675116"/>
                <a:ext cx="443455" cy="338554"/>
              </a:xfrm>
              <a:prstGeom prst="rect">
                <a:avLst/>
              </a:prstGeom>
              <a:blipFill rotWithShape="1">
                <a:blip r:embed="rId3"/>
                <a:stretch>
                  <a:fillRect t="-5455" r="-11111" b="-236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8270553" y="1811020"/>
                <a:ext cx="44345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0553" y="1811020"/>
                <a:ext cx="443455" cy="338554"/>
              </a:xfrm>
              <a:prstGeom prst="rect">
                <a:avLst/>
              </a:prstGeom>
              <a:blipFill rotWithShape="1">
                <a:blip r:embed="rId4"/>
                <a:stretch>
                  <a:fillRect t="-5357" r="-11111" b="-214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8270553" y="1441108"/>
                <a:ext cx="44345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4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0553" y="1441108"/>
                <a:ext cx="443455" cy="338554"/>
              </a:xfrm>
              <a:prstGeom prst="rect">
                <a:avLst/>
              </a:prstGeom>
              <a:blipFill rotWithShape="1">
                <a:blip r:embed="rId5"/>
                <a:stretch>
                  <a:fillRect t="-5357" r="-11111" b="-214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8270553" y="1234956"/>
                <a:ext cx="44345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5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0553" y="1234956"/>
                <a:ext cx="443455" cy="338554"/>
              </a:xfrm>
              <a:prstGeom prst="rect">
                <a:avLst/>
              </a:prstGeom>
              <a:blipFill rotWithShape="1">
                <a:blip r:embed="rId6"/>
                <a:stretch>
                  <a:fillRect t="-5455" r="-11111" b="-236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499992" y="4266000"/>
                <a:ext cx="103425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/>
                        </a:rPr>
                        <m:t>−</m:t>
                      </m:r>
                      <m:r>
                        <a:rPr lang="en-US" sz="1600" b="0" i="1" smtClean="0">
                          <a:latin typeface="Cambria Math"/>
                        </a:rPr>
                        <m:t>13,6 </m:t>
                      </m:r>
                      <m:r>
                        <a:rPr lang="ru-RU" sz="1600" b="0" i="1" smtClean="0">
                          <a:latin typeface="Cambria Math"/>
                        </a:rPr>
                        <m:t>эВ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992" y="4266000"/>
                <a:ext cx="1034257" cy="338554"/>
              </a:xfrm>
              <a:prstGeom prst="rect">
                <a:avLst/>
              </a:prstGeom>
              <a:blipFill rotWithShape="1">
                <a:blip r:embed="rId8"/>
                <a:stretch>
                  <a:fillRect t="-5455" r="-4706" b="-236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4499992" y="2675116"/>
                <a:ext cx="92044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/>
                        </a:rPr>
                        <m:t>−</m:t>
                      </m:r>
                      <m:r>
                        <a:rPr lang="en-US" sz="1600" b="0" i="1" smtClean="0">
                          <a:latin typeface="Cambria Math"/>
                        </a:rPr>
                        <m:t>3,</m:t>
                      </m:r>
                      <m:r>
                        <a:rPr lang="ru-RU" sz="1600" b="0" i="1" smtClean="0">
                          <a:latin typeface="Cambria Math"/>
                        </a:rPr>
                        <m:t>4</m:t>
                      </m:r>
                      <m:r>
                        <a:rPr lang="en-US" sz="1600" b="0" i="1" smtClean="0">
                          <a:latin typeface="Cambria Math"/>
                        </a:rPr>
                        <m:t> </m:t>
                      </m:r>
                      <m:r>
                        <a:rPr lang="ru-RU" sz="1600" b="0" i="1" smtClean="0">
                          <a:latin typeface="Cambria Math"/>
                        </a:rPr>
                        <m:t>эВ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992" y="2675116"/>
                <a:ext cx="920445" cy="338554"/>
              </a:xfrm>
              <a:prstGeom prst="rect">
                <a:avLst/>
              </a:prstGeom>
              <a:blipFill rotWithShape="1">
                <a:blip r:embed="rId9"/>
                <a:stretch>
                  <a:fillRect t="-5455" r="-5298" b="-236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4499992" y="1810800"/>
                <a:ext cx="103425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/>
                        </a:rPr>
                        <m:t>−</m:t>
                      </m:r>
                      <m:r>
                        <a:rPr lang="ru-RU" sz="1600" b="0" i="1" smtClean="0">
                          <a:latin typeface="Cambria Math"/>
                        </a:rPr>
                        <m:t>1</m:t>
                      </m:r>
                      <m:r>
                        <a:rPr lang="en-US" sz="1600" b="0" i="1" smtClean="0">
                          <a:latin typeface="Cambria Math"/>
                        </a:rPr>
                        <m:t>,</m:t>
                      </m:r>
                      <m:r>
                        <a:rPr lang="ru-RU" sz="1600" b="0" i="1" smtClean="0">
                          <a:latin typeface="Cambria Math"/>
                        </a:rPr>
                        <m:t>51</m:t>
                      </m:r>
                      <m:r>
                        <a:rPr lang="en-US" sz="1600" b="0" i="1" smtClean="0">
                          <a:latin typeface="Cambria Math"/>
                        </a:rPr>
                        <m:t> </m:t>
                      </m:r>
                      <m:r>
                        <a:rPr lang="ru-RU" sz="1600" b="0" i="1" smtClean="0">
                          <a:latin typeface="Cambria Math"/>
                        </a:rPr>
                        <m:t>эВ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992" y="1810800"/>
                <a:ext cx="1034257" cy="338554"/>
              </a:xfrm>
              <a:prstGeom prst="rect">
                <a:avLst/>
              </a:prstGeom>
              <a:blipFill rotWithShape="1">
                <a:blip r:embed="rId10"/>
                <a:stretch>
                  <a:fillRect t="-5357" r="-4706" b="-214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4499992" y="1440000"/>
                <a:ext cx="103425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/>
                        </a:rPr>
                        <m:t>−</m:t>
                      </m:r>
                      <m:r>
                        <a:rPr lang="ru-RU" sz="1600" b="0" i="1" smtClean="0">
                          <a:latin typeface="Cambria Math"/>
                        </a:rPr>
                        <m:t>0</m:t>
                      </m:r>
                      <m:r>
                        <a:rPr lang="en-US" sz="1600" b="0" i="1" smtClean="0">
                          <a:latin typeface="Cambria Math"/>
                        </a:rPr>
                        <m:t>,</m:t>
                      </m:r>
                      <m:r>
                        <a:rPr lang="ru-RU" sz="1600" b="0" i="1" smtClean="0">
                          <a:latin typeface="Cambria Math"/>
                        </a:rPr>
                        <m:t>85</m:t>
                      </m:r>
                      <m:r>
                        <a:rPr lang="en-US" sz="1600" b="0" i="1" smtClean="0">
                          <a:latin typeface="Cambria Math"/>
                        </a:rPr>
                        <m:t> </m:t>
                      </m:r>
                      <m:r>
                        <a:rPr lang="ru-RU" sz="1600" b="0" i="1" smtClean="0">
                          <a:latin typeface="Cambria Math"/>
                        </a:rPr>
                        <m:t>эВ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992" y="1440000"/>
                <a:ext cx="1034257" cy="338554"/>
              </a:xfrm>
              <a:prstGeom prst="rect">
                <a:avLst/>
              </a:prstGeom>
              <a:blipFill rotWithShape="1">
                <a:blip r:embed="rId11"/>
                <a:stretch>
                  <a:fillRect t="-5357" r="-4706" b="-214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499992" y="1234800"/>
                <a:ext cx="1034257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smtClean="0">
                          <a:latin typeface="Cambria Math"/>
                        </a:rPr>
                        <m:t>−</m:t>
                      </m:r>
                      <m:r>
                        <a:rPr lang="ru-RU" sz="1600" b="0" i="1" smtClean="0">
                          <a:latin typeface="Cambria Math"/>
                        </a:rPr>
                        <m:t>0</m:t>
                      </m:r>
                      <m:r>
                        <a:rPr lang="en-US" sz="1600" b="0" i="1" smtClean="0">
                          <a:latin typeface="Cambria Math"/>
                        </a:rPr>
                        <m:t>,</m:t>
                      </m:r>
                      <m:r>
                        <a:rPr lang="ru-RU" sz="1600" b="0" i="1" smtClean="0">
                          <a:latin typeface="Cambria Math"/>
                        </a:rPr>
                        <m:t>53</m:t>
                      </m:r>
                      <m:r>
                        <a:rPr lang="en-US" sz="1600" b="0" i="1" smtClean="0">
                          <a:latin typeface="Cambria Math"/>
                        </a:rPr>
                        <m:t> </m:t>
                      </m:r>
                      <m:r>
                        <a:rPr lang="ru-RU" sz="1600" b="0" i="1" smtClean="0">
                          <a:latin typeface="Cambria Math"/>
                        </a:rPr>
                        <m:t>эВ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992" y="1234800"/>
                <a:ext cx="1034257" cy="338554"/>
              </a:xfrm>
              <a:prstGeom prst="rect">
                <a:avLst/>
              </a:prstGeom>
              <a:blipFill rotWithShape="1">
                <a:blip r:embed="rId12"/>
                <a:stretch>
                  <a:fillRect t="-5455" r="-4706" b="-236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246217" y="602273"/>
                <a:ext cx="34496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ru-RU" sz="1600" i="1" smtClean="0">
                          <a:latin typeface="Cambria Math"/>
                        </a:rPr>
                        <m:t>0</m:t>
                      </m:r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46217" y="602273"/>
                <a:ext cx="344966" cy="338554"/>
              </a:xfrm>
              <a:prstGeom prst="rect">
                <a:avLst/>
              </a:prstGeom>
              <a:blipFill rotWithShape="1">
                <a:blip r:embed="rId13"/>
                <a:stretch>
                  <a:fillRect t="-5455" r="-14286" b="-236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Овал 31"/>
          <p:cNvSpPr/>
          <p:nvPr/>
        </p:nvSpPr>
        <p:spPr>
          <a:xfrm rot="10800000">
            <a:off x="2000210" y="2501756"/>
            <a:ext cx="474060" cy="474060"/>
          </a:xfrm>
          <a:prstGeom prst="ellipse">
            <a:avLst/>
          </a:prstGeom>
          <a:gradFill flip="none" rotWithShape="1">
            <a:gsLst>
              <a:gs pos="98000">
                <a:schemeClr val="tx1"/>
              </a:gs>
              <a:gs pos="9000">
                <a:schemeClr val="tx1"/>
              </a:gs>
              <a:gs pos="72000">
                <a:srgbClr val="A02020"/>
              </a:gs>
              <a:gs pos="49000">
                <a:srgbClr val="FF0000"/>
              </a:gs>
              <a:gs pos="25000">
                <a:srgbClr val="D45050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1108133" y="1609679"/>
            <a:ext cx="2258215" cy="2258215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1541025" y="2012814"/>
            <a:ext cx="1392432" cy="1392432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611560" y="1098375"/>
            <a:ext cx="3251362" cy="3251362"/>
          </a:xfrm>
          <a:prstGeom prst="ellipse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/>
              <p:cNvSpPr txBox="1"/>
              <p:nvPr/>
            </p:nvSpPr>
            <p:spPr>
              <a:xfrm>
                <a:off x="2004415" y="3385324"/>
                <a:ext cx="438710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36" name="TextBox 3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4415" y="3385324"/>
                <a:ext cx="438710" cy="338554"/>
              </a:xfrm>
              <a:prstGeom prst="rect">
                <a:avLst/>
              </a:prstGeom>
              <a:blipFill rotWithShape="1">
                <a:blip r:embed="rId14"/>
                <a:stretch>
                  <a:fillRect t="-5357" r="-11111" b="-214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2004415" y="3889380"/>
                <a:ext cx="44345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ru-RU" sz="1600" b="0" i="1" smtClean="0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4415" y="3889380"/>
                <a:ext cx="443455" cy="338554"/>
              </a:xfrm>
              <a:prstGeom prst="rect">
                <a:avLst/>
              </a:prstGeom>
              <a:blipFill rotWithShape="1">
                <a:blip r:embed="rId15"/>
                <a:stretch>
                  <a:fillRect t="-5357" r="-9589" b="-21429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2004415" y="4393436"/>
                <a:ext cx="443455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sz="160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ru-RU" sz="1600" b="0" i="1" smtClean="0">
                              <a:latin typeface="Cambria Math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ru-RU" sz="160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04415" y="4393436"/>
                <a:ext cx="443455" cy="338554"/>
              </a:xfrm>
              <a:prstGeom prst="rect">
                <a:avLst/>
              </a:prstGeom>
              <a:blipFill rotWithShape="1">
                <a:blip r:embed="rId16"/>
                <a:stretch>
                  <a:fillRect t="-5455" r="-9589" b="-2363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8" name="Группа 47"/>
          <p:cNvGrpSpPr/>
          <p:nvPr/>
        </p:nvGrpSpPr>
        <p:grpSpPr>
          <a:xfrm>
            <a:off x="6902337" y="2776762"/>
            <a:ext cx="166040" cy="166040"/>
            <a:chOff x="2826961" y="2665462"/>
            <a:chExt cx="914400" cy="914400"/>
          </a:xfrm>
        </p:grpSpPr>
        <p:sp>
          <p:nvSpPr>
            <p:cNvPr id="49" name="Овал 48"/>
            <p:cNvSpPr/>
            <p:nvPr/>
          </p:nvSpPr>
          <p:spPr>
            <a:xfrm>
              <a:off x="2852113" y="2690614"/>
              <a:ext cx="864096" cy="864096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30000">
                  <a:schemeClr val="accent1">
                    <a:lumMod val="40000"/>
                    <a:lumOff val="60000"/>
                  </a:schemeClr>
                </a:gs>
                <a:gs pos="60000">
                  <a:schemeClr val="accent1">
                    <a:lumMod val="60000"/>
                    <a:lumOff val="4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Минус 49"/>
            <p:cNvSpPr/>
            <p:nvPr/>
          </p:nvSpPr>
          <p:spPr>
            <a:xfrm>
              <a:off x="2826961" y="2665462"/>
              <a:ext cx="914400" cy="914400"/>
            </a:xfrm>
            <a:prstGeom prst="mathMinus">
              <a:avLst/>
            </a:prstGeom>
            <a:gradFill>
              <a:gsLst>
                <a:gs pos="0">
                  <a:schemeClr val="tx2">
                    <a:lumMod val="50000"/>
                  </a:schemeClr>
                </a:gs>
                <a:gs pos="30000">
                  <a:schemeClr val="tx2">
                    <a:lumMod val="40000"/>
                    <a:lumOff val="60000"/>
                  </a:schemeClr>
                </a:gs>
                <a:gs pos="59000">
                  <a:schemeClr val="tx2">
                    <a:lumMod val="40000"/>
                    <a:lumOff val="60000"/>
                  </a:schemeClr>
                </a:gs>
                <a:gs pos="100000">
                  <a:schemeClr val="tx2">
                    <a:lumMod val="50000"/>
                  </a:schemeClr>
                </a:gs>
              </a:gsLst>
              <a:path path="shape">
                <a:fillToRect l="50000" t="50000" r="50000" b="50000"/>
              </a:path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3283328" y="2793038"/>
            <a:ext cx="166040" cy="166040"/>
            <a:chOff x="2826961" y="2665462"/>
            <a:chExt cx="914400" cy="914400"/>
          </a:xfrm>
        </p:grpSpPr>
        <p:sp>
          <p:nvSpPr>
            <p:cNvPr id="52" name="Овал 51"/>
            <p:cNvSpPr/>
            <p:nvPr/>
          </p:nvSpPr>
          <p:spPr>
            <a:xfrm>
              <a:off x="2852113" y="2690614"/>
              <a:ext cx="864096" cy="864096"/>
            </a:xfrm>
            <a:prstGeom prst="ellipse">
              <a:avLst/>
            </a:prstGeom>
            <a:gradFill flip="none" rotWithShape="1">
              <a:gsLst>
                <a:gs pos="0">
                  <a:schemeClr val="tx2">
                    <a:lumMod val="60000"/>
                    <a:lumOff val="40000"/>
                  </a:schemeClr>
                </a:gs>
                <a:gs pos="30000">
                  <a:schemeClr val="accent1">
                    <a:lumMod val="40000"/>
                    <a:lumOff val="60000"/>
                  </a:schemeClr>
                </a:gs>
                <a:gs pos="60000">
                  <a:schemeClr val="accent1">
                    <a:lumMod val="60000"/>
                    <a:lumOff val="40000"/>
                  </a:schemeClr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 w="190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3" name="Минус 52"/>
            <p:cNvSpPr/>
            <p:nvPr/>
          </p:nvSpPr>
          <p:spPr>
            <a:xfrm>
              <a:off x="2826961" y="2665462"/>
              <a:ext cx="914400" cy="914400"/>
            </a:xfrm>
            <a:prstGeom prst="mathMinus">
              <a:avLst/>
            </a:prstGeom>
            <a:gradFill>
              <a:gsLst>
                <a:gs pos="0">
                  <a:schemeClr val="tx2">
                    <a:lumMod val="50000"/>
                  </a:schemeClr>
                </a:gs>
                <a:gs pos="30000">
                  <a:schemeClr val="tx2">
                    <a:lumMod val="40000"/>
                    <a:lumOff val="60000"/>
                  </a:schemeClr>
                </a:gs>
                <a:gs pos="59000">
                  <a:schemeClr val="tx2">
                    <a:lumMod val="40000"/>
                    <a:lumOff val="60000"/>
                  </a:schemeClr>
                </a:gs>
                <a:gs pos="100000">
                  <a:schemeClr val="tx2">
                    <a:lumMod val="50000"/>
                  </a:schemeClr>
                </a:gs>
              </a:gsLst>
              <a:path path="shape">
                <a:fillToRect l="50000" t="50000" r="50000" b="50000"/>
              </a:path>
            </a:gra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55" name="Picture 6"/>
          <p:cNvPicPr>
            <a:picLocks noChangeAspect="1" noChangeArrowheads="1"/>
          </p:cNvPicPr>
          <p:nvPr/>
        </p:nvPicPr>
        <p:blipFill>
          <a:blip r:embed="rId17" cstate="print">
            <a:duotone>
              <a:prstClr val="black"/>
              <a:srgbClr val="270DE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4948">
            <a:off x="2513114" y="3627530"/>
            <a:ext cx="514492" cy="262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6" name="Picture 6"/>
          <p:cNvPicPr>
            <a:picLocks noChangeAspect="1" noChangeArrowheads="1"/>
          </p:cNvPicPr>
          <p:nvPr/>
        </p:nvPicPr>
        <p:blipFill>
          <a:blip r:embed="rId17" cstate="print">
            <a:duotone>
              <a:prstClr val="black"/>
              <a:srgbClr val="270DE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4948">
            <a:off x="7006019" y="3557736"/>
            <a:ext cx="514492" cy="262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" name="Picture 6"/>
          <p:cNvPicPr>
            <a:picLocks noChangeAspect="1" noChangeArrowheads="1"/>
          </p:cNvPicPr>
          <p:nvPr/>
        </p:nvPicPr>
        <p:blipFill>
          <a:blip r:embed="rId17" cstate="print">
            <a:duotone>
              <a:prstClr val="black"/>
              <a:srgbClr val="270DE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4948">
            <a:off x="-257247" y="2060482"/>
            <a:ext cx="514492" cy="262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8" name="Picture 6"/>
          <p:cNvPicPr>
            <a:picLocks noChangeAspect="1" noChangeArrowheads="1"/>
          </p:cNvPicPr>
          <p:nvPr/>
        </p:nvPicPr>
        <p:blipFill>
          <a:blip r:embed="rId17" cstate="print">
            <a:duotone>
              <a:prstClr val="black"/>
              <a:srgbClr val="270DE5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03601">
            <a:off x="7908393" y="3177317"/>
            <a:ext cx="514492" cy="262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TextBox 59"/>
          <p:cNvSpPr txBox="1"/>
          <p:nvPr/>
        </p:nvSpPr>
        <p:spPr>
          <a:xfrm>
            <a:off x="5580112" y="4156797"/>
            <a:ext cx="1925720" cy="323165"/>
          </a:xfrm>
          <a:prstGeom prst="rect">
            <a:avLst/>
          </a:prstGeom>
          <a:gradFill flip="none" rotWithShape="1">
            <a:gsLst>
              <a:gs pos="90000">
                <a:schemeClr val="tx1">
                  <a:alpha val="80000"/>
                </a:schemeClr>
              </a:gs>
              <a:gs pos="10000">
                <a:schemeClr val="tx1">
                  <a:alpha val="80000"/>
                </a:schemeClr>
              </a:gs>
              <a:gs pos="75000">
                <a:srgbClr val="A02020">
                  <a:alpha val="80000"/>
                </a:srgbClr>
              </a:gs>
              <a:gs pos="49000">
                <a:srgbClr val="FF0000">
                  <a:alpha val="80000"/>
                </a:srgbClr>
              </a:gs>
              <a:gs pos="25000">
                <a:srgbClr val="D45050">
                  <a:alpha val="80000"/>
                </a:srgbClr>
              </a:gs>
            </a:gsLst>
            <a:path path="shape">
              <a:fillToRect l="50000" t="50000" r="50000" b="50000"/>
            </a:path>
            <a:tileRect/>
          </a:gradFill>
          <a:effectLst>
            <a:softEdge rad="31750"/>
          </a:effectLst>
        </p:spPr>
        <p:txBody>
          <a:bodyPr wrap="none" rtlCol="0">
            <a:spAutoFit/>
          </a:bodyPr>
          <a:lstStyle/>
          <a:p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Основное состояние</a:t>
            </a:r>
            <a:endParaRPr lang="ru-RU" sz="1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 rot="16200000">
            <a:off x="4565419" y="1714235"/>
            <a:ext cx="2352551" cy="323165"/>
          </a:xfrm>
          <a:prstGeom prst="rect">
            <a:avLst/>
          </a:prstGeom>
          <a:gradFill flip="none" rotWithShape="1">
            <a:gsLst>
              <a:gs pos="90000">
                <a:schemeClr val="tx1">
                  <a:alpha val="80000"/>
                </a:schemeClr>
              </a:gs>
              <a:gs pos="10000">
                <a:schemeClr val="tx1">
                  <a:alpha val="80000"/>
                </a:schemeClr>
              </a:gs>
              <a:gs pos="75000">
                <a:srgbClr val="A02020">
                  <a:alpha val="80000"/>
                </a:srgbClr>
              </a:gs>
              <a:gs pos="49000">
                <a:srgbClr val="FF0000">
                  <a:alpha val="80000"/>
                </a:srgbClr>
              </a:gs>
              <a:gs pos="25000">
                <a:srgbClr val="D45050">
                  <a:alpha val="80000"/>
                </a:srgbClr>
              </a:gs>
            </a:gsLst>
            <a:path path="shape">
              <a:fillToRect l="50000" t="50000" r="50000" b="50000"/>
            </a:path>
            <a:tileRect/>
          </a:gradFill>
          <a:effectLst>
            <a:softEdge rad="31750"/>
          </a:effectLst>
        </p:spPr>
        <p:txBody>
          <a:bodyPr wrap="square" rtlCol="0">
            <a:spAutoFit/>
          </a:bodyPr>
          <a:lstStyle/>
          <a:p>
            <a:r>
              <a:rPr lang="ru-RU" sz="15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Возбужденное состояние</a:t>
            </a:r>
            <a:endParaRPr lang="ru-RU" sz="1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45" name="Группа 44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46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 rad="101600">
                    <a:schemeClr val="tx1">
                      <a:alpha val="55000"/>
                    </a:schemeClr>
                  </a:glow>
                </a:effectLst>
              </a:endParaRPr>
            </a:p>
          </p:txBody>
        </p:sp>
        <p:pic>
          <p:nvPicPr>
            <p:cNvPr id="47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9576738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2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7 -0.00525 C -0.01077 0.10586 -0.05382 0.19259 -0.12136 0.19259 C -0.18872 0.19259 -0.24358 0.09383 -0.24358 -0.02531 C -0.24358 -0.14599 -0.18872 -0.24136 -0.12136 -0.24136 C -0.05382 -0.24136 0.00277 -0.12593 0.00277 -0.00525 Z " pathEditMode="relative" rAng="0" ptsTypes="fffff">
                                      <p:cBhvr>
                                        <p:cTn id="6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26" y="-19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00"/>
                            </p:stCondLst>
                            <p:childTnLst>
                              <p:par>
                                <p:cTn id="8" presetID="37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1.84511E-6 L -0.0132 0.07436 L -0.04636 0.14471 C -0.06146 0.16384 -0.08577 0.16507 -0.104 0.16507 C -0.125 0.16507 -0.14167 0.14933 -0.15348 0.12249 L -0.16424 0.083 " pathEditMode="relative" rAng="0" ptsTypes="FAffFF">
                                      <p:cBhvr>
                                        <p:cTn id="9" dur="1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12" y="8238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4.19753E-6 L 1.11111E-6 0.30803 " pathEditMode="relative" rAng="0" ptsTypes="AA">
                                      <p:cBhvr>
                                        <p:cTn id="11" dur="1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5401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8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8" presetClass="entr" presetSubtype="6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5E-6 0.01327 C 0.00121 0.01142 0.00139 0.00925 0.0026 0.00679 C 0.00295 0.00308 0.00364 0.00123 0.00521 -0.00093 C 0.00625 -0.00433 0.00746 -0.00587 0.0092 -0.0071 C 0.01041 -0.00679 0.0118 -0.00741 0.01302 -0.00649 C 0.0151 -0.00402 0.01562 0.01018 0.01632 0.01481 C 0.01684 0.0179 0.01805 0.02067 0.01927 0.02253 C 0.01996 0.02345 0.02153 0.02561 0.02153 0.02592 C 0.02274 0.0253 0.02413 0.02561 0.02534 0.025 C 0.02656 0.02407 0.02656 0.01975 0.02743 0.0179 C 0.03003 0.01265 0.03264 0.00771 0.03611 0.00524 C 0.03923 0.00617 0.03958 0.00586 0.04166 0.01018 C 0.04236 0.01419 0.04427 0.02098 0.04583 0.02407 C 0.04635 0.02746 0.04705 0.03117 0.04878 0.03271 C 0.0493 0.03302 0.04982 0.03333 0.05017 0.03364 C 0.05104 0.03395 0.05243 0.03518 0.05243 0.03549 C 0.05434 0.03456 0.05659 0.03611 0.05816 0.03364 C 0.06163 0.02777 0.05538 0.03487 0.06024 0.02963 C 0.06163 0.02561 0.06284 0.02129 0.06475 0.01851 C 0.06666 0.01265 0.06857 0.01605 0.07222 0.01697 C 0.07344 0.01882 0.075 0.02067 0.07552 0.02345 C 0.07673 0.02808 0.07708 0.03364 0.07864 0.03827 C 0.07899 0.04228 0.07899 0.04382 0.0809 0.04537 C 0.08194 0.04784 0.08298 0.04969 0.08455 0.05061 C 0.08541 0.05061 0.08698 0.05 0.08784 0.04907 C 0.09045 0.04629 0.09219 0.04043 0.09462 0.03734 C 0.09496 0.03703 0.09791 0.0358 0.09791 0.03611 C 0.10017 0.03271 0.10225 0.03642 0.10399 0.03981 C 0.10469 0.04413 0.1059 0.05061 0.10764 0.05308 C 0.10955 0.05895 0.1092 0.05987 0.11284 0.0608 C 0.11354 0.0608 0.11632 0.0608 0.11736 0.05925 C 0.11909 0.0574 0.12066 0.05401 0.12257 0.05216 C 0.12396 0.05123 0.12552 0.05092 0.12708 0.05 C 0.1283 0.05092 0.13038 0.05401 0.13038 0.05432 C 0.13281 0.06142 0.12899 0.04969 0.13229 0.05925 C 0.13281 0.0608 0.13385 0.06419 0.13385 0.0645 " pathEditMode="relative" rAng="0" ptsTypes="fffffffffffffffffffffffffffffffffffA">
                                      <p:cBhvr>
                                        <p:cTn id="1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4" y="151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2.5E-6 0.01327 C 0.00121 0.01142 0.00139 0.00925 0.0026 0.00679 C 0.00295 0.00308 0.00364 0.00123 0.00521 -0.00093 C 0.00625 -0.00433 0.00746 -0.00587 0.0092 -0.0071 C 0.01041 -0.00679 0.0118 -0.00741 0.01302 -0.00649 C 0.0151 -0.00402 0.01562 0.01018 0.01632 0.01481 C 0.01684 0.0179 0.01805 0.02067 0.01927 0.02253 C 0.01996 0.02345 0.02153 0.02561 0.02153 0.02592 C 0.02274 0.0253 0.02413 0.02561 0.02534 0.025 C 0.02656 0.02407 0.02656 0.01975 0.02743 0.0179 C 0.03003 0.01265 0.03264 0.00771 0.03611 0.00524 C 0.03923 0.00617 0.03958 0.00586 0.04166 0.01018 C 0.04236 0.01419 0.04427 0.02098 0.04583 0.02407 C 0.04635 0.02746 0.04705 0.03117 0.04878 0.03271 C 0.0493 0.03302 0.04982 0.03333 0.05017 0.03364 C 0.05104 0.03395 0.05243 0.03518 0.05243 0.03549 C 0.05434 0.03456 0.05659 0.03611 0.05816 0.03364 C 0.06163 0.02777 0.05538 0.03487 0.06024 0.02963 C 0.06163 0.02561 0.06284 0.02129 0.06475 0.01851 C 0.06666 0.01265 0.06857 0.01605 0.07222 0.01697 C 0.07344 0.01882 0.075 0.02067 0.07552 0.02345 C 0.07673 0.02808 0.07708 0.03364 0.07864 0.03827 C 0.07899 0.04228 0.07899 0.04382 0.0809 0.04537 C 0.08194 0.04784 0.08298 0.04969 0.08455 0.05061 C 0.08541 0.05061 0.08698 0.05 0.08784 0.04907 C 0.09045 0.04629 0.09219 0.04043 0.09462 0.03734 C 0.09496 0.03703 0.09791 0.0358 0.09791 0.03611 C 0.10017 0.03271 0.10225 0.03642 0.10399 0.03981 C 0.10469 0.04413 0.1059 0.05061 0.10764 0.05308 C 0.10955 0.05895 0.1092 0.05987 0.11284 0.0608 C 0.11354 0.0608 0.11632 0.0608 0.11736 0.05925 C 0.11909 0.0574 0.12066 0.05401 0.12257 0.05216 C 0.12396 0.05123 0.12552 0.05092 0.12708 0.05 C 0.1283 0.05092 0.13038 0.05401 0.13038 0.05432 C 0.13281 0.06142 0.12899 0.04969 0.13229 0.05925 C 0.13281 0.0608 0.13385 0.06419 0.13385 0.0645 " pathEditMode="relative" rAng="0" ptsTypes="fffffffffffffffffffffffffffffffffffA">
                                      <p:cBhvr>
                                        <p:cTn id="2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4" y="1512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8" presetClass="exit" presetSubtype="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2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8" presetClass="exit" presetSubtype="6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2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750"/>
                            </p:stCondLst>
                            <p:childTnLst>
                              <p:par>
                                <p:cTn id="29" presetID="1" presetClass="pat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423 0.08302 C -0.1993 0.04259 -0.2092 -0.04167 -0.18541 -0.10463 C -0.16197 -0.16914 -0.11458 -0.18827 -0.07951 -0.14815 C -0.04479 -0.10772 -0.03576 -0.02253 -0.05885 0.04043 C -0.08263 0.10525 -0.12934 0.12315 -0.16423 0.08302 Z " pathEditMode="relative" rAng="12785217" ptsTypes="fffff">
                                      <p:cBhvr>
                                        <p:cTn id="3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01" y="-1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750"/>
                            </p:stCondLst>
                            <p:childTnLst>
                              <p:par>
                                <p:cTn id="32" presetID="37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6424 0.08302 L -0.20504 0.00833 C -0.21372 -0.00772 -0.22292 -0.03241 -0.23021 -0.06297 C -0.23767 -0.09599 -0.24254 -0.12469 -0.24236 -0.14784 L -0.24375 -0.25124 " pathEditMode="relative" rAng="4020011" ptsTypes="FffFF">
                                      <p:cBhvr>
                                        <p:cTn id="33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95" y="-1571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4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0.30803 L 1.11111E-6 -0.1679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379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8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0.13316 -0.04321 C -0.13195 -0.04506 -0.13178 -0.04722 -0.13056 -0.04969 C -0.13021 -0.05339 -0.12952 -0.05524 -0.12796 -0.0574 C -0.12691 -0.0608 -0.1257 -0.06234 -0.12396 -0.06358 C -0.12275 -0.06327 -0.12136 -0.06388 -0.12014 -0.06296 C -0.11806 -0.06049 -0.11754 -0.04629 -0.11684 -0.04166 C -0.11632 -0.03858 -0.11511 -0.0358 -0.11389 -0.03395 C -0.1132 -0.03302 -0.11164 -0.03086 -0.11164 -0.03055 C -0.11042 -0.03117 -0.10903 -0.03086 -0.10782 -0.03148 C -0.1066 -0.0324 -0.1066 -0.03672 -0.10573 -0.03858 C -0.10313 -0.04382 -0.10053 -0.04876 -0.09705 -0.05123 C -0.09393 -0.0503 -0.09358 -0.05061 -0.0915 -0.04629 C -0.0908 -0.04228 -0.08889 -0.03549 -0.08733 -0.0324 C -0.08681 -0.02901 -0.08612 -0.0253 -0.08438 -0.02376 C -0.08386 -0.02345 -0.08334 -0.02314 -0.08299 -0.02284 C -0.08212 -0.02253 -0.08073 -0.02129 -0.08073 -0.02098 C -0.07882 -0.02191 -0.07657 -0.02037 -0.075 -0.02284 C -0.07153 -0.0287 -0.07778 -0.0216 -0.07292 -0.02685 C -0.07153 -0.03086 -0.07032 -0.03518 -0.06841 -0.03796 C -0.0665 -0.04382 -0.06459 -0.04043 -0.06094 -0.0395 C -0.05973 -0.03765 -0.05816 -0.0358 -0.05764 -0.03302 C -0.05643 -0.02839 -0.05608 -0.02284 -0.05452 -0.01821 C -0.05417 -0.01419 -0.05417 -0.01265 -0.05226 -0.01111 C -0.05122 -0.00864 -0.05018 -0.00679 -0.04862 -0.00586 C -0.04775 -0.00586 -0.04618 -0.00648 -0.04532 -0.0074 C -0.04271 -0.01018 -0.04098 -0.01605 -0.03855 -0.01913 C -0.0382 -0.01944 -0.03525 -0.02067 -0.03525 -0.02037 C -0.03299 -0.02376 -0.03091 -0.02006 -0.02917 -0.01666 C -0.02848 -0.01234 -0.02726 -0.00586 -0.02553 -0.00339 C -0.02362 0.00247 -0.02396 0.0034 -0.02032 0.00433 C -0.01962 0.00433 -0.01684 0.00433 -0.0158 0.00278 C -0.01407 0.00093 -0.0125 -0.00246 -0.01059 -0.00432 C -0.00921 -0.00524 -0.00764 -0.00555 -0.00608 -0.00648 C -0.00487 -0.00555 -0.00278 -0.00246 -0.00278 -0.00216 C -0.00035 0.00494 -0.00417 -0.00679 -0.00087 0.00278 C -0.00035 0.00433 0.00069 0.00772 0.00069 0.00803 " pathEditMode="relative" rAng="0" ptsTypes="fffffffffffffffffffffffffffffffffffA">
                                      <p:cBhvr>
                                        <p:cTn id="43" dur="1000" spd="-100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4" y="151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0" presetClass="pat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5E-6 0.01327 C 0.00121 0.01142 0.00139 0.00925 0.0026 0.00679 C 0.00295 0.00308 0.00364 0.00123 0.00521 -0.00093 C 0.00625 -0.00433 0.00746 -0.00587 0.0092 -0.0071 C 0.01041 -0.00679 0.0118 -0.00741 0.01302 -0.00649 C 0.0151 -0.00402 0.01562 0.01018 0.01632 0.01481 C 0.01684 0.0179 0.01805 0.02067 0.01927 0.02253 C 0.01996 0.02345 0.02153 0.02561 0.02153 0.02592 C 0.02274 0.0253 0.02413 0.02561 0.02534 0.025 C 0.02656 0.02407 0.02656 0.01975 0.02743 0.0179 C 0.03003 0.01265 0.03264 0.00771 0.03611 0.00524 C 0.03923 0.00617 0.03958 0.00586 0.04166 0.01018 C 0.04236 0.01419 0.04427 0.02098 0.04583 0.02407 C 0.04635 0.02746 0.04705 0.03117 0.04878 0.03271 C 0.0493 0.03302 0.04982 0.03333 0.05017 0.03364 C 0.05104 0.03395 0.05243 0.03518 0.05243 0.03549 C 0.05434 0.03456 0.05659 0.03611 0.05816 0.03364 C 0.06163 0.02777 0.05538 0.03487 0.06024 0.02963 C 0.06163 0.02561 0.06284 0.02129 0.06475 0.01851 C 0.06666 0.01265 0.06857 0.01605 0.07222 0.01697 C 0.07344 0.01882 0.075 0.02067 0.07552 0.02345 C 0.07673 0.02808 0.07708 0.03364 0.07864 0.03827 C 0.07899 0.04228 0.07899 0.04382 0.0809 0.04537 C 0.08194 0.04784 0.08298 0.04969 0.08455 0.05061 C 0.08541 0.05061 0.08698 0.05 0.08784 0.04907 C 0.09045 0.04629 0.09219 0.04043 0.09462 0.03734 C 0.09496 0.03703 0.09791 0.0358 0.09791 0.03611 C 0.10017 0.03271 0.10225 0.03642 0.10399 0.03981 C 0.10469 0.04413 0.1059 0.05061 0.10764 0.05308 C 0.10955 0.05895 0.1092 0.05987 0.11284 0.0608 C 0.11354 0.0608 0.11632 0.0608 0.11736 0.05925 C 0.11909 0.0574 0.12066 0.05401 0.12257 0.05216 C 0.12396 0.05123 0.12552 0.05092 0.12708 0.05 C 0.1283 0.05092 0.13038 0.05401 0.13038 0.05432 C 0.13281 0.06142 0.12899 0.04969 0.13229 0.05925 C 0.13281 0.0608 0.13385 0.06419 0.13385 0.0645 " pathEditMode="relative" rAng="0" ptsTypes="fffffffffffffffffffffffffffffffffffA">
                                      <p:cBhvr>
                                        <p:cTn id="4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4" y="1512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8" presetClass="exit" presetSubtype="1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8" presetClass="exit" presetSubtype="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strips(downRight)">
                                      <p:cBhvr>
                                        <p:cTn id="5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3750"/>
                            </p:stCondLst>
                            <p:childTnLst>
                              <p:par>
                                <p:cTn id="53" presetID="1" presetClass="pat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41 -0.25648 C -0.17414 -0.37839 -0.04098 -0.36883 0.0085 -0.23704 C 0.07482 -0.10895 0.06718 0.09198 -0.004 0.20741 C -0.07553 0.32377 -0.18733 0.31389 -0.25365 0.18457 C -0.3198 0.05617 -0.31511 -0.14136 -0.2441 -0.25648 Z " pathEditMode="relative" rAng="0" ptsTypes="fffff">
                                      <p:cBhvr>
                                        <p:cTn id="54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53" y="229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Прямоугольник 13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824028" y="267494"/>
            <a:ext cx="40681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Первый закон фотоэффекта. </a:t>
            </a:r>
            <a:r>
              <a:rPr lang="ru-RU" dirty="0"/>
              <a:t>Сила фототока насыщения пропорциональна общему числу фотоэлектронов, покидающих поверхность металла за единицу времени.</a:t>
            </a:r>
          </a:p>
        </p:txBody>
      </p:sp>
      <p:sp>
        <p:nvSpPr>
          <p:cNvPr id="50" name="Куб 49"/>
          <p:cNvSpPr/>
          <p:nvPr/>
        </p:nvSpPr>
        <p:spPr>
          <a:xfrm>
            <a:off x="971600" y="1707654"/>
            <a:ext cx="2556284" cy="864096"/>
          </a:xfrm>
          <a:prstGeom prst="cube">
            <a:avLst>
              <a:gd name="adj" fmla="val 61376"/>
            </a:avLst>
          </a:prstGeom>
          <a:gradFill>
            <a:gsLst>
              <a:gs pos="0">
                <a:srgbClr val="FFFFFF"/>
              </a:gs>
              <a:gs pos="5000">
                <a:srgbClr val="E6E6E6"/>
              </a:gs>
              <a:gs pos="21000">
                <a:srgbClr val="7D8496"/>
              </a:gs>
              <a:gs pos="56000">
                <a:srgbClr val="E6E6E6"/>
              </a:gs>
              <a:gs pos="80000">
                <a:srgbClr val="7D8496"/>
              </a:gs>
              <a:gs pos="100000">
                <a:srgbClr val="E6E6E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9" name="Прямоугольник 128"/>
          <p:cNvSpPr/>
          <p:nvPr/>
        </p:nvSpPr>
        <p:spPr>
          <a:xfrm>
            <a:off x="4824028" y="1742926"/>
            <a:ext cx="40681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Второй закон фотоэффекта.</a:t>
            </a:r>
            <a:r>
              <a:rPr lang="ru-RU" dirty="0"/>
              <a:t> При увеличении частоты падающего света максимальная кинетическая </a:t>
            </a:r>
            <a:r>
              <a:rPr lang="ru-RU" dirty="0" smtClean="0"/>
              <a:t>энергия </a:t>
            </a:r>
            <a:r>
              <a:rPr lang="ru-RU" dirty="0"/>
              <a:t>линейно </a:t>
            </a:r>
            <a:r>
              <a:rPr lang="ru-RU" dirty="0" smtClean="0"/>
              <a:t>возрастает: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/>
              <p:cNvSpPr txBox="1"/>
              <p:nvPr/>
            </p:nvSpPr>
            <p:spPr>
              <a:xfrm>
                <a:off x="5831561" y="2943255"/>
                <a:ext cx="2053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𝑘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𝑚𝑎𝑥</m:t>
                          </m:r>
                        </m:sup>
                      </m:sSubSup>
                      <m:r>
                        <a:rPr lang="en-US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/>
                        </a:rPr>
                        <m:t>h</m:t>
                      </m:r>
                      <m:r>
                        <a:rPr lang="en-US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/>
                          <a:ea typeface="Cambria Math"/>
                        </a:rPr>
                        <m:t>𝜈</m:t>
                      </m:r>
                      <m:r>
                        <a:rPr lang="en-US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ru-RU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вых</m:t>
                          </m:r>
                        </m:sub>
                      </m:sSub>
                    </m:oMath>
                  </m:oMathPara>
                </a14:m>
                <a:endParaRPr lang="ru-RU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0" name="TextBox 1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1561" y="2943255"/>
                <a:ext cx="2053063" cy="369332"/>
              </a:xfrm>
              <a:prstGeom prst="rect">
                <a:avLst/>
              </a:prstGeom>
              <a:blipFill rotWithShape="1">
                <a:blip r:embed="rId2"/>
                <a:stretch>
                  <a:fillRect t="-8333" r="-3571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5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348" y="2699832"/>
            <a:ext cx="3420380" cy="206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7" name="Группа 136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138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 rad="101600">
                    <a:schemeClr val="tx1">
                      <a:alpha val="55000"/>
                    </a:schemeClr>
                  </a:glow>
                </a:effectLst>
              </a:endParaRPr>
            </a:p>
          </p:txBody>
        </p:sp>
        <p:pic>
          <p:nvPicPr>
            <p:cNvPr id="139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736272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Прямоугольник 13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824028" y="267494"/>
            <a:ext cx="406813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Первый закон фотоэффекта. </a:t>
            </a:r>
            <a:r>
              <a:rPr lang="ru-RU" dirty="0"/>
              <a:t>Сила фототока насыщения пропорциональна общему числу фотоэлектронов, покидающих поверхность металла за единицу времени.</a:t>
            </a:r>
          </a:p>
        </p:txBody>
      </p:sp>
      <p:sp>
        <p:nvSpPr>
          <p:cNvPr id="50" name="Куб 49"/>
          <p:cNvSpPr/>
          <p:nvPr/>
        </p:nvSpPr>
        <p:spPr>
          <a:xfrm>
            <a:off x="971600" y="1707654"/>
            <a:ext cx="2556284" cy="864096"/>
          </a:xfrm>
          <a:prstGeom prst="cube">
            <a:avLst>
              <a:gd name="adj" fmla="val 61376"/>
            </a:avLst>
          </a:prstGeom>
          <a:gradFill>
            <a:gsLst>
              <a:gs pos="0">
                <a:srgbClr val="FFFFFF"/>
              </a:gs>
              <a:gs pos="5000">
                <a:srgbClr val="E6E6E6"/>
              </a:gs>
              <a:gs pos="21000">
                <a:srgbClr val="7D8496"/>
              </a:gs>
              <a:gs pos="56000">
                <a:srgbClr val="E6E6E6"/>
              </a:gs>
              <a:gs pos="80000">
                <a:srgbClr val="7D8496"/>
              </a:gs>
              <a:gs pos="100000">
                <a:srgbClr val="E6E6E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9" name="Прямоугольник 128"/>
          <p:cNvSpPr/>
          <p:nvPr/>
        </p:nvSpPr>
        <p:spPr>
          <a:xfrm>
            <a:off x="4824028" y="1742926"/>
            <a:ext cx="406813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Второй закон фотоэффекта.</a:t>
            </a:r>
            <a:r>
              <a:rPr lang="ru-RU" dirty="0"/>
              <a:t> При увеличении частоты падающего света максимальная кинетическая </a:t>
            </a:r>
            <a:r>
              <a:rPr lang="ru-RU" dirty="0" smtClean="0"/>
              <a:t>энергия </a:t>
            </a:r>
            <a:r>
              <a:rPr lang="ru-RU" dirty="0"/>
              <a:t>линейно </a:t>
            </a:r>
            <a:r>
              <a:rPr lang="ru-RU" dirty="0" smtClean="0"/>
              <a:t>возрастает: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/>
              <p:cNvSpPr txBox="1"/>
              <p:nvPr/>
            </p:nvSpPr>
            <p:spPr>
              <a:xfrm>
                <a:off x="5831561" y="2943255"/>
                <a:ext cx="2053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ru-RU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sSubSupPr>
                        <m:e>
                          <m:r>
                            <a:rPr lang="en-US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𝑘</m:t>
                          </m:r>
                        </m:sub>
                        <m:sup>
                          <m:r>
                            <a:rPr lang="en-US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𝑚𝑎𝑥</m:t>
                          </m:r>
                        </m:sup>
                      </m:sSubSup>
                      <m:r>
                        <a:rPr lang="en-US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/>
                        </a:rPr>
                        <m:t>=</m:t>
                      </m:r>
                      <m:r>
                        <a:rPr lang="en-US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/>
                        </a:rPr>
                        <m:t>h</m:t>
                      </m:r>
                      <m:r>
                        <a:rPr lang="en-US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/>
                          <a:ea typeface="Cambria Math"/>
                        </a:rPr>
                        <m:t>𝜈</m:t>
                      </m:r>
                      <m:r>
                        <a:rPr lang="en-US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𝐴</m:t>
                          </m:r>
                        </m:e>
                        <m:sub>
                          <m:r>
                            <a:rPr lang="ru-RU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вых</m:t>
                          </m:r>
                        </m:sub>
                      </m:sSub>
                    </m:oMath>
                  </m:oMathPara>
                </a14:m>
                <a:endParaRPr lang="ru-RU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0" name="TextBox 1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1561" y="2943255"/>
                <a:ext cx="2053063" cy="369332"/>
              </a:xfrm>
              <a:prstGeom prst="rect">
                <a:avLst/>
              </a:prstGeom>
              <a:blipFill rotWithShape="1">
                <a:blip r:embed="rId2"/>
                <a:stretch>
                  <a:fillRect t="-8333" r="-3571" b="-2666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1" name="Прямоугольник 130"/>
          <p:cNvSpPr/>
          <p:nvPr/>
        </p:nvSpPr>
        <p:spPr>
          <a:xfrm>
            <a:off x="4824028" y="3312587"/>
            <a:ext cx="40609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Третий </a:t>
            </a:r>
            <a:r>
              <a:rPr lang="ru-RU" b="1" dirty="0"/>
              <a:t>закон фотоэффекта</a:t>
            </a:r>
            <a:r>
              <a:rPr lang="ru-RU" b="1" dirty="0" smtClean="0"/>
              <a:t>.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TextBox 131"/>
              <p:cNvSpPr txBox="1"/>
              <p:nvPr/>
            </p:nvSpPr>
            <p:spPr>
              <a:xfrm>
                <a:off x="6087891" y="3678582"/>
                <a:ext cx="15783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/>
                        </a:rPr>
                        <m:t>h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b="0" i="1" smtClean="0">
                              <a:latin typeface="Cambria Math"/>
                            </a:rPr>
                            <m:t>𝑚𝑖𝑛</m:t>
                          </m:r>
                        </m:sub>
                      </m:sSub>
                      <m:r>
                        <a:rPr lang="en-US" b="0" i="1" smtClean="0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ru-RU" b="0" i="1" smtClean="0">
                              <a:latin typeface="Cambria Math"/>
                            </a:rPr>
                            <m:t>вых</m:t>
                          </m:r>
                        </m:sub>
                      </m:sSub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132" name="TextBox 1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7891" y="3678582"/>
                <a:ext cx="1578317" cy="369332"/>
              </a:xfrm>
              <a:prstGeom prst="rect">
                <a:avLst/>
              </a:prstGeom>
              <a:blipFill rotWithShape="1">
                <a:blip r:embed="rId3"/>
                <a:stretch>
                  <a:fillRect t="-8197" r="-4633" b="-24590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TextBox 132"/>
              <p:cNvSpPr txBox="1"/>
              <p:nvPr/>
            </p:nvSpPr>
            <p:spPr>
              <a:xfrm>
                <a:off x="5112060" y="4083918"/>
                <a:ext cx="1446100" cy="61093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𝜈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𝑚𝑖𝑛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ru-RU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вых</m:t>
                              </m:r>
                            </m:sub>
                          </m:sSub>
                        </m:num>
                        <m:den>
                          <m:r>
                            <a:rPr lang="en-US" i="1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h</m:t>
                          </m:r>
                        </m:den>
                      </m:f>
                    </m:oMath>
                  </m:oMathPara>
                </a14:m>
                <a:endParaRPr lang="ru-RU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3" name="TextBox 1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12060" y="4083918"/>
                <a:ext cx="1446100" cy="610936"/>
              </a:xfrm>
              <a:prstGeom prst="rect">
                <a:avLst/>
              </a:prstGeom>
              <a:blipFill rotWithShape="1">
                <a:blip r:embed="rId4"/>
                <a:stretch>
                  <a:fillRect r="-548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4" name="TextBox 133"/>
              <p:cNvSpPr txBox="1"/>
              <p:nvPr/>
            </p:nvSpPr>
            <p:spPr>
              <a:xfrm>
                <a:off x="6840252" y="4068758"/>
                <a:ext cx="1968616" cy="6651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/>
                              <a:ea typeface="Cambria Math"/>
                            </a:rPr>
                            <m:t>𝜆</m:t>
                          </m:r>
                        </m:e>
                        <m:sub>
                          <m:r>
                            <a:rPr lang="ru-RU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к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𝑐</m:t>
                          </m:r>
                        </m:num>
                        <m:den>
                          <m:sSub>
                            <m:sSubPr>
                              <m:ctrlPr>
                                <a:rPr lang="en-US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/>
                                  <a:ea typeface="Cambria Math"/>
                                </a:rPr>
                                <m:t>𝜈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𝑚𝑖𝑛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solidFill>
                            <a:schemeClr val="tx2">
                              <a:lumMod val="50000"/>
                            </a:schemeClr>
                          </a:solidFill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2">
                                  <a:lumMod val="50000"/>
                                </a:schemeClr>
                              </a:solidFill>
                              <a:latin typeface="Cambria Math"/>
                            </a:rPr>
                            <m:t>𝑐h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ru-RU" b="0" i="1" smtClean="0">
                                  <a:solidFill>
                                    <a:schemeClr val="tx2">
                                      <a:lumMod val="50000"/>
                                    </a:schemeClr>
                                  </a:solidFill>
                                  <a:latin typeface="Cambria Math"/>
                                </a:rPr>
                                <m:t>вых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ru-RU" dirty="0">
                  <a:solidFill>
                    <a:schemeClr val="tx2">
                      <a:lumMod val="5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4" name="TextBox 1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0252" y="4068758"/>
                <a:ext cx="1968616" cy="665118"/>
              </a:xfrm>
              <a:prstGeom prst="rect">
                <a:avLst/>
              </a:prstGeom>
              <a:blipFill rotWithShape="1">
                <a:blip r:embed="rId5"/>
                <a:stretch>
                  <a:fillRect r="-371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7" name="Группа 136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138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 rad="101600">
                    <a:schemeClr val="tx1">
                      <a:alpha val="55000"/>
                    </a:schemeClr>
                  </a:glow>
                </a:effectLst>
              </a:endParaRPr>
            </a:p>
          </p:txBody>
        </p:sp>
        <p:pic>
          <p:nvPicPr>
            <p:cNvPr id="139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5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8349" y="2699832"/>
            <a:ext cx="3420378" cy="206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30212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  <p:bldP spid="132" grpId="0"/>
      <p:bldP spid="133" grpId="0"/>
      <p:bldP spid="13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" t="2460" r="534"/>
          <a:stretch/>
        </p:blipFill>
        <p:spPr bwMode="auto">
          <a:xfrm>
            <a:off x="-1" y="0"/>
            <a:ext cx="9144001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73855" y="303498"/>
            <a:ext cx="799629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tx2">
                    <a:lumMod val="50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+mj-lt"/>
              </a:rPr>
              <a:t>Механическая аналогия фотоэффекта</a:t>
            </a:r>
            <a:endParaRPr lang="ru-RU" sz="3200" b="1" dirty="0">
              <a:solidFill>
                <a:schemeClr val="tx2">
                  <a:lumMod val="50000"/>
                </a:schemeClr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151" y="891721"/>
            <a:ext cx="432047" cy="45508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41" y="4407954"/>
            <a:ext cx="579705" cy="99051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636" y="4624209"/>
            <a:ext cx="381924" cy="384372"/>
          </a:xfrm>
          <a:prstGeom prst="rect">
            <a:avLst/>
          </a:prstGeom>
          <a:ln>
            <a:noFill/>
          </a:ln>
          <a:effectLst>
            <a:outerShdw blurRad="76200" dir="13500000" sx="85000" sy="85000" kx="1200000" algn="br" rotWithShape="0">
              <a:prstClr val="black">
                <a:alpha val="45000"/>
              </a:prstClr>
            </a:outerShdw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6522985" y="1470824"/>
                <a:ext cx="2523383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 smtClean="0">
                              <a:solidFill>
                                <a:schemeClr val="bg1"/>
                              </a:solidFill>
                              <a:effectLst>
                                <a:glow rad="101600">
                                  <a:schemeClr val="tx1">
                                    <a:alpha val="60000"/>
                                  </a:schemeClr>
                                </a:glo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effectLst>
                                <a:glow rad="101600">
                                  <a:schemeClr val="tx1">
                                    <a:alpha val="60000"/>
                                  </a:schemeClr>
                                </a:glow>
                              </a:effectLst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effectLst>
                                <a:glow rad="101600">
                                  <a:schemeClr val="tx1">
                                    <a:alpha val="60000"/>
                                  </a:schemeClr>
                                </a:glow>
                              </a:effectLst>
                              <a:latin typeface="Cambria Math"/>
                            </a:rPr>
                            <m:t>𝑘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Cambria Math"/>
                        </a:rPr>
                        <m:t>=    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effectLst>
                                <a:glow rad="101600">
                                  <a:schemeClr val="tx1">
                                    <a:alpha val="60000"/>
                                  </a:schemeClr>
                                </a:glo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effectLst>
                                <a:glow rad="101600">
                                  <a:schemeClr val="tx1">
                                    <a:alpha val="60000"/>
                                  </a:schemeClr>
                                </a:glow>
                              </a:effectLst>
                              <a:latin typeface="Cambria Math"/>
                            </a:rPr>
                            <m:t>𝑚</m:t>
                          </m:r>
                          <m:sSup>
                            <m:sSup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effectLst>
                                    <a:glow rad="101600">
                                      <a:schemeClr val="tx1">
                                        <a:alpha val="60000"/>
                                      </a:schemeClr>
                                    </a:glow>
                                  </a:effectLst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effectLst>
                                    <a:glow rad="101600">
                                      <a:schemeClr val="tx1">
                                        <a:alpha val="60000"/>
                                      </a:schemeClr>
                                    </a:glow>
                                  </a:effectLst>
                                  <a:latin typeface="Cambria Math"/>
                                  <a:ea typeface="Cambria Math"/>
                                </a:rPr>
                                <m:t>𝜐</m:t>
                              </m:r>
                            </m:e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effectLst>
                                    <a:glow rad="101600">
                                      <a:schemeClr val="tx1">
                                        <a:alpha val="60000"/>
                                      </a:schemeClr>
                                    </a:glow>
                                  </a:effectLst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effectLst>
                                <a:glow rad="101600">
                                  <a:schemeClr val="tx1">
                                    <a:alpha val="60000"/>
                                  </a:schemeClr>
                                </a:glow>
                              </a:effectLst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Cambria Math"/>
                        </a:rPr>
                        <m:t>    +  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Cambria Math"/>
                        </a:rPr>
                        <m:t>𝑚𝑔𝐻</m:t>
                      </m:r>
                    </m:oMath>
                  </m:oMathPara>
                </a14:m>
                <a:endParaRPr lang="ru-RU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2985" y="1470824"/>
                <a:ext cx="2523383" cy="646331"/>
              </a:xfrm>
              <a:prstGeom prst="rect">
                <a:avLst/>
              </a:prstGeom>
              <a:blipFill rotWithShape="1">
                <a:blip r:embed="rId6"/>
                <a:stretch>
                  <a:fillRect r="-4348" b="-1037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/>
              <p:cNvSpPr txBox="1"/>
              <p:nvPr/>
            </p:nvSpPr>
            <p:spPr>
              <a:xfrm>
                <a:off x="6522984" y="2177447"/>
                <a:ext cx="2523384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Cambria Math"/>
                        </a:rPr>
                        <m:t>h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Cambria Math"/>
                          <a:ea typeface="Cambria Math"/>
                        </a:rPr>
                        <m:t>𝜈</m:t>
                      </m:r>
                      <m:r>
                        <a:rPr lang="en-US" b="0" i="1" smtClean="0"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Cambria Math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bg1"/>
                              </a:solidFill>
                              <a:effectLst>
                                <a:glow rad="101600">
                                  <a:schemeClr val="tx1">
                                    <a:alpha val="60000"/>
                                  </a:schemeClr>
                                </a:glow>
                              </a:effectLst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effectLst>
                                <a:glow rad="101600">
                                  <a:schemeClr val="tx1">
                                    <a:alpha val="60000"/>
                                  </a:schemeClr>
                                </a:glow>
                              </a:effectLst>
                              <a:latin typeface="Cambria Math"/>
                            </a:rPr>
                            <m:t>𝑚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bg1"/>
                                  </a:solidFill>
                                  <a:effectLst>
                                    <a:glow rad="101600">
                                      <a:schemeClr val="tx1">
                                        <a:alpha val="60000"/>
                                      </a:schemeClr>
                                    </a:glow>
                                  </a:effectLst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effectLst>
                                    <a:glow rad="101600">
                                      <a:schemeClr val="tx1">
                                        <a:alpha val="60000"/>
                                      </a:schemeClr>
                                    </a:glow>
                                  </a:effectLst>
                                  <a:latin typeface="Cambria Math"/>
                                  <a:ea typeface="Cambria Math"/>
                                </a:rPr>
                                <m:t>𝜐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effectLst>
                                    <a:glow rad="101600">
                                      <a:schemeClr val="tx1">
                                        <a:alpha val="60000"/>
                                      </a:schemeClr>
                                    </a:glow>
                                  </a:effectLst>
                                  <a:latin typeface="Cambria Math"/>
                                </a:rPr>
                                <m:t>𝑚𝑎𝑥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bg1"/>
                                  </a:solidFill>
                                  <a:effectLst>
                                    <a:glow rad="101600">
                                      <a:schemeClr val="tx1">
                                        <a:alpha val="60000"/>
                                      </a:schemeClr>
                                    </a:glow>
                                  </a:effectLst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b="0" i="1" smtClean="0">
                              <a:solidFill>
                                <a:schemeClr val="bg1"/>
                              </a:solidFill>
                              <a:effectLst>
                                <a:glow rad="101600">
                                  <a:schemeClr val="tx1">
                                    <a:alpha val="60000"/>
                                  </a:schemeClr>
                                </a:glow>
                              </a:effectLst>
                              <a:latin typeface="Cambria Math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solidFill>
                            <a:schemeClr val="bg1"/>
                          </a:solidFill>
                          <a:effectLst>
                            <a:glow rad="101600">
                              <a:schemeClr val="tx1">
                                <a:alpha val="60000"/>
                              </a:schemeClr>
                            </a:glow>
                          </a:effectLst>
                          <a:latin typeface="Cambria Math"/>
                        </a:rPr>
                        <m:t>  +    </m:t>
                      </m:r>
                      <m:sSub>
                        <m:sSubPr>
                          <m:ctrlPr>
                            <a:rPr lang="en-US" i="1">
                              <a:solidFill>
                                <a:schemeClr val="bg1"/>
                              </a:solidFill>
                              <a:effectLst>
                                <a:glow rad="101600">
                                  <a:schemeClr val="tx1">
                                    <a:alpha val="60000"/>
                                  </a:schemeClr>
                                </a:glow>
                              </a:effectLst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schemeClr val="bg1"/>
                              </a:solidFill>
                              <a:effectLst>
                                <a:glow rad="101600">
                                  <a:schemeClr val="tx1">
                                    <a:alpha val="60000"/>
                                  </a:schemeClr>
                                </a:glow>
                              </a:effectLst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ru-RU" i="1">
                              <a:solidFill>
                                <a:schemeClr val="bg1"/>
                              </a:solidFill>
                              <a:effectLst>
                                <a:glow rad="101600">
                                  <a:schemeClr val="tx1">
                                    <a:alpha val="60000"/>
                                  </a:schemeClr>
                                </a:glow>
                              </a:effectLst>
                              <a:latin typeface="Cambria Math"/>
                            </a:rPr>
                            <m:t>вых</m:t>
                          </m:r>
                        </m:sub>
                      </m:sSub>
                    </m:oMath>
                  </m:oMathPara>
                </a14:m>
                <a:endParaRPr lang="ru-RU" dirty="0">
                  <a:solidFill>
                    <a:schemeClr val="bg1"/>
                  </a:solidFill>
                  <a:effectLst>
                    <a:glow rad="101600">
                      <a:schemeClr val="tx1">
                        <a:alpha val="60000"/>
                      </a:schemeClr>
                    </a:glow>
                  </a:effectLst>
                </a:endParaRPr>
              </a:p>
            </p:txBody>
          </p:sp>
        </mc:Choice>
        <mc:Fallback xmlns="">
          <p:sp>
            <p:nvSpPr>
              <p:cNvPr id="18" name="TextBox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2984" y="2177447"/>
                <a:ext cx="2523384" cy="646331"/>
              </a:xfrm>
              <a:prstGeom prst="rect">
                <a:avLst/>
              </a:prstGeom>
              <a:blipFill rotWithShape="1">
                <a:blip r:embed="rId7"/>
                <a:stretch>
                  <a:fillRect r="-5797" b="-1037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Группа 18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20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 rad="101600">
                    <a:schemeClr val="tx1">
                      <a:alpha val="55000"/>
                    </a:schemeClr>
                  </a:glow>
                </a:effectLst>
              </a:endParaRPr>
            </a:p>
          </p:txBody>
        </p:sp>
        <p:pic>
          <p:nvPicPr>
            <p:cNvPr id="21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39460679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0" presetClass="pat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-0.00069 -2.07279E-6 L 0.01997 -0.15361 L -0.00069 -2.07279E-6 Z " pathEditMode="relative" ptsTypes="AAA">
                                      <p:cBhvr>
                                        <p:cTn id="10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0" presetClass="path" presetSubtype="0" decel="65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2.77556E-17 2.46914E-7 L 0.02431 -0.19198 L 0.07222 -0.25278 L 0.60938 -0.25648 " pathEditMode="relative" rAng="0" ptsTypes="AAAA">
                                      <p:cBhvr>
                                        <p:cTn id="20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469" y="-1284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855588" y="303498"/>
            <a:ext cx="2884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Главные выводы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860032" y="771550"/>
            <a:ext cx="417614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Фотоэффект</a:t>
            </a:r>
            <a:r>
              <a:rPr lang="ru-RU" dirty="0" smtClean="0"/>
              <a:t> — </a:t>
            </a:r>
            <a:r>
              <a:rPr lang="ru-RU" dirty="0"/>
              <a:t>явление </a:t>
            </a:r>
            <a:r>
              <a:rPr lang="ru-RU" dirty="0" smtClean="0"/>
              <a:t>взаимодействия </a:t>
            </a:r>
            <a:r>
              <a:rPr lang="ru-RU" dirty="0"/>
              <a:t>электромагнитного излучения с веществом, в результате которого энергия излучения </a:t>
            </a:r>
            <a:r>
              <a:rPr lang="ru-RU" dirty="0" smtClean="0"/>
              <a:t>передается </a:t>
            </a:r>
            <a:r>
              <a:rPr lang="ru-RU" dirty="0"/>
              <a:t>электронам вещества.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860032" y="2307525"/>
            <a:ext cx="42124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Внешний фотоэффект</a:t>
            </a:r>
            <a:r>
              <a:rPr lang="ru-RU" dirty="0" smtClean="0"/>
              <a:t> — фотоэффект, сопровождающийся вылетом</a:t>
            </a:r>
          </a:p>
          <a:p>
            <a:r>
              <a:rPr lang="ru-RU" dirty="0" smtClean="0"/>
              <a:t>фотоэлектронов </a:t>
            </a:r>
            <a:r>
              <a:rPr lang="ru-RU" dirty="0"/>
              <a:t>с поверхности </a:t>
            </a:r>
            <a:r>
              <a:rPr lang="ru-RU" dirty="0" smtClean="0"/>
              <a:t>вещества.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896358" y="3567665"/>
            <a:ext cx="417614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Внутренний фотоэффект</a:t>
            </a:r>
            <a:r>
              <a:rPr lang="ru-RU" dirty="0" smtClean="0"/>
              <a:t> — фотоэффект, сопровождающийся увеличением концентрации носителей заряда в веществе.</a:t>
            </a:r>
            <a:endParaRPr lang="ru-RU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11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 rad="101600">
                    <a:schemeClr val="tx1">
                      <a:alpha val="55000"/>
                    </a:schemeClr>
                  </a:glow>
                </a:effectLst>
              </a:endParaRPr>
            </a:p>
          </p:txBody>
        </p:sp>
        <p:pic>
          <p:nvPicPr>
            <p:cNvPr id="12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4" y="555526"/>
            <a:ext cx="3892951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71804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855588" y="303498"/>
            <a:ext cx="2884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Главные выводы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51791" y="756739"/>
            <a:ext cx="4220709" cy="21390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/>
              <a:t>Первый закон</a:t>
            </a:r>
            <a:r>
              <a:rPr lang="ru-RU" sz="1900" dirty="0"/>
              <a:t> </a:t>
            </a:r>
            <a:r>
              <a:rPr lang="ru-RU" sz="1900" b="1" dirty="0" smtClean="0"/>
              <a:t>фотоэффекта:</a:t>
            </a:r>
            <a:r>
              <a:rPr lang="ru-RU" sz="1900" dirty="0" smtClean="0"/>
              <a:t> </a:t>
            </a:r>
            <a:r>
              <a:rPr lang="ru-RU" sz="1900" dirty="0"/>
              <a:t>сила фототока насыщения, определяемая максимальным числом фотоэлектронов, вырываемых из катода за единицу времени, прямо пропорциональна интенсивности падающего излучения.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51791" y="2921335"/>
            <a:ext cx="4220709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900" b="1" dirty="0"/>
              <a:t>Второй закон </a:t>
            </a:r>
            <a:r>
              <a:rPr lang="ru-RU" sz="1900" b="1" dirty="0" smtClean="0"/>
              <a:t>фотоэффекта:</a:t>
            </a:r>
            <a:r>
              <a:rPr lang="ru-RU" sz="1900" dirty="0" smtClean="0"/>
              <a:t> </a:t>
            </a:r>
            <a:r>
              <a:rPr lang="ru-RU" sz="1900" dirty="0"/>
              <a:t>максимальная кинетическая энергия фотоэлектронов не зависит от интенсивности падающего излучения и линейно возрастает с увеличением его частоты.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627534"/>
            <a:ext cx="4120774" cy="38672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Группа 9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11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 rad="101600">
                    <a:schemeClr val="tx1">
                      <a:alpha val="55000"/>
                    </a:schemeClr>
                  </a:glow>
                </a:effectLst>
              </a:endParaRPr>
            </a:p>
          </p:txBody>
        </p:sp>
        <p:pic>
          <p:nvPicPr>
            <p:cNvPr id="12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5394380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TextBox 2"/>
          <p:cNvSpPr txBox="1"/>
          <p:nvPr/>
        </p:nvSpPr>
        <p:spPr>
          <a:xfrm>
            <a:off x="4855588" y="303498"/>
            <a:ext cx="28847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Главные выводы</a:t>
            </a:r>
            <a:endParaRPr lang="ru-RU" sz="24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93" y="195486"/>
            <a:ext cx="3366690" cy="2609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4824025" y="770386"/>
            <a:ext cx="420684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Третий </a:t>
            </a:r>
            <a:r>
              <a:rPr lang="ru-RU" b="1" dirty="0"/>
              <a:t>закон фотоэффекта: </a:t>
            </a:r>
            <a:r>
              <a:rPr lang="ru-RU" dirty="0"/>
              <a:t>для каждого вещества существует граничная частота, такая, что излучение меньшей частоты не может вырвать электроны с его поверхности.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Прямоугольник 12"/>
              <p:cNvSpPr/>
              <p:nvPr/>
            </p:nvSpPr>
            <p:spPr>
              <a:xfrm>
                <a:off x="4824025" y="2283718"/>
                <a:ext cx="4206847" cy="147732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ru-RU" b="1" dirty="0" smtClean="0"/>
                  <a:t>Четвертый закон фотоэффекта: </a:t>
                </a:r>
                <a:r>
                  <a:rPr lang="ru-RU" dirty="0"/>
                  <a:t>фотоэффект практически </a:t>
                </a:r>
                <a:r>
                  <a:rPr lang="ru-RU" dirty="0" err="1"/>
                  <a:t>безинерционен</a:t>
                </a:r>
                <a:r>
                  <a:rPr lang="ru-RU" dirty="0"/>
                  <a:t>, так как с момента облучения металла светом, до вылета электрона проходит время </a:t>
                </a:r>
                <a14:m>
                  <m:oMath xmlns:m="http://schemas.openxmlformats.org/officeDocument/2006/math">
                    <m:r>
                      <a:rPr lang="ru-RU" i="1" smtClean="0">
                        <a:latin typeface="Cambria Math"/>
                        <a:ea typeface="Cambria Math"/>
                      </a:rPr>
                      <m:t>~</m:t>
                    </m:r>
                    <m:sSup>
                      <m:sSupPr>
                        <m:ctrlPr>
                          <a:rPr lang="ru-RU" i="1" smtClean="0">
                            <a:latin typeface="Cambria Math"/>
                            <a:ea typeface="Cambria Math"/>
                          </a:rPr>
                        </m:ctrlPr>
                      </m:sSupPr>
                      <m:e>
                        <m:r>
                          <a:rPr lang="ru-RU" b="0" i="1" smtClean="0">
                            <a:latin typeface="Cambria Math"/>
                            <a:ea typeface="Cambria Math"/>
                          </a:rPr>
                          <m:t>10</m:t>
                        </m:r>
                      </m:e>
                      <m:sup>
                        <m:r>
                          <a:rPr lang="ru-RU" b="0" i="1" smtClean="0">
                            <a:latin typeface="Cambria Math"/>
                            <a:ea typeface="Cambria Math"/>
                          </a:rPr>
                          <m:t>−9</m:t>
                        </m:r>
                      </m:sup>
                    </m:sSup>
                  </m:oMath>
                </a14:m>
                <a:r>
                  <a:rPr lang="ru-RU" dirty="0" smtClean="0"/>
                  <a:t> с.</a:t>
                </a:r>
                <a:endParaRPr lang="ru-RU" dirty="0"/>
              </a:p>
            </p:txBody>
          </p:sp>
        </mc:Choice>
        <mc:Fallback xmlns="">
          <p:sp>
            <p:nvSpPr>
              <p:cNvPr id="13" name="Прямоугольник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4025" y="2283718"/>
                <a:ext cx="4206847" cy="1477328"/>
              </a:xfrm>
              <a:prstGeom prst="rect">
                <a:avLst/>
              </a:prstGeom>
              <a:blipFill rotWithShape="1">
                <a:blip r:embed="rId3"/>
                <a:stretch>
                  <a:fillRect l="-1159" t="-2066" b="-5785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Прямоугольник 15"/>
          <p:cNvSpPr/>
          <p:nvPr/>
        </p:nvSpPr>
        <p:spPr>
          <a:xfrm>
            <a:off x="4824026" y="3808660"/>
            <a:ext cx="420684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Красная граница фотоэффекта </a:t>
            </a:r>
            <a:r>
              <a:rPr lang="ru-RU" dirty="0" smtClean="0"/>
              <a:t>—</a:t>
            </a:r>
            <a:r>
              <a:rPr lang="ru-RU" b="1" dirty="0" smtClean="0"/>
              <a:t> </a:t>
            </a:r>
            <a:r>
              <a:rPr lang="ru-RU" dirty="0" smtClean="0"/>
              <a:t>минимальная </a:t>
            </a:r>
            <a:r>
              <a:rPr lang="ru-RU" dirty="0"/>
              <a:t>частота </a:t>
            </a:r>
            <a:r>
              <a:rPr lang="ru-RU" dirty="0" smtClean="0"/>
              <a:t>падающего </a:t>
            </a:r>
            <a:r>
              <a:rPr lang="ru-RU" dirty="0"/>
              <a:t>света, при которой еще возможен </a:t>
            </a:r>
            <a:r>
              <a:rPr lang="ru-RU" dirty="0" smtClean="0"/>
              <a:t>фотоэффект.</a:t>
            </a:r>
            <a:endParaRPr lang="ru-RU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1186867" y="3869287"/>
                <a:ext cx="22052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h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𝜈</m:t>
                      </m:r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𝐴</m:t>
                          </m:r>
                        </m:e>
                        <m:sub>
                          <m:r>
                            <a:rPr lang="ru-RU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вых</m:t>
                          </m:r>
                        </m:sub>
                      </m:sSub>
                      <m:r>
                        <a:rPr lang="en-US" b="0" i="1" smtClean="0">
                          <a:solidFill>
                            <a:schemeClr val="tx1"/>
                          </a:solidFill>
                          <a:latin typeface="Cambria Math"/>
                        </a:rPr>
                        <m:t>+</m:t>
                      </m:r>
                      <m:f>
                        <m:fPr>
                          <m:ctrlP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𝑚</m:t>
                          </m:r>
                          <m:sSubSup>
                            <m:sSubSupPr>
                              <m:ctrlP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  <a:ea typeface="Cambria Math"/>
                                </a:rPr>
                                <m:t>𝜐</m:t>
                              </m:r>
                            </m:e>
                            <m:sub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𝑚𝑎𝑥</m:t>
                              </m:r>
                            </m:sub>
                            <m:sup>
                              <m:r>
                                <a:rPr lang="en-US" b="0" i="1" smtClean="0">
                                  <a:solidFill>
                                    <a:schemeClr val="tx1"/>
                                  </a:solidFill>
                                  <a:latin typeface="Cambria Math"/>
                                </a:rPr>
                                <m:t>2</m:t>
                              </m:r>
                            </m:sup>
                          </m:sSubSup>
                        </m:num>
                        <m:den>
                          <m:r>
                            <a:rPr lang="en-US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ru-RU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6867" y="3869287"/>
                <a:ext cx="2205219" cy="646331"/>
              </a:xfrm>
              <a:prstGeom prst="rect">
                <a:avLst/>
              </a:prstGeom>
              <a:blipFill rotWithShape="1">
                <a:blip r:embed="rId4"/>
                <a:stretch>
                  <a:fillRect r="-3324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351706" y="2918433"/>
            <a:ext cx="38602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Уравнение Эйнштейна для фотоэффекта:</a:t>
            </a:r>
            <a:endParaRPr lang="ru-RU" sz="2200" b="1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240569" y="3869287"/>
            <a:ext cx="2078893" cy="68268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0" name="Группа 19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21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 rad="101600">
                    <a:schemeClr val="tx1">
                      <a:alpha val="55000"/>
                    </a:schemeClr>
                  </a:glow>
                </a:effectLst>
              </a:endParaRPr>
            </a:p>
          </p:txBody>
        </p:sp>
        <p:pic>
          <p:nvPicPr>
            <p:cNvPr id="22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7634068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17" grpId="0"/>
      <p:bldP spid="18" grpId="0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Группа 22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24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5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3" y="247650"/>
            <a:ext cx="8169275" cy="465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0022" y="1415554"/>
            <a:ext cx="8426450" cy="2308324"/>
          </a:xfrm>
          <a:prstGeom prst="rect">
            <a:avLst/>
          </a:prstGeom>
          <a:ln>
            <a:noFill/>
          </a:ln>
          <a:effectLst>
            <a:outerShdw blurRad="40000" dist="20000" dir="5400000" rotWithShape="0">
              <a:srgbClr val="000000">
                <a:alpha val="38000"/>
              </a:srgbClr>
            </a:outerShdw>
            <a:softEdge rad="63500"/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На смену классическим представлениям о явлениях, происходящих </a:t>
            </a:r>
            <a:r>
              <a:rPr lang="ru-RU" sz="3600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на атомном и субатомном </a:t>
            </a:r>
            <a:r>
              <a:rPr lang="ru-RU" sz="3600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уровнях, приходит</a:t>
            </a:r>
          </a:p>
          <a:p>
            <a:pPr algn="ctr"/>
            <a:r>
              <a:rPr lang="ru-RU" sz="3600" b="1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квантовая физика</a:t>
            </a:r>
            <a:r>
              <a:rPr lang="ru-RU" sz="3600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.</a:t>
            </a:r>
            <a:endParaRPr lang="ru-RU" sz="3600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55047965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3944" y="254137"/>
            <a:ext cx="593611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400" b="1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Тепловое излучение</a:t>
            </a:r>
            <a:endParaRPr lang="ru-RU" sz="4400" b="1" dirty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58775" y="876657"/>
            <a:ext cx="84264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/>
              <a:t>потери атомом энергии на излучение света компенсируются за счет энергии теплового движения атомов излучающего тела.</a:t>
            </a:r>
          </a:p>
        </p:txBody>
      </p:sp>
      <p:pic>
        <p:nvPicPr>
          <p:cNvPr id="3074" name="Picture 2" descr="http://astro-site.narod.ru/images/su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32" y="1851670"/>
            <a:ext cx="2534841" cy="2528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svetoptorg.ru/u/lampa_nakalivaniy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7" r="3680"/>
          <a:stretch/>
        </p:blipFill>
        <p:spPr bwMode="auto">
          <a:xfrm>
            <a:off x="3297299" y="1851670"/>
            <a:ext cx="2534841" cy="2536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mg0.joyreactor.cc/pics/post/full/%D0%BA%D1%80%D0%B0%D1%81%D0%B8%D0%B2%D1%8B%D0%B5-%D0%BA%D0%B0%D1%80%D1%82%D0%B8%D0%BD%D0%BA%D0%B8-%D0%BF%D0%B5%D1%81%D0%BE%D1%87%D0%BD%D0%B8%D1%86%D0%B0-%D0%BA%D1%80%D0%B0%D1%81%D0%B8%D0%B2%D1%8B%D1%85-%D0%BA%D0%B0%D1%80%D1%82%D0%B8%D0%BD%D0%BE%D0%BA-%D0%BB%D0%B5%D1%82%D0%BE-%D0%BE%D0%B3%D0%BE%D0%BD%D1%8C-605737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30" b="3916"/>
          <a:stretch/>
        </p:blipFill>
        <p:spPr bwMode="auto">
          <a:xfrm>
            <a:off x="6242763" y="1851670"/>
            <a:ext cx="2542462" cy="2519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 flipH="1">
            <a:off x="1145755" y="4397931"/>
            <a:ext cx="962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Солнце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 flipH="1">
            <a:off x="3297298" y="4380175"/>
            <a:ext cx="2534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Лампа накаливания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 flipH="1">
            <a:off x="6250384" y="4370754"/>
            <a:ext cx="25348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Костер</a:t>
            </a:r>
            <a:endParaRPr lang="ru-RU" dirty="0"/>
          </a:p>
        </p:txBody>
      </p:sp>
      <p:grpSp>
        <p:nvGrpSpPr>
          <p:cNvPr id="10" name="Группа 9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11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2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94561701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358775" y="366795"/>
            <a:ext cx="8426450" cy="64633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Сплошной (непрерывный) спектр</a:t>
            </a:r>
            <a:endParaRPr lang="ru-RU" sz="3600" b="1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8000"/>
                    </a14:imgEffect>
                    <a14:imgEffect>
                      <a14:brightnessContrast contras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156" t="26909" r="7299" b="28000"/>
          <a:stretch/>
        </p:blipFill>
        <p:spPr bwMode="auto">
          <a:xfrm flipV="1">
            <a:off x="359569" y="3327834"/>
            <a:ext cx="8425656" cy="1368152"/>
          </a:xfrm>
          <a:prstGeom prst="rect">
            <a:avLst/>
          </a:prstGeom>
          <a:ln>
            <a:noFill/>
          </a:ln>
          <a:effectLst/>
          <a:extLst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</p:pic>
      <p:sp>
        <p:nvSpPr>
          <p:cNvPr id="14" name="TextBox 13"/>
          <p:cNvSpPr txBox="1"/>
          <p:nvPr/>
        </p:nvSpPr>
        <p:spPr>
          <a:xfrm>
            <a:off x="359532" y="1925419"/>
            <a:ext cx="2119812" cy="830997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9000"/>
                    </a:schemeClr>
                  </a:glow>
                </a:effectLst>
              </a:rPr>
              <a:t>Раскаленные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9000"/>
                    </a:schemeClr>
                  </a:glow>
                </a:effectLst>
              </a:rPr>
              <a:t>твердые тела</a:t>
            </a:r>
            <a:endParaRPr lang="ru-RU" sz="2400" b="1" dirty="0">
              <a:solidFill>
                <a:schemeClr val="bg1"/>
              </a:solidFill>
              <a:effectLst>
                <a:glow rad="101600">
                  <a:schemeClr val="tx1">
                    <a:alpha val="79000"/>
                  </a:schemeClr>
                </a:glo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54139" y="1925419"/>
            <a:ext cx="2120978" cy="830997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9000"/>
                    </a:schemeClr>
                  </a:glow>
                </a:effectLst>
              </a:rPr>
              <a:t>Раскаленные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9000"/>
                    </a:schemeClr>
                  </a:glow>
                </a:effectLst>
              </a:rPr>
              <a:t>жидкости</a:t>
            </a:r>
            <a:endParaRPr lang="ru-RU" sz="2400" b="1" dirty="0">
              <a:solidFill>
                <a:schemeClr val="bg1"/>
              </a:solidFill>
              <a:effectLst>
                <a:glow rad="101600">
                  <a:schemeClr val="tx1">
                    <a:alpha val="79000"/>
                  </a:schemeClr>
                </a:glo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188768" y="2285459"/>
            <a:ext cx="2766463" cy="830997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9000"/>
                    </a:schemeClr>
                  </a:glow>
                </a:effectLst>
              </a:rPr>
              <a:t>Газы под высоким</a:t>
            </a:r>
          </a:p>
          <a:p>
            <a:pPr algn="ctr"/>
            <a:r>
              <a:rPr lang="ru-RU" sz="24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79000"/>
                    </a:schemeClr>
                  </a:glow>
                </a:effectLst>
              </a:rPr>
              <a:t>давлением</a:t>
            </a:r>
            <a:endParaRPr lang="ru-RU" sz="2400" b="1" dirty="0">
              <a:solidFill>
                <a:schemeClr val="bg1"/>
              </a:solidFill>
              <a:effectLst>
                <a:glow rad="101600">
                  <a:schemeClr val="tx1">
                    <a:alpha val="79000"/>
                  </a:schemeClr>
                </a:glow>
              </a:effectLst>
            </a:endParaRPr>
          </a:p>
        </p:txBody>
      </p:sp>
      <p:sp>
        <p:nvSpPr>
          <p:cNvPr id="17" name="Стрелка вправо с вырезом 16"/>
          <p:cNvSpPr/>
          <p:nvPr/>
        </p:nvSpPr>
        <p:spPr>
          <a:xfrm rot="7574881">
            <a:off x="1928182" y="1252928"/>
            <a:ext cx="666698" cy="369392"/>
          </a:xfrm>
          <a:prstGeom prst="notchedRightArrow">
            <a:avLst>
              <a:gd name="adj1" fmla="val 50000"/>
              <a:gd name="adj2" fmla="val 80235"/>
            </a:avLst>
          </a:prstGeom>
          <a:solidFill>
            <a:srgbClr val="0070C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право с вырезом 17"/>
          <p:cNvSpPr/>
          <p:nvPr/>
        </p:nvSpPr>
        <p:spPr>
          <a:xfrm rot="5400000">
            <a:off x="4238651" y="1604279"/>
            <a:ext cx="666698" cy="369392"/>
          </a:xfrm>
          <a:prstGeom prst="notchedRightArrow">
            <a:avLst>
              <a:gd name="adj1" fmla="val 50000"/>
              <a:gd name="adj2" fmla="val 80235"/>
            </a:avLst>
          </a:prstGeom>
          <a:solidFill>
            <a:srgbClr val="0070C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право с вырезом 20"/>
          <p:cNvSpPr/>
          <p:nvPr/>
        </p:nvSpPr>
        <p:spPr>
          <a:xfrm rot="14025119" flipH="1">
            <a:off x="6543701" y="1252928"/>
            <a:ext cx="666698" cy="369392"/>
          </a:xfrm>
          <a:prstGeom prst="notchedRightArrow">
            <a:avLst>
              <a:gd name="adj1" fmla="val 50000"/>
              <a:gd name="adj2" fmla="val 80235"/>
            </a:avLst>
          </a:prstGeom>
          <a:solidFill>
            <a:srgbClr val="0070C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3" name="Группа 12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15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2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44758613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уб 1"/>
          <p:cNvSpPr/>
          <p:nvPr/>
        </p:nvSpPr>
        <p:spPr>
          <a:xfrm>
            <a:off x="351607" y="2571751"/>
            <a:ext cx="8433618" cy="2180474"/>
          </a:xfrm>
          <a:prstGeom prst="cube">
            <a:avLst>
              <a:gd name="adj" fmla="val 32403"/>
            </a:avLst>
          </a:prstGeom>
          <a:gradFill flip="none" rotWithShape="1">
            <a:gsLst>
              <a:gs pos="0">
                <a:srgbClr val="FF0000"/>
              </a:gs>
              <a:gs pos="38000">
                <a:schemeClr val="accent6">
                  <a:lumMod val="75000"/>
                </a:schemeClr>
              </a:gs>
              <a:gs pos="70000">
                <a:schemeClr val="accent6">
                  <a:lumMod val="75000"/>
                </a:schemeClr>
              </a:gs>
              <a:gs pos="100000">
                <a:srgbClr val="EBFB21"/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>
            <a:off x="935596" y="2730306"/>
            <a:ext cx="6793885" cy="1130549"/>
            <a:chOff x="935596" y="2730306"/>
            <a:chExt cx="6793885" cy="1130549"/>
          </a:xfrm>
        </p:grpSpPr>
        <p:sp>
          <p:nvSpPr>
            <p:cNvPr id="3" name="Полилиния 2"/>
            <p:cNvSpPr/>
            <p:nvPr/>
          </p:nvSpPr>
          <p:spPr>
            <a:xfrm>
              <a:off x="1619672" y="2776773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3095836" y="2730306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олилиния 5"/>
            <p:cNvSpPr/>
            <p:nvPr/>
          </p:nvSpPr>
          <p:spPr>
            <a:xfrm>
              <a:off x="2375756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3815916" y="2730306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5220072" y="2730306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4496408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6558449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5868144" y="2730306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7236296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935596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1346057" y="2730306"/>
            <a:ext cx="6793885" cy="1130549"/>
            <a:chOff x="935596" y="2730306"/>
            <a:chExt cx="6793885" cy="1130549"/>
          </a:xfrm>
        </p:grpSpPr>
        <p:sp>
          <p:nvSpPr>
            <p:cNvPr id="27" name="Полилиния 26"/>
            <p:cNvSpPr/>
            <p:nvPr/>
          </p:nvSpPr>
          <p:spPr>
            <a:xfrm>
              <a:off x="1619672" y="2776773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3095836" y="2730306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2375756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3815916" y="2730306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олилиния 30"/>
            <p:cNvSpPr/>
            <p:nvPr/>
          </p:nvSpPr>
          <p:spPr>
            <a:xfrm>
              <a:off x="5220072" y="2730306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олилиния 31"/>
            <p:cNvSpPr/>
            <p:nvPr/>
          </p:nvSpPr>
          <p:spPr>
            <a:xfrm>
              <a:off x="4496408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олилиния 32"/>
            <p:cNvSpPr/>
            <p:nvPr/>
          </p:nvSpPr>
          <p:spPr>
            <a:xfrm>
              <a:off x="6558449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олилиния 33"/>
            <p:cNvSpPr/>
            <p:nvPr/>
          </p:nvSpPr>
          <p:spPr>
            <a:xfrm>
              <a:off x="5868144" y="2730306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олилиния 34"/>
            <p:cNvSpPr/>
            <p:nvPr/>
          </p:nvSpPr>
          <p:spPr>
            <a:xfrm>
              <a:off x="7236296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олилиния 35"/>
            <p:cNvSpPr/>
            <p:nvPr/>
          </p:nvSpPr>
          <p:spPr>
            <a:xfrm>
              <a:off x="935596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503548" y="2716508"/>
            <a:ext cx="6793885" cy="1130549"/>
            <a:chOff x="935596" y="2730306"/>
            <a:chExt cx="6793885" cy="1130549"/>
          </a:xfrm>
        </p:grpSpPr>
        <p:sp>
          <p:nvSpPr>
            <p:cNvPr id="38" name="Полилиния 37"/>
            <p:cNvSpPr/>
            <p:nvPr/>
          </p:nvSpPr>
          <p:spPr>
            <a:xfrm>
              <a:off x="1619672" y="2776773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олилиния 38"/>
            <p:cNvSpPr/>
            <p:nvPr/>
          </p:nvSpPr>
          <p:spPr>
            <a:xfrm>
              <a:off x="3095836" y="2730306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олилиния 39"/>
            <p:cNvSpPr/>
            <p:nvPr/>
          </p:nvSpPr>
          <p:spPr>
            <a:xfrm>
              <a:off x="2375756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олилиния 40"/>
            <p:cNvSpPr/>
            <p:nvPr/>
          </p:nvSpPr>
          <p:spPr>
            <a:xfrm>
              <a:off x="3815916" y="2730306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олилиния 41"/>
            <p:cNvSpPr/>
            <p:nvPr/>
          </p:nvSpPr>
          <p:spPr>
            <a:xfrm>
              <a:off x="5220072" y="2730306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олилиния 42"/>
            <p:cNvSpPr/>
            <p:nvPr/>
          </p:nvSpPr>
          <p:spPr>
            <a:xfrm>
              <a:off x="4496408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олилиния 43"/>
            <p:cNvSpPr/>
            <p:nvPr/>
          </p:nvSpPr>
          <p:spPr>
            <a:xfrm>
              <a:off x="6558449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олилиния 44"/>
            <p:cNvSpPr/>
            <p:nvPr/>
          </p:nvSpPr>
          <p:spPr>
            <a:xfrm>
              <a:off x="5868144" y="2730306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Полилиния 45"/>
            <p:cNvSpPr/>
            <p:nvPr/>
          </p:nvSpPr>
          <p:spPr>
            <a:xfrm>
              <a:off x="7236296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935596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7020272" y="4306329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5000 К</a:t>
            </a:r>
            <a:endParaRPr lang="ru-RU" sz="2400" dirty="0">
              <a:solidFill>
                <a:schemeClr val="bg1"/>
              </a:solidFill>
            </a:endParaRPr>
          </a:p>
        </p:txBody>
      </p:sp>
      <p:grpSp>
        <p:nvGrpSpPr>
          <p:cNvPr id="48" name="Группа 47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49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 rad="101600">
                    <a:schemeClr val="tx1">
                      <a:alpha val="55000"/>
                    </a:schemeClr>
                  </a:glow>
                </a:effectLst>
              </a:endParaRPr>
            </a:p>
          </p:txBody>
        </p:sp>
        <p:pic>
          <p:nvPicPr>
            <p:cNvPr id="50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4216496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indefinite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3.8248E-7 C 0.00122 -0.02561 0.00435 -0.05121 0.00383 -0.07681 C 0.00383 -0.07989 0.00018 -0.07588 -0.00138 -0.07712 C -0.0026 -0.07804 -0.00277 -0.08082 -0.00346 -0.08267 C -0.00451 -0.08946 -0.00572 -0.09593 -0.00659 -0.10272 C -0.00624 -0.10704 -0.00642 -0.11166 -0.00555 -0.11567 C -0.00294 -0.12801 0.00452 -0.12925 0.0099 -0.13572 C 0.01112 -0.14467 0.01233 -0.14868 0.0099 -0.15947 C 0.00869 -0.16533 -0.00468 -0.18076 -0.00867 -0.18323 C -0.01371 -0.1968 -0.00537 -0.22425 -0.00242 -0.23998 C -0.00208 -0.24738 -0.00242 -0.25509 -0.00138 -0.26219 C -0.00086 -0.26651 0.00192 -0.26897 0.00261 -0.27298 C 0.00157 -0.28964 0.00174 -0.2918 -0.00555 -0.30044 C -0.00676 -0.30691 -0.00763 -0.30784 -0.00451 -0.31524 C -0.00242 -0.31987 0.00261 -0.32789 0.00261 -0.32789 C 0.00556 -0.34917 -0.01197 -0.3683 -0.01787 -0.38464 C -0.01753 -0.3902 -0.01787 -0.39606 -0.01701 -0.4013 C -0.01614 -0.40685 -0.00537 -0.42598 -0.00138 -0.4306 C -0.00242 -0.45189 -0.00277 -0.4488 -0.00555 -0.46361 C -0.00416 -0.48952 -0.00312 -0.49168 0.00678 -0.50926 C 0.00938 -0.52283 0.00834 -0.51666 0.0099 -0.52777 C 0.00643 -0.54226 0.00921 -0.53486 -0.00051 -0.54781 C -0.00277 -0.5509 -0.00555 -0.56046 -0.00555 -0.56046 C -0.00885 -0.5836 -0.00225 -0.5836 0.00261 -0.60087 C 0.0047 -0.60796 0.00261 -0.60519 0.0047 -0.61352 C 0.00522 -0.61598 0.00626 -0.61722 0.00678 -0.61907 C 0.0073 -0.62061 0.00747 -0.62246 0.00782 -0.62431 C 0.00626 -0.64559 0.00938 -0.63542 0.00053 -0.64467 C -0.0019 -0.64744 -0.00659 -0.65361 -0.00659 -0.65361 C -0.00971 -0.66996 -0.0118 -0.68107 -0.00138 -0.68508 C 0.00244 -0.6897 0.0007 -0.68724 0.00365 -0.69248 L 0.01563 -0.92351 " pathEditMode="relative" ptsTypes="ffffffffffffffffffffffffffffffAA">
                                      <p:cBhvr>
                                        <p:cTn id="9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repeatCount="indefinite" fill="remove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remove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7.22222E-6 3.8248E-7 C 0.00122 -0.02561 0.00435 -0.05121 0.00383 -0.07681 C 0.00383 -0.07989 0.00018 -0.07588 -0.00138 -0.07712 C -0.0026 -0.07804 -0.00277 -0.08082 -0.00346 -0.08267 C -0.00451 -0.08946 -0.00572 -0.09593 -0.00659 -0.10272 C -0.00624 -0.10704 -0.00642 -0.11166 -0.00555 -0.11567 C -0.00294 -0.12801 0.00452 -0.12925 0.0099 -0.13572 C 0.01112 -0.14467 0.01233 -0.14868 0.0099 -0.15947 C 0.00869 -0.16533 -0.00468 -0.18076 -0.00867 -0.18323 C -0.01371 -0.1968 -0.00537 -0.22425 -0.00242 -0.23998 C -0.00208 -0.24738 -0.00242 -0.25509 -0.00138 -0.26219 C -0.00086 -0.26651 0.00192 -0.26897 0.00261 -0.27298 C 0.00157 -0.28964 0.00174 -0.2918 -0.00555 -0.30044 C -0.00676 -0.30691 -0.00763 -0.30784 -0.00451 -0.31524 C -0.00242 -0.31987 0.00261 -0.32789 0.00261 -0.32789 C 0.00556 -0.34917 -0.01197 -0.3683 -0.01787 -0.38464 C -0.01753 -0.3902 -0.01787 -0.39606 -0.01701 -0.4013 C -0.01614 -0.40685 -0.00537 -0.42598 -0.00138 -0.4306 C -0.00242 -0.45189 -0.00277 -0.4488 -0.00555 -0.46361 C -0.00416 -0.48952 -0.00312 -0.49168 0.00678 -0.50926 C 0.00938 -0.52283 0.00834 -0.51666 0.0099 -0.52777 C 0.00643 -0.54226 0.00921 -0.53486 -0.00051 -0.54781 C -0.00277 -0.5509 -0.00555 -0.56046 -0.00555 -0.56046 C -0.00885 -0.5836 -0.00225 -0.5836 0.00261 -0.60087 C 0.0047 -0.60796 0.00261 -0.60519 0.0047 -0.61352 C 0.00522 -0.61598 0.00626 -0.61722 0.00678 -0.61907 C 0.0073 -0.62061 0.00747 -0.62246 0.00782 -0.62431 C 0.00626 -0.64559 0.00938 -0.63542 0.00053 -0.64467 C -0.0019 -0.64744 -0.00659 -0.65361 -0.00659 -0.65361 C -0.00971 -0.66996 -0.0118 -0.68107 -0.00138 -0.68508 C 0.00244 -0.6897 0.0007 -0.68724 0.00365 -0.69248 L 0.01563 -0.92351 " pathEditMode="relative" ptsTypes="ffffffffffffffffffffffffffffffAA">
                                      <p:cBhvr>
                                        <p:cTn id="14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repeatCount="indefinite" fill="remove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fill="remove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7.22222E-6 3.8248E-7 C 0.00122 -0.02561 0.00435 -0.05121 0.00383 -0.07681 C 0.00383 -0.07989 0.00018 -0.07588 -0.00138 -0.07712 C -0.0026 -0.07804 -0.00277 -0.08082 -0.00346 -0.08267 C -0.00451 -0.08946 -0.00572 -0.09593 -0.00659 -0.10272 C -0.00624 -0.10704 -0.00642 -0.11166 -0.00555 -0.11567 C -0.00294 -0.12801 0.00452 -0.12925 0.0099 -0.13572 C 0.01112 -0.14467 0.01233 -0.14868 0.0099 -0.15947 C 0.00869 -0.16533 -0.00468 -0.18076 -0.00867 -0.18323 C -0.01371 -0.1968 -0.00537 -0.22425 -0.00242 -0.23998 C -0.00208 -0.24738 -0.00242 -0.25509 -0.00138 -0.26219 C -0.00086 -0.26651 0.00192 -0.26897 0.00261 -0.27298 C 0.00157 -0.28964 0.00174 -0.2918 -0.00555 -0.30044 C -0.00676 -0.30691 -0.00763 -0.30784 -0.00451 -0.31524 C -0.00242 -0.31987 0.00261 -0.32789 0.00261 -0.32789 C 0.00556 -0.34917 -0.01197 -0.3683 -0.01787 -0.38464 C -0.01753 -0.3902 -0.01787 -0.39606 -0.01701 -0.4013 C -0.01614 -0.40685 -0.00537 -0.42598 -0.00138 -0.4306 C -0.00242 -0.45189 -0.00277 -0.4488 -0.00555 -0.46361 C -0.00416 -0.48952 -0.00312 -0.49168 0.00678 -0.50926 C 0.00938 -0.52283 0.00834 -0.51666 0.0099 -0.52777 C 0.00643 -0.54226 0.00921 -0.53486 -0.00051 -0.54781 C -0.00277 -0.5509 -0.00555 -0.56046 -0.00555 -0.56046 C -0.00885 -0.5836 -0.00225 -0.5836 0.00261 -0.60087 C 0.0047 -0.60796 0.00261 -0.60519 0.0047 -0.61352 C 0.00522 -0.61598 0.00626 -0.61722 0.00678 -0.61907 C 0.0073 -0.62061 0.00747 -0.62246 0.00782 -0.62431 C 0.00626 -0.64559 0.00938 -0.63542 0.00053 -0.64467 C -0.0019 -0.64744 -0.00659 -0.65361 -0.00659 -0.65361 C -0.00971 -0.66996 -0.0118 -0.68107 -0.00138 -0.68508 C 0.00244 -0.6897 0.0007 -0.68724 0.00365 -0.69248 L 0.01563 -0.92351 " pathEditMode="relative" ptsTypes="ffffffffffffffffffffffffffffffAA">
                                      <p:cBhvr>
                                        <p:cTn id="19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уб 1"/>
          <p:cNvSpPr/>
          <p:nvPr/>
        </p:nvSpPr>
        <p:spPr>
          <a:xfrm>
            <a:off x="351607" y="2571751"/>
            <a:ext cx="8433618" cy="2180474"/>
          </a:xfrm>
          <a:prstGeom prst="cube">
            <a:avLst>
              <a:gd name="adj" fmla="val 32403"/>
            </a:avLst>
          </a:prstGeom>
          <a:gradFill flip="none" rotWithShape="1">
            <a:gsLst>
              <a:gs pos="0">
                <a:srgbClr val="C00000"/>
              </a:gs>
              <a:gs pos="38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>
            <a:off x="935596" y="2730306"/>
            <a:ext cx="6793885" cy="1130549"/>
            <a:chOff x="935596" y="2730306"/>
            <a:chExt cx="6793885" cy="1130549"/>
          </a:xfrm>
        </p:grpSpPr>
        <p:sp>
          <p:nvSpPr>
            <p:cNvPr id="3" name="Полилиния 2"/>
            <p:cNvSpPr/>
            <p:nvPr/>
          </p:nvSpPr>
          <p:spPr>
            <a:xfrm>
              <a:off x="1619672" y="2776773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3095836" y="2730306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олилиния 5"/>
            <p:cNvSpPr/>
            <p:nvPr/>
          </p:nvSpPr>
          <p:spPr>
            <a:xfrm>
              <a:off x="2375756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3815916" y="2730306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5220072" y="2730306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4496408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6558449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5868144" y="2730306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7236296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935596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1346057" y="2730306"/>
            <a:ext cx="6793885" cy="1130549"/>
            <a:chOff x="935596" y="2730306"/>
            <a:chExt cx="6793885" cy="1130549"/>
          </a:xfrm>
        </p:grpSpPr>
        <p:sp>
          <p:nvSpPr>
            <p:cNvPr id="27" name="Полилиния 26"/>
            <p:cNvSpPr/>
            <p:nvPr/>
          </p:nvSpPr>
          <p:spPr>
            <a:xfrm>
              <a:off x="1619672" y="2776773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3095836" y="2730306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2375756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3815916" y="2730306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олилиния 30"/>
            <p:cNvSpPr/>
            <p:nvPr/>
          </p:nvSpPr>
          <p:spPr>
            <a:xfrm>
              <a:off x="5220072" y="2730306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олилиния 31"/>
            <p:cNvSpPr/>
            <p:nvPr/>
          </p:nvSpPr>
          <p:spPr>
            <a:xfrm>
              <a:off x="4496408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олилиния 32"/>
            <p:cNvSpPr/>
            <p:nvPr/>
          </p:nvSpPr>
          <p:spPr>
            <a:xfrm>
              <a:off x="6558449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олилиния 33"/>
            <p:cNvSpPr/>
            <p:nvPr/>
          </p:nvSpPr>
          <p:spPr>
            <a:xfrm>
              <a:off x="5868144" y="2730306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олилиния 34"/>
            <p:cNvSpPr/>
            <p:nvPr/>
          </p:nvSpPr>
          <p:spPr>
            <a:xfrm>
              <a:off x="7236296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олилиния 35"/>
            <p:cNvSpPr/>
            <p:nvPr/>
          </p:nvSpPr>
          <p:spPr>
            <a:xfrm>
              <a:off x="935596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503548" y="2716508"/>
            <a:ext cx="6793885" cy="1130549"/>
            <a:chOff x="935596" y="2730306"/>
            <a:chExt cx="6793885" cy="1130549"/>
          </a:xfrm>
        </p:grpSpPr>
        <p:sp>
          <p:nvSpPr>
            <p:cNvPr id="38" name="Полилиния 37"/>
            <p:cNvSpPr/>
            <p:nvPr/>
          </p:nvSpPr>
          <p:spPr>
            <a:xfrm>
              <a:off x="1619672" y="2776773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олилиния 38"/>
            <p:cNvSpPr/>
            <p:nvPr/>
          </p:nvSpPr>
          <p:spPr>
            <a:xfrm>
              <a:off x="3095836" y="2730306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олилиния 39"/>
            <p:cNvSpPr/>
            <p:nvPr/>
          </p:nvSpPr>
          <p:spPr>
            <a:xfrm>
              <a:off x="2375756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олилиния 40"/>
            <p:cNvSpPr/>
            <p:nvPr/>
          </p:nvSpPr>
          <p:spPr>
            <a:xfrm>
              <a:off x="3815916" y="2730306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олилиния 41"/>
            <p:cNvSpPr/>
            <p:nvPr/>
          </p:nvSpPr>
          <p:spPr>
            <a:xfrm>
              <a:off x="5220072" y="2730306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олилиния 42"/>
            <p:cNvSpPr/>
            <p:nvPr/>
          </p:nvSpPr>
          <p:spPr>
            <a:xfrm>
              <a:off x="4496408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олилиния 43"/>
            <p:cNvSpPr/>
            <p:nvPr/>
          </p:nvSpPr>
          <p:spPr>
            <a:xfrm>
              <a:off x="6558449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олилиния 44"/>
            <p:cNvSpPr/>
            <p:nvPr/>
          </p:nvSpPr>
          <p:spPr>
            <a:xfrm>
              <a:off x="5868144" y="2730306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Полилиния 45"/>
            <p:cNvSpPr/>
            <p:nvPr/>
          </p:nvSpPr>
          <p:spPr>
            <a:xfrm>
              <a:off x="7236296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935596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7020272" y="4306329"/>
            <a:ext cx="10823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1500 К</a:t>
            </a:r>
            <a:endParaRPr lang="ru-RU" sz="2400" dirty="0">
              <a:solidFill>
                <a:schemeClr val="bg1"/>
              </a:solidFill>
            </a:endParaRPr>
          </a:p>
        </p:txBody>
      </p:sp>
      <p:grpSp>
        <p:nvGrpSpPr>
          <p:cNvPr id="49" name="Группа 48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50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 rad="101600">
                    <a:schemeClr val="tx1">
                      <a:alpha val="55000"/>
                    </a:schemeClr>
                  </a:glow>
                </a:effectLst>
              </a:endParaRPr>
            </a:p>
          </p:txBody>
        </p:sp>
        <p:pic>
          <p:nvPicPr>
            <p:cNvPr id="51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55613097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3.8248E-7 C 0.00122 -0.02561 0.00435 -0.05121 0.00383 -0.07681 C 0.00383 -0.07989 0.00018 -0.07588 -0.00138 -0.07712 C -0.0026 -0.07804 -0.00277 -0.08082 -0.00346 -0.08267 C -0.00451 -0.08946 -0.00572 -0.09593 -0.00659 -0.10272 C -0.00624 -0.10704 -0.00642 -0.11166 -0.00555 -0.11567 C -0.00294 -0.12801 0.00452 -0.12925 0.0099 -0.13572 C 0.01112 -0.14467 0.01233 -0.14868 0.0099 -0.15947 C 0.00869 -0.16533 -0.00468 -0.18076 -0.00867 -0.18323 C -0.01371 -0.1968 -0.00537 -0.22425 -0.00242 -0.23998 C -0.00208 -0.24738 -0.00242 -0.25509 -0.00138 -0.26219 C -0.00086 -0.26651 0.00192 -0.26897 0.00261 -0.27298 C 0.00157 -0.28964 0.00174 -0.2918 -0.00555 -0.30044 C -0.00676 -0.30691 -0.00763 -0.30784 -0.00451 -0.31524 C -0.00242 -0.31987 0.00261 -0.32789 0.00261 -0.32789 C 0.00556 -0.34917 -0.01197 -0.3683 -0.01787 -0.38464 C -0.01753 -0.3902 -0.01787 -0.39606 -0.01701 -0.4013 C -0.01614 -0.40685 -0.00537 -0.42598 -0.00138 -0.4306 C -0.00242 -0.45189 -0.00277 -0.4488 -0.00555 -0.46361 C -0.00416 -0.48952 -0.00312 -0.49168 0.00678 -0.50926 C 0.00938 -0.52283 0.00834 -0.51666 0.0099 -0.52777 C 0.00643 -0.54226 0.00921 -0.53486 -0.00051 -0.54781 C -0.00277 -0.5509 -0.00555 -0.56046 -0.00555 -0.56046 C -0.00885 -0.5836 -0.00225 -0.5836 0.00261 -0.60087 C 0.0047 -0.60796 0.00261 -0.60519 0.0047 -0.61352 C 0.00522 -0.61598 0.00626 -0.61722 0.00678 -0.61907 C 0.0073 -0.62061 0.00747 -0.62246 0.00782 -0.62431 C 0.00626 -0.64559 0.00938 -0.63542 0.00053 -0.64467 C -0.0019 -0.64744 -0.00659 -0.65361 -0.00659 -0.65361 C -0.00971 -0.66996 -0.0118 -0.68107 -0.00138 -0.68508 C 0.00244 -0.6897 0.0007 -0.68724 0.00365 -0.69248 L 0.01563 -0.92351 " pathEditMode="relative" ptsTypes="ffffffffffffffffffffffffffffffAA">
                                      <p:cBhvr>
                                        <p:cTn id="9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7.22222E-6 3.8248E-7 C 0.00122 -0.02561 0.00435 -0.05121 0.00383 -0.07681 C 0.00383 -0.07989 0.00018 -0.07588 -0.00138 -0.07712 C -0.0026 -0.07804 -0.00277 -0.08082 -0.00346 -0.08267 C -0.00451 -0.08946 -0.00572 -0.09593 -0.00659 -0.10272 C -0.00624 -0.10704 -0.00642 -0.11166 -0.00555 -0.11567 C -0.00294 -0.12801 0.00452 -0.12925 0.0099 -0.13572 C 0.01112 -0.14467 0.01233 -0.14868 0.0099 -0.15947 C 0.00869 -0.16533 -0.00468 -0.18076 -0.00867 -0.18323 C -0.01371 -0.1968 -0.00537 -0.22425 -0.00242 -0.23998 C -0.00208 -0.24738 -0.00242 -0.25509 -0.00138 -0.26219 C -0.00086 -0.26651 0.00192 -0.26897 0.00261 -0.27298 C 0.00157 -0.28964 0.00174 -0.2918 -0.00555 -0.30044 C -0.00676 -0.30691 -0.00763 -0.30784 -0.00451 -0.31524 C -0.00242 -0.31987 0.00261 -0.32789 0.00261 -0.32789 C 0.00556 -0.34917 -0.01197 -0.3683 -0.01787 -0.38464 C -0.01753 -0.3902 -0.01787 -0.39606 -0.01701 -0.4013 C -0.01614 -0.40685 -0.00537 -0.42598 -0.00138 -0.4306 C -0.00242 -0.45189 -0.00277 -0.4488 -0.00555 -0.46361 C -0.00416 -0.48952 -0.00312 -0.49168 0.00678 -0.50926 C 0.00938 -0.52283 0.00834 -0.51666 0.0099 -0.52777 C 0.00643 -0.54226 0.00921 -0.53486 -0.00051 -0.54781 C -0.00277 -0.5509 -0.00555 -0.56046 -0.00555 -0.56046 C -0.00885 -0.5836 -0.00225 -0.5836 0.00261 -0.60087 C 0.0047 -0.60796 0.00261 -0.60519 0.0047 -0.61352 C 0.00522 -0.61598 0.00626 -0.61722 0.00678 -0.61907 C 0.0073 -0.62061 0.00747 -0.62246 0.00782 -0.62431 C 0.00626 -0.64559 0.00938 -0.63542 0.00053 -0.64467 C -0.0019 -0.64744 -0.00659 -0.65361 -0.00659 -0.65361 C -0.00971 -0.66996 -0.0118 -0.68107 -0.00138 -0.68508 C 0.00244 -0.6897 0.0007 -0.68724 0.00365 -0.69248 L 0.01563 -0.92351 " pathEditMode="relative" ptsTypes="ffffffffffffffffffffffffffffffAA">
                                      <p:cBhvr>
                                        <p:cTn id="14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7.22222E-6 3.8248E-7 C 0.00122 -0.02561 0.00435 -0.05121 0.00383 -0.07681 C 0.00383 -0.07989 0.00018 -0.07588 -0.00138 -0.07712 C -0.0026 -0.07804 -0.00277 -0.08082 -0.00346 -0.08267 C -0.00451 -0.08946 -0.00572 -0.09593 -0.00659 -0.10272 C -0.00624 -0.10704 -0.00642 -0.11166 -0.00555 -0.11567 C -0.00294 -0.12801 0.00452 -0.12925 0.0099 -0.13572 C 0.01112 -0.14467 0.01233 -0.14868 0.0099 -0.15947 C 0.00869 -0.16533 -0.00468 -0.18076 -0.00867 -0.18323 C -0.01371 -0.1968 -0.00537 -0.22425 -0.00242 -0.23998 C -0.00208 -0.24738 -0.00242 -0.25509 -0.00138 -0.26219 C -0.00086 -0.26651 0.00192 -0.26897 0.00261 -0.27298 C 0.00157 -0.28964 0.00174 -0.2918 -0.00555 -0.30044 C -0.00676 -0.30691 -0.00763 -0.30784 -0.00451 -0.31524 C -0.00242 -0.31987 0.00261 -0.32789 0.00261 -0.32789 C 0.00556 -0.34917 -0.01197 -0.3683 -0.01787 -0.38464 C -0.01753 -0.3902 -0.01787 -0.39606 -0.01701 -0.4013 C -0.01614 -0.40685 -0.00537 -0.42598 -0.00138 -0.4306 C -0.00242 -0.45189 -0.00277 -0.4488 -0.00555 -0.46361 C -0.00416 -0.48952 -0.00312 -0.49168 0.00678 -0.50926 C 0.00938 -0.52283 0.00834 -0.51666 0.0099 -0.52777 C 0.00643 -0.54226 0.00921 -0.53486 -0.00051 -0.54781 C -0.00277 -0.5509 -0.00555 -0.56046 -0.00555 -0.56046 C -0.00885 -0.5836 -0.00225 -0.5836 0.00261 -0.60087 C 0.0047 -0.60796 0.00261 -0.60519 0.0047 -0.61352 C 0.00522 -0.61598 0.00626 -0.61722 0.00678 -0.61907 C 0.0073 -0.62061 0.00747 -0.62246 0.00782 -0.62431 C 0.00626 -0.64559 0.00938 -0.63542 0.00053 -0.64467 C -0.0019 -0.64744 -0.00659 -0.65361 -0.00659 -0.65361 C -0.00971 -0.66996 -0.0118 -0.68107 -0.00138 -0.68508 C 0.00244 -0.6897 0.0007 -0.68724 0.00365 -0.69248 L 0.01563 -0.92351 " pathEditMode="relative" ptsTypes="ffffffffffffffffffffffffffffffAA">
                                      <p:cBhvr>
                                        <p:cTn id="19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уб 1"/>
          <p:cNvSpPr/>
          <p:nvPr/>
        </p:nvSpPr>
        <p:spPr>
          <a:xfrm>
            <a:off x="351607" y="2571751"/>
            <a:ext cx="8433618" cy="2180474"/>
          </a:xfrm>
          <a:prstGeom prst="cube">
            <a:avLst>
              <a:gd name="adj" fmla="val 32403"/>
            </a:avLst>
          </a:prstGeom>
          <a:gradFill flip="none" rotWithShape="1">
            <a:gsLst>
              <a:gs pos="0">
                <a:schemeClr val="tx1"/>
              </a:gs>
              <a:gs pos="38000">
                <a:schemeClr val="bg1">
                  <a:lumMod val="50000"/>
                </a:schemeClr>
              </a:gs>
              <a:gs pos="74000">
                <a:srgbClr val="C00000"/>
              </a:gs>
              <a:gs pos="100000">
                <a:srgbClr val="310505"/>
              </a:gs>
            </a:gsLst>
            <a:lin ang="16200000" scaled="1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4" name="Группа 13"/>
          <p:cNvGrpSpPr/>
          <p:nvPr/>
        </p:nvGrpSpPr>
        <p:grpSpPr>
          <a:xfrm>
            <a:off x="935596" y="2730306"/>
            <a:ext cx="6793885" cy="1130549"/>
            <a:chOff x="935596" y="2730306"/>
            <a:chExt cx="6793885" cy="1130549"/>
          </a:xfrm>
        </p:grpSpPr>
        <p:sp>
          <p:nvSpPr>
            <p:cNvPr id="3" name="Полилиния 2"/>
            <p:cNvSpPr/>
            <p:nvPr/>
          </p:nvSpPr>
          <p:spPr>
            <a:xfrm>
              <a:off x="1619672" y="2776773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3095836" y="2730306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Полилиния 5"/>
            <p:cNvSpPr/>
            <p:nvPr/>
          </p:nvSpPr>
          <p:spPr>
            <a:xfrm>
              <a:off x="2375756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3815916" y="2730306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5220072" y="2730306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4496408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6558449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5868144" y="2730306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7236296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935596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1346057" y="2730306"/>
            <a:ext cx="6793885" cy="1130549"/>
            <a:chOff x="935596" y="2730306"/>
            <a:chExt cx="6793885" cy="1130549"/>
          </a:xfrm>
        </p:grpSpPr>
        <p:sp>
          <p:nvSpPr>
            <p:cNvPr id="27" name="Полилиния 26"/>
            <p:cNvSpPr/>
            <p:nvPr/>
          </p:nvSpPr>
          <p:spPr>
            <a:xfrm>
              <a:off x="1619672" y="2776773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3095836" y="2730306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Полилиния 28"/>
            <p:cNvSpPr/>
            <p:nvPr/>
          </p:nvSpPr>
          <p:spPr>
            <a:xfrm>
              <a:off x="2375756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олилиния 29"/>
            <p:cNvSpPr/>
            <p:nvPr/>
          </p:nvSpPr>
          <p:spPr>
            <a:xfrm>
              <a:off x="3815916" y="2730306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Полилиния 30"/>
            <p:cNvSpPr/>
            <p:nvPr/>
          </p:nvSpPr>
          <p:spPr>
            <a:xfrm>
              <a:off x="5220072" y="2730306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Полилиния 31"/>
            <p:cNvSpPr/>
            <p:nvPr/>
          </p:nvSpPr>
          <p:spPr>
            <a:xfrm>
              <a:off x="4496408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Полилиния 32"/>
            <p:cNvSpPr/>
            <p:nvPr/>
          </p:nvSpPr>
          <p:spPr>
            <a:xfrm>
              <a:off x="6558449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Полилиния 33"/>
            <p:cNvSpPr/>
            <p:nvPr/>
          </p:nvSpPr>
          <p:spPr>
            <a:xfrm>
              <a:off x="5868144" y="2730306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Полилиния 34"/>
            <p:cNvSpPr/>
            <p:nvPr/>
          </p:nvSpPr>
          <p:spPr>
            <a:xfrm>
              <a:off x="7236296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Полилиния 35"/>
            <p:cNvSpPr/>
            <p:nvPr/>
          </p:nvSpPr>
          <p:spPr>
            <a:xfrm>
              <a:off x="935596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503548" y="2716508"/>
            <a:ext cx="6793885" cy="1130549"/>
            <a:chOff x="935596" y="2730306"/>
            <a:chExt cx="6793885" cy="1130549"/>
          </a:xfrm>
        </p:grpSpPr>
        <p:sp>
          <p:nvSpPr>
            <p:cNvPr id="38" name="Полилиния 37"/>
            <p:cNvSpPr/>
            <p:nvPr/>
          </p:nvSpPr>
          <p:spPr>
            <a:xfrm>
              <a:off x="1619672" y="2776773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олилиния 38"/>
            <p:cNvSpPr/>
            <p:nvPr/>
          </p:nvSpPr>
          <p:spPr>
            <a:xfrm>
              <a:off x="3095836" y="2730306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Полилиния 39"/>
            <p:cNvSpPr/>
            <p:nvPr/>
          </p:nvSpPr>
          <p:spPr>
            <a:xfrm>
              <a:off x="2375756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1" name="Полилиния 40"/>
            <p:cNvSpPr/>
            <p:nvPr/>
          </p:nvSpPr>
          <p:spPr>
            <a:xfrm>
              <a:off x="3815916" y="2730306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2" name="Полилиния 41"/>
            <p:cNvSpPr/>
            <p:nvPr/>
          </p:nvSpPr>
          <p:spPr>
            <a:xfrm>
              <a:off x="5220072" y="2730306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3" name="Полилиния 42"/>
            <p:cNvSpPr/>
            <p:nvPr/>
          </p:nvSpPr>
          <p:spPr>
            <a:xfrm>
              <a:off x="4496408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4" name="Полилиния 43"/>
            <p:cNvSpPr/>
            <p:nvPr/>
          </p:nvSpPr>
          <p:spPr>
            <a:xfrm>
              <a:off x="6558449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5" name="Полилиния 44"/>
            <p:cNvSpPr/>
            <p:nvPr/>
          </p:nvSpPr>
          <p:spPr>
            <a:xfrm>
              <a:off x="5868144" y="2730306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6" name="Полилиния 45"/>
            <p:cNvSpPr/>
            <p:nvPr/>
          </p:nvSpPr>
          <p:spPr>
            <a:xfrm>
              <a:off x="7236296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Полилиния 46"/>
            <p:cNvSpPr/>
            <p:nvPr/>
          </p:nvSpPr>
          <p:spPr>
            <a:xfrm>
              <a:off x="935596" y="2762975"/>
              <a:ext cx="493185" cy="1084082"/>
            </a:xfrm>
            <a:custGeom>
              <a:avLst/>
              <a:gdLst>
                <a:gd name="connsiteX0" fmla="*/ 257474 w 493185"/>
                <a:gd name="connsiteY0" fmla="*/ 1084082 h 1084082"/>
                <a:gd name="connsiteX1" fmla="*/ 2950 w 493185"/>
                <a:gd name="connsiteY1" fmla="*/ 857839 h 1084082"/>
                <a:gd name="connsiteX2" fmla="*/ 408302 w 493185"/>
                <a:gd name="connsiteY2" fmla="*/ 791851 h 1084082"/>
                <a:gd name="connsiteX3" fmla="*/ 50084 w 493185"/>
                <a:gd name="connsiteY3" fmla="*/ 612742 h 1084082"/>
                <a:gd name="connsiteX4" fmla="*/ 493144 w 493185"/>
                <a:gd name="connsiteY4" fmla="*/ 546754 h 1084082"/>
                <a:gd name="connsiteX5" fmla="*/ 78364 w 493185"/>
                <a:gd name="connsiteY5" fmla="*/ 358218 h 1084082"/>
                <a:gd name="connsiteX6" fmla="*/ 342315 w 493185"/>
                <a:gd name="connsiteY6" fmla="*/ 254523 h 1084082"/>
                <a:gd name="connsiteX7" fmla="*/ 351742 w 493185"/>
                <a:gd name="connsiteY7" fmla="*/ 0 h 10840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93185" h="1084082">
                  <a:moveTo>
                    <a:pt x="257474" y="1084082"/>
                  </a:moveTo>
                  <a:cubicBezTo>
                    <a:pt x="117643" y="995313"/>
                    <a:pt x="-22188" y="906544"/>
                    <a:pt x="2950" y="857839"/>
                  </a:cubicBezTo>
                  <a:cubicBezTo>
                    <a:pt x="28088" y="809134"/>
                    <a:pt x="400446" y="832701"/>
                    <a:pt x="408302" y="791851"/>
                  </a:cubicBezTo>
                  <a:cubicBezTo>
                    <a:pt x="416158" y="751001"/>
                    <a:pt x="35944" y="653591"/>
                    <a:pt x="50084" y="612742"/>
                  </a:cubicBezTo>
                  <a:cubicBezTo>
                    <a:pt x="64224" y="571892"/>
                    <a:pt x="488431" y="589175"/>
                    <a:pt x="493144" y="546754"/>
                  </a:cubicBezTo>
                  <a:cubicBezTo>
                    <a:pt x="497857" y="504333"/>
                    <a:pt x="103502" y="406923"/>
                    <a:pt x="78364" y="358218"/>
                  </a:cubicBezTo>
                  <a:cubicBezTo>
                    <a:pt x="53226" y="309513"/>
                    <a:pt x="296752" y="314226"/>
                    <a:pt x="342315" y="254523"/>
                  </a:cubicBezTo>
                  <a:cubicBezTo>
                    <a:pt x="387878" y="194820"/>
                    <a:pt x="369810" y="97410"/>
                    <a:pt x="351742" y="0"/>
                  </a:cubicBezTo>
                </a:path>
              </a:pathLst>
            </a:custGeom>
            <a:ln w="38100">
              <a:solidFill>
                <a:srgbClr val="C00000"/>
              </a:solidFill>
              <a:headEnd type="none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7171933" y="4306329"/>
            <a:ext cx="9284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chemeClr val="bg1"/>
                </a:solidFill>
              </a:rPr>
              <a:t>500 К</a:t>
            </a:r>
            <a:endParaRPr lang="ru-RU" sz="2400" dirty="0">
              <a:solidFill>
                <a:schemeClr val="bg1"/>
              </a:solidFill>
            </a:endParaRPr>
          </a:p>
        </p:txBody>
      </p:sp>
      <p:grpSp>
        <p:nvGrpSpPr>
          <p:cNvPr id="49" name="Группа 48"/>
          <p:cNvGrpSpPr/>
          <p:nvPr/>
        </p:nvGrpSpPr>
        <p:grpSpPr>
          <a:xfrm>
            <a:off x="6691345" y="4796378"/>
            <a:ext cx="2455100" cy="347122"/>
            <a:chOff x="6691345" y="4796378"/>
            <a:chExt cx="2455100" cy="347122"/>
          </a:xfrm>
        </p:grpSpPr>
        <p:sp>
          <p:nvSpPr>
            <p:cNvPr id="50" name="Прямоугольник 7"/>
            <p:cNvSpPr/>
            <p:nvPr/>
          </p:nvSpPr>
          <p:spPr>
            <a:xfrm>
              <a:off x="6691345" y="4796378"/>
              <a:ext cx="2455100" cy="347122"/>
            </a:xfrm>
            <a:custGeom>
              <a:avLst/>
              <a:gdLst>
                <a:gd name="connsiteX0" fmla="*/ 0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0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345688 w 9144000"/>
                <a:gd name="connsiteY0" fmla="*/ 0 h 339502"/>
                <a:gd name="connsiteX1" fmla="*/ 9144000 w 9144000"/>
                <a:gd name="connsiteY1" fmla="*/ 0 h 339502"/>
                <a:gd name="connsiteX2" fmla="*/ 9144000 w 9144000"/>
                <a:gd name="connsiteY2" fmla="*/ 339502 h 339502"/>
                <a:gd name="connsiteX3" fmla="*/ 0 w 9144000"/>
                <a:gd name="connsiteY3" fmla="*/ 339502 h 339502"/>
                <a:gd name="connsiteX4" fmla="*/ 345688 w 9144000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078075 w 10876387"/>
                <a:gd name="connsiteY0" fmla="*/ 0 h 339502"/>
                <a:gd name="connsiteX1" fmla="*/ 10876387 w 10876387"/>
                <a:gd name="connsiteY1" fmla="*/ 0 h 339502"/>
                <a:gd name="connsiteX2" fmla="*/ 10876387 w 10876387"/>
                <a:gd name="connsiteY2" fmla="*/ 339502 h 339502"/>
                <a:gd name="connsiteX3" fmla="*/ 0 w 10876387"/>
                <a:gd name="connsiteY3" fmla="*/ 339502 h 339502"/>
                <a:gd name="connsiteX4" fmla="*/ 2078075 w 10876387"/>
                <a:gd name="connsiteY4" fmla="*/ 0 h 339502"/>
                <a:gd name="connsiteX0" fmla="*/ 2621569 w 10876387"/>
                <a:gd name="connsiteY0" fmla="*/ 0 h 347122"/>
                <a:gd name="connsiteX1" fmla="*/ 10876387 w 10876387"/>
                <a:gd name="connsiteY1" fmla="*/ 7620 h 347122"/>
                <a:gd name="connsiteX2" fmla="*/ 10876387 w 10876387"/>
                <a:gd name="connsiteY2" fmla="*/ 347122 h 347122"/>
                <a:gd name="connsiteX3" fmla="*/ 0 w 10876387"/>
                <a:gd name="connsiteY3" fmla="*/ 347122 h 347122"/>
                <a:gd name="connsiteX4" fmla="*/ 2621569 w 10876387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876387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  <a:gd name="connsiteX0" fmla="*/ 2621569 w 10944324"/>
                <a:gd name="connsiteY0" fmla="*/ 0 h 347122"/>
                <a:gd name="connsiteX1" fmla="*/ 10944324 w 10944324"/>
                <a:gd name="connsiteY1" fmla="*/ 0 h 347122"/>
                <a:gd name="connsiteX2" fmla="*/ 10910356 w 10944324"/>
                <a:gd name="connsiteY2" fmla="*/ 347122 h 347122"/>
                <a:gd name="connsiteX3" fmla="*/ 0 w 10944324"/>
                <a:gd name="connsiteY3" fmla="*/ 347122 h 347122"/>
                <a:gd name="connsiteX4" fmla="*/ 2621569 w 10944324"/>
                <a:gd name="connsiteY4" fmla="*/ 0 h 3471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44324" h="347122">
                  <a:moveTo>
                    <a:pt x="2621569" y="0"/>
                  </a:moveTo>
                  <a:lnTo>
                    <a:pt x="10944324" y="0"/>
                  </a:lnTo>
                  <a:lnTo>
                    <a:pt x="10910356" y="347122"/>
                  </a:lnTo>
                  <a:lnTo>
                    <a:pt x="0" y="347122"/>
                  </a:lnTo>
                  <a:cubicBezTo>
                    <a:pt x="479275" y="107203"/>
                    <a:pt x="1637400" y="1654"/>
                    <a:pt x="2621569" y="0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effectLst>
                  <a:glow rad="101600">
                    <a:schemeClr val="tx1">
                      <a:alpha val="55000"/>
                    </a:schemeClr>
                  </a:glow>
                </a:effectLst>
              </a:endParaRPr>
            </a:p>
          </p:txBody>
        </p:sp>
        <p:pic>
          <p:nvPicPr>
            <p:cNvPr id="51" name="Picture 4" descr="E:\РАБОЧИЕ ПРОЕКТЫ\FREE-LANCE\2013\октябрь\Логотип_варианты_цвета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2110" y="4863870"/>
              <a:ext cx="1872260" cy="2243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0171515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7.22222E-6 3.8248E-7 C 0.00122 -0.02561 0.00435 -0.05121 0.00383 -0.07681 C 0.00383 -0.07989 0.00018 -0.07588 -0.00138 -0.07712 C -0.0026 -0.07804 -0.00277 -0.08082 -0.00346 -0.08267 C -0.00451 -0.08946 -0.00572 -0.09593 -0.00659 -0.10272 C -0.00624 -0.10704 -0.00642 -0.11166 -0.00555 -0.11567 C -0.00294 -0.12801 0.00452 -0.12925 0.0099 -0.13572 C 0.01112 -0.14467 0.01233 -0.14868 0.0099 -0.15947 C 0.00869 -0.16533 -0.00468 -0.18076 -0.00867 -0.18323 C -0.01371 -0.1968 -0.00537 -0.22425 -0.00242 -0.23998 C -0.00208 -0.24738 -0.00242 -0.25509 -0.00138 -0.26219 C -0.00086 -0.26651 0.00192 -0.26897 0.00261 -0.27298 C 0.00157 -0.28964 0.00174 -0.2918 -0.00555 -0.30044 C -0.00676 -0.30691 -0.00763 -0.30784 -0.00451 -0.31524 C -0.00242 -0.31987 0.00261 -0.32789 0.00261 -0.32789 C 0.00556 -0.34917 -0.01197 -0.3683 -0.01787 -0.38464 C -0.01753 -0.3902 -0.01787 -0.39606 -0.01701 -0.4013 C -0.01614 -0.40685 -0.00537 -0.42598 -0.00138 -0.4306 C -0.00242 -0.45189 -0.00277 -0.4488 -0.00555 -0.46361 C -0.00416 -0.48952 -0.00312 -0.49168 0.00678 -0.50926 C 0.00938 -0.52283 0.00834 -0.51666 0.0099 -0.52777 C 0.00643 -0.54226 0.00921 -0.53486 -0.00051 -0.54781 C -0.00277 -0.5509 -0.00555 -0.56046 -0.00555 -0.56046 C -0.00885 -0.5836 -0.00225 -0.5836 0.00261 -0.60087 C 0.0047 -0.60796 0.00261 -0.60519 0.0047 -0.61352 C 0.00522 -0.61598 0.00626 -0.61722 0.00678 -0.61907 C 0.0073 -0.62061 0.00747 -0.62246 0.00782 -0.62431 C 0.00626 -0.64559 0.00938 -0.63542 0.00053 -0.64467 C -0.0019 -0.64744 -0.00659 -0.65361 -0.00659 -0.65361 C -0.00971 -0.66996 -0.0118 -0.68107 -0.00138 -0.68508 C 0.00244 -0.6897 0.0007 -0.68724 0.00365 -0.69248 L 0.01563 -0.92351 " pathEditMode="relative" ptsTypes="ffffffffffffffffffffffffffffffAA">
                                      <p:cBhvr>
                                        <p:cTn id="9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1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7.22222E-6 3.8248E-7 C 0.00122 -0.02561 0.00435 -0.05121 0.00383 -0.07681 C 0.00383 -0.07989 0.00018 -0.07588 -0.00138 -0.07712 C -0.0026 -0.07804 -0.00277 -0.08082 -0.00346 -0.08267 C -0.00451 -0.08946 -0.00572 -0.09593 -0.00659 -0.10272 C -0.00624 -0.10704 -0.00642 -0.11166 -0.00555 -0.11567 C -0.00294 -0.12801 0.00452 -0.12925 0.0099 -0.13572 C 0.01112 -0.14467 0.01233 -0.14868 0.0099 -0.15947 C 0.00869 -0.16533 -0.00468 -0.18076 -0.00867 -0.18323 C -0.01371 -0.1968 -0.00537 -0.22425 -0.00242 -0.23998 C -0.00208 -0.24738 -0.00242 -0.25509 -0.00138 -0.26219 C -0.00086 -0.26651 0.00192 -0.26897 0.00261 -0.27298 C 0.00157 -0.28964 0.00174 -0.2918 -0.00555 -0.30044 C -0.00676 -0.30691 -0.00763 -0.30784 -0.00451 -0.31524 C -0.00242 -0.31987 0.00261 -0.32789 0.00261 -0.32789 C 0.00556 -0.34917 -0.01197 -0.3683 -0.01787 -0.38464 C -0.01753 -0.3902 -0.01787 -0.39606 -0.01701 -0.4013 C -0.01614 -0.40685 -0.00537 -0.42598 -0.00138 -0.4306 C -0.00242 -0.45189 -0.00277 -0.4488 -0.00555 -0.46361 C -0.00416 -0.48952 -0.00312 -0.49168 0.00678 -0.50926 C 0.00938 -0.52283 0.00834 -0.51666 0.0099 -0.52777 C 0.00643 -0.54226 0.00921 -0.53486 -0.00051 -0.54781 C -0.00277 -0.5509 -0.00555 -0.56046 -0.00555 -0.56046 C -0.00885 -0.5836 -0.00225 -0.5836 0.00261 -0.60087 C 0.0047 -0.60796 0.00261 -0.60519 0.0047 -0.61352 C 0.00522 -0.61598 0.00626 -0.61722 0.00678 -0.61907 C 0.0073 -0.62061 0.00747 -0.62246 0.00782 -0.62431 C 0.00626 -0.64559 0.00938 -0.63542 0.00053 -0.64467 C -0.0019 -0.64744 -0.00659 -0.65361 -0.00659 -0.65361 C -0.00971 -0.66996 -0.0118 -0.68107 -0.00138 -0.68508 C 0.00244 -0.6897 0.0007 -0.68724 0.00365 -0.69248 L 0.01563 -0.92351 " pathEditMode="relative" ptsTypes="ffffffffffffffffffffffffffffffAA">
                                      <p:cBhvr>
                                        <p:cTn id="14" dur="3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1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7.22222E-6 3.8248E-7 C 0.00122 -0.02561 0.00435 -0.05121 0.00383 -0.07681 C 0.00383 -0.07989 0.00018 -0.07588 -0.00138 -0.07712 C -0.0026 -0.07804 -0.00277 -0.08082 -0.00346 -0.08267 C -0.00451 -0.08946 -0.00572 -0.09593 -0.00659 -0.10272 C -0.00624 -0.10704 -0.00642 -0.11166 -0.00555 -0.11567 C -0.00294 -0.12801 0.00452 -0.12925 0.0099 -0.13572 C 0.01112 -0.14467 0.01233 -0.14868 0.0099 -0.15947 C 0.00869 -0.16533 -0.00468 -0.18076 -0.00867 -0.18323 C -0.01371 -0.1968 -0.00537 -0.22425 -0.00242 -0.23998 C -0.00208 -0.24738 -0.00242 -0.25509 -0.00138 -0.26219 C -0.00086 -0.26651 0.00192 -0.26897 0.00261 -0.27298 C 0.00157 -0.28964 0.00174 -0.2918 -0.00555 -0.30044 C -0.00676 -0.30691 -0.00763 -0.30784 -0.00451 -0.31524 C -0.00242 -0.31987 0.00261 -0.32789 0.00261 -0.32789 C 0.00556 -0.34917 -0.01197 -0.3683 -0.01787 -0.38464 C -0.01753 -0.3902 -0.01787 -0.39606 -0.01701 -0.4013 C -0.01614 -0.40685 -0.00537 -0.42598 -0.00138 -0.4306 C -0.00242 -0.45189 -0.00277 -0.4488 -0.00555 -0.46361 C -0.00416 -0.48952 -0.00312 -0.49168 0.00678 -0.50926 C 0.00938 -0.52283 0.00834 -0.51666 0.0099 -0.52777 C 0.00643 -0.54226 0.00921 -0.53486 -0.00051 -0.54781 C -0.00277 -0.5509 -0.00555 -0.56046 -0.00555 -0.56046 C -0.00885 -0.5836 -0.00225 -0.5836 0.00261 -0.60087 C 0.0047 -0.60796 0.00261 -0.60519 0.0047 -0.61352 C 0.00522 -0.61598 0.00626 -0.61722 0.00678 -0.61907 C 0.0073 -0.62061 0.00747 -0.62246 0.00782 -0.62431 C 0.00626 -0.64559 0.00938 -0.63542 0.00053 -0.64467 C -0.0019 -0.64744 -0.00659 -0.65361 -0.00659 -0.65361 C -0.00971 -0.66996 -0.0118 -0.68107 -0.00138 -0.68508 C 0.00244 -0.6897 0.0007 -0.68724 0.00365 -0.69248 L 0.01563 -0.92351 " pathEditMode="relative" ptsTypes="ffffffffffffffffffffffffffffffAA">
                                      <p:cBhvr>
                                        <p:cTn id="19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</TotalTime>
  <Words>1293</Words>
  <Application>Microsoft Office PowerPoint</Application>
  <PresentationFormat>Экран (16:9)</PresentationFormat>
  <Paragraphs>189</Paragraphs>
  <Slides>35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CompEdu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60</cp:revision>
  <dcterms:created xsi:type="dcterms:W3CDTF">2014-12-03T07:56:30Z</dcterms:created>
  <dcterms:modified xsi:type="dcterms:W3CDTF">2014-12-15T05:41:34Z</dcterms:modified>
</cp:coreProperties>
</file>