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2" r:id="rId5"/>
    <p:sldId id="274" r:id="rId6"/>
    <p:sldId id="275" r:id="rId7"/>
    <p:sldId id="276" r:id="rId8"/>
    <p:sldId id="277" r:id="rId9"/>
    <p:sldId id="281" r:id="rId10"/>
    <p:sldId id="282" r:id="rId11"/>
    <p:sldId id="263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7" autoAdjust="0"/>
    <p:restoredTop sz="94660"/>
  </p:normalViewPr>
  <p:slideViewPr>
    <p:cSldViewPr showGuides="1">
      <p:cViewPr>
        <p:scale>
          <a:sx n="100" d="100"/>
          <a:sy n="100" d="100"/>
        </p:scale>
        <p:origin x="-1302" y="-270"/>
      </p:cViewPr>
      <p:guideLst>
        <p:guide orient="horz" pos="3026"/>
        <p:guide orient="horz" pos="214"/>
        <p:guide orient="horz" pos="1620"/>
        <p:guide pos="2880"/>
        <p:guide pos="204"/>
        <p:guide pos="5556"/>
        <p:guide pos="2653"/>
        <p:guide pos="3107"/>
        <p:guide pos="1429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0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2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2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4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5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9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1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7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4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4950-9DD5-4F82-9C52-6B5FE2AB26E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4B02-C890-4E74-B44E-B9D232C30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5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28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24.png"/><Relationship Id="rId9" Type="http://schemas.openxmlformats.org/officeDocument/2006/relationships/image" Target="../media/image48.png"/><Relationship Id="rId1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3.png"/><Relationship Id="rId18" Type="http://schemas.openxmlformats.org/officeDocument/2006/relationships/image" Target="../media/image1.png"/><Relationship Id="rId3" Type="http://schemas.openxmlformats.org/officeDocument/2006/relationships/image" Target="../media/image46.png"/><Relationship Id="rId7" Type="http://schemas.openxmlformats.org/officeDocument/2006/relationships/image" Target="../media/image28.png"/><Relationship Id="rId12" Type="http://schemas.openxmlformats.org/officeDocument/2006/relationships/image" Target="../media/image52.png"/><Relationship Id="rId17" Type="http://schemas.openxmlformats.org/officeDocument/2006/relationships/image" Target="../media/image58.png"/><Relationship Id="rId2" Type="http://schemas.openxmlformats.org/officeDocument/2006/relationships/image" Target="../media/image4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0.png"/><Relationship Id="rId4" Type="http://schemas.openxmlformats.org/officeDocument/2006/relationships/image" Target="../media/image24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28.png"/><Relationship Id="rId5" Type="http://schemas.openxmlformats.org/officeDocument/2006/relationships/image" Target="../media/image62.png"/><Relationship Id="rId10" Type="http://schemas.openxmlformats.org/officeDocument/2006/relationships/image" Target="../media/image24.png"/><Relationship Id="rId4" Type="http://schemas.openxmlformats.org/officeDocument/2006/relationships/image" Target="../media/image61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0.png"/><Relationship Id="rId7" Type="http://schemas.openxmlformats.org/officeDocument/2006/relationships/image" Target="../media/image6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0.pn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447" y="195486"/>
            <a:ext cx="83031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Закон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преломления света.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Решение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задач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закон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преломления света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362" y="2966630"/>
            <a:ext cx="3887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Никто не зажигает свечу, чтобы хранить ее за дверью, ибо свет затем и существует, чтобы светить, открывать людям глаза, показывать какие вокруг чудеса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61180" y="429994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П. Коэльо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://www.latoro.ru/oboi/nature/16983-oboi-radu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56976"/>
            <a:ext cx="3887788" cy="22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f/f3/Pierre_de_Fermat.jpg/200px-Pierre_de_Fer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7838"/>
            <a:ext cx="2889984" cy="411612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544364" y="4443958"/>
            <a:ext cx="252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/>
              <a:t>Пьер де </a:t>
            </a:r>
            <a:r>
              <a:rPr lang="vi-VN" dirty="0" smtClean="0"/>
              <a:t>Ферма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30486" y="4434666"/>
            <a:ext cx="2889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Христиан Гюйгенс</a:t>
            </a:r>
            <a:endParaRPr lang="ru-RU" dirty="0" smtClean="0"/>
          </a:p>
        </p:txBody>
      </p:sp>
      <p:sp>
        <p:nvSpPr>
          <p:cNvPr id="14" name="Стрелка вправо 13"/>
          <p:cNvSpPr/>
          <p:nvPr/>
        </p:nvSpPr>
        <p:spPr>
          <a:xfrm rot="2700242" flipH="1">
            <a:off x="4346856" y="3362517"/>
            <a:ext cx="1625607" cy="720080"/>
          </a:xfrm>
          <a:prstGeom prst="rightArrow">
            <a:avLst>
              <a:gd name="adj1" fmla="val 50000"/>
              <a:gd name="adj2" fmla="val 810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http://upload.wikimedia.org/wikipedia/commons/thumb/a/a4/Christiaan_Huygens-painting.jpeg/220px-Christiaan_Huygens-paint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87" y="349262"/>
            <a:ext cx="2889985" cy="409323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Стрелка вправо 5"/>
          <p:cNvSpPr/>
          <p:nvPr/>
        </p:nvSpPr>
        <p:spPr>
          <a:xfrm rot="2643362">
            <a:off x="3132856" y="1020791"/>
            <a:ext cx="1629539" cy="720080"/>
          </a:xfrm>
          <a:prstGeom prst="rightArrow">
            <a:avLst>
              <a:gd name="adj1" fmla="val 50000"/>
              <a:gd name="adj2" fmla="val 810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679900">
            <a:off x="3276595" y="1018806"/>
            <a:ext cx="109799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1662 г.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931261">
            <a:off x="4774080" y="3647827"/>
            <a:ext cx="109799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1690 г.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8458" y="2067694"/>
                <a:ext cx="1825371" cy="968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0" i="1" smtClean="0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0" i="1" smtClean="0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458" y="2067694"/>
                <a:ext cx="1825371" cy="968598"/>
              </a:xfrm>
              <a:prstGeom prst="rect">
                <a:avLst/>
              </a:prstGeom>
              <a:blipFill rotWithShape="1">
                <a:blip r:embed="rId4"/>
                <a:stretch>
                  <a:fillRect r="-9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ый прямоугольник 9"/>
          <p:cNvSpPr/>
          <p:nvPr/>
        </p:nvSpPr>
        <p:spPr>
          <a:xfrm>
            <a:off x="3750917" y="2067695"/>
            <a:ext cx="1613171" cy="9685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pSp>
        <p:nvGrpSpPr>
          <p:cNvPr id="20" name="Группа 1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3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 animBg="1"/>
      <p:bldP spid="6" grpId="0" animBg="1"/>
      <p:bldP spid="7" grpId="0"/>
      <p:bldP spid="11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Группа 129"/>
          <p:cNvGrpSpPr/>
          <p:nvPr/>
        </p:nvGrpSpPr>
        <p:grpSpPr>
          <a:xfrm flipH="1">
            <a:off x="2855931" y="1854179"/>
            <a:ext cx="175826" cy="117569"/>
            <a:chOff x="2469028" y="719039"/>
            <a:chExt cx="218690" cy="165453"/>
          </a:xfrm>
        </p:grpSpPr>
        <p:cxnSp>
          <p:nvCxnSpPr>
            <p:cNvPr id="131" name="Прямая соединительная линия 130"/>
            <p:cNvCxnSpPr/>
            <p:nvPr/>
          </p:nvCxnSpPr>
          <p:spPr>
            <a:xfrm>
              <a:off x="2469028" y="719039"/>
              <a:ext cx="112480" cy="1654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2574281" y="751104"/>
              <a:ext cx="113437" cy="129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Прямая соединительная линия 119"/>
          <p:cNvCxnSpPr/>
          <p:nvPr/>
        </p:nvCxnSpPr>
        <p:spPr>
          <a:xfrm flipH="1">
            <a:off x="1981895" y="1777218"/>
            <a:ext cx="961949" cy="9565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 flipH="1">
            <a:off x="2019590" y="961844"/>
            <a:ext cx="175826" cy="117569"/>
            <a:chOff x="2469028" y="719039"/>
            <a:chExt cx="218690" cy="165453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2469028" y="719039"/>
              <a:ext cx="112480" cy="1654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574281" y="751104"/>
              <a:ext cx="113437" cy="129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Прямая соединительная линия 118"/>
          <p:cNvCxnSpPr/>
          <p:nvPr/>
        </p:nvCxnSpPr>
        <p:spPr>
          <a:xfrm flipH="1">
            <a:off x="1143607" y="881704"/>
            <a:ext cx="961949" cy="9565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448667" y="18769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3099" name="Прямоугольник 3098"/>
          <p:cNvSpPr/>
          <p:nvPr/>
        </p:nvSpPr>
        <p:spPr>
          <a:xfrm>
            <a:off x="6084888" y="0"/>
            <a:ext cx="305911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02" name="Группа 3101"/>
          <p:cNvGrpSpPr/>
          <p:nvPr/>
        </p:nvGrpSpPr>
        <p:grpSpPr>
          <a:xfrm>
            <a:off x="251521" y="2625173"/>
            <a:ext cx="5292808" cy="2322842"/>
            <a:chOff x="251520" y="2625174"/>
            <a:chExt cx="5544616" cy="186242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3851" y="2715766"/>
              <a:ext cx="5400674" cy="165618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1520" y="26437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</a:t>
              </a:r>
              <a:endParaRPr lang="ru-RU" i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9110" y="262517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</a:t>
              </a:r>
              <a:endParaRPr lang="ru-RU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51520" y="4118269"/>
                  <a:ext cx="1026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/>
                          </a:rPr>
                          <m:t>𝐿𝑀</m:t>
                        </m:r>
                        <m:r>
                          <a:rPr lang="en-US" b="0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≫</m:t>
                        </m:r>
                        <m:r>
                          <a:rPr lang="en-US" b="0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ru-RU" i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118269"/>
                  <a:ext cx="102624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863" t="-14474" r="-14286" b="-92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9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5"/>
          <a:stretch/>
        </p:blipFill>
        <p:spPr bwMode="auto">
          <a:xfrm flipV="1">
            <a:off x="1213462" y="2740543"/>
            <a:ext cx="1530912" cy="7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96" name="Группа 3095"/>
          <p:cNvGrpSpPr/>
          <p:nvPr/>
        </p:nvGrpSpPr>
        <p:grpSpPr>
          <a:xfrm rot="8192214">
            <a:off x="1954227" y="3228716"/>
            <a:ext cx="347353" cy="328856"/>
            <a:chOff x="1920752" y="1829380"/>
            <a:chExt cx="427752" cy="389907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607786">
              <a:off x="1920752" y="1923223"/>
              <a:ext cx="427752" cy="9334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1414" y="1977389"/>
              <a:ext cx="389907" cy="93890"/>
            </a:xfrm>
            <a:prstGeom prst="rect">
              <a:avLst/>
            </a:prstGeom>
          </p:spPr>
        </p:pic>
      </p:grpSp>
      <p:pic>
        <p:nvPicPr>
          <p:cNvPr id="3095" name="Рисунок 30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20895901">
            <a:off x="1539696" y="2268529"/>
            <a:ext cx="443098" cy="104001"/>
          </a:xfrm>
          <a:prstGeom prst="rect">
            <a:avLst/>
          </a:prstGeom>
        </p:spPr>
      </p:pic>
      <p:cxnSp>
        <p:nvCxnSpPr>
          <p:cNvPr id="148" name="Прямая соединительная линия 147"/>
          <p:cNvCxnSpPr/>
          <p:nvPr/>
        </p:nvCxnSpPr>
        <p:spPr>
          <a:xfrm flipH="1">
            <a:off x="2689375" y="3742243"/>
            <a:ext cx="1599560" cy="6739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20895901">
            <a:off x="3335405" y="2181215"/>
            <a:ext cx="531417" cy="115967"/>
          </a:xfrm>
          <a:prstGeom prst="rect">
            <a:avLst/>
          </a:prstGeom>
        </p:spPr>
      </p:pic>
      <p:grpSp>
        <p:nvGrpSpPr>
          <p:cNvPr id="142" name="Группа 141"/>
          <p:cNvGrpSpPr/>
          <p:nvPr/>
        </p:nvGrpSpPr>
        <p:grpSpPr>
          <a:xfrm>
            <a:off x="2329780" y="3341784"/>
            <a:ext cx="175828" cy="213384"/>
            <a:chOff x="2469026" y="418748"/>
            <a:chExt cx="218692" cy="300293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2469026" y="622443"/>
              <a:ext cx="218690" cy="965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2607250" y="418748"/>
              <a:ext cx="80468" cy="203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308297" y="967681"/>
            <a:ext cx="1670621" cy="1770479"/>
            <a:chOff x="683568" y="412833"/>
            <a:chExt cx="1295350" cy="215891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683568" y="412833"/>
              <a:ext cx="1295350" cy="215891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1052547" y="1027218"/>
              <a:ext cx="161948" cy="269397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flipV="1">
            <a:off x="1981140" y="2733809"/>
            <a:ext cx="809791" cy="1933747"/>
            <a:chOff x="1978919" y="483518"/>
            <a:chExt cx="1252938" cy="208823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78919" y="483518"/>
              <a:ext cx="1252938" cy="2088232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2605387" y="1188534"/>
              <a:ext cx="200200" cy="343746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90" name="Прямая соединительная линия 3089"/>
          <p:cNvCxnSpPr/>
          <p:nvPr/>
        </p:nvCxnSpPr>
        <p:spPr>
          <a:xfrm flipV="1">
            <a:off x="1978918" y="1333180"/>
            <a:ext cx="0" cy="32402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3859456" y="1333180"/>
            <a:ext cx="0" cy="32402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TextBox 3096"/>
          <p:cNvSpPr txBox="1"/>
          <p:nvPr/>
        </p:nvSpPr>
        <p:spPr>
          <a:xfrm>
            <a:off x="1599557" y="261936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881591" y="17821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ru-RU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2009086" y="343584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2329780" y="42159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2041339" y="54470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ru-RU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3857482" y="24309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2920779" y="14836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4263190" y="352084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1930453" y="3008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1625561" y="19374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3100" name="TextBox 3099"/>
          <p:cNvSpPr txBox="1"/>
          <p:nvPr/>
        </p:nvSpPr>
        <p:spPr>
          <a:xfrm>
            <a:off x="6443662" y="267494"/>
            <a:ext cx="252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AB</a:t>
            </a:r>
            <a:r>
              <a:rPr lang="ru-RU" dirty="0" smtClean="0"/>
              <a:t> — фронт плоской волны до преломления.</a:t>
            </a:r>
            <a:endParaRPr lang="ru-RU" i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444208" y="3520628"/>
            <a:ext cx="237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ru-RU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ru-RU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dirty="0" smtClean="0"/>
              <a:t> — фронт плоской волны после преломления.</a:t>
            </a:r>
            <a:endParaRPr lang="ru-RU" i="1" dirty="0"/>
          </a:p>
        </p:txBody>
      </p:sp>
      <p:sp>
        <p:nvSpPr>
          <p:cNvPr id="112" name="Овал 111"/>
          <p:cNvSpPr/>
          <p:nvPr/>
        </p:nvSpPr>
        <p:spPr>
          <a:xfrm>
            <a:off x="2653375" y="4383181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43662" y="857126"/>
                <a:ext cx="23630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𝜐</m:t>
                    </m:r>
                    <m:r>
                      <a:rPr lang="en-US" b="0" i="1" baseline="-250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ru-RU" dirty="0" smtClean="0"/>
                  <a:t> — скорость распространения волн</a:t>
                </a:r>
                <a:r>
                  <a:rPr lang="en-US" dirty="0" smtClean="0"/>
                  <a:t> </a:t>
                </a:r>
                <a:r>
                  <a:rPr lang="ru-RU" dirty="0" smtClean="0"/>
                  <a:t>в первой среде.</a:t>
                </a:r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62" y="857126"/>
                <a:ext cx="2363075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2062" t="-3311" r="-4639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78740" y="2571750"/>
                <a:ext cx="1358834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b="0" i="1" baseline="-2500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40" y="2571750"/>
                <a:ext cx="1358834" cy="610873"/>
              </a:xfrm>
              <a:prstGeom prst="rect">
                <a:avLst/>
              </a:prstGeom>
              <a:blipFill rotWithShape="1">
                <a:blip r:embed="rId6"/>
                <a:stretch>
                  <a:fillRect r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Группа 126"/>
          <p:cNvGrpSpPr/>
          <p:nvPr/>
        </p:nvGrpSpPr>
        <p:grpSpPr>
          <a:xfrm rot="8192214">
            <a:off x="3836404" y="3271347"/>
            <a:ext cx="346896" cy="328856"/>
            <a:chOff x="1920829" y="1829380"/>
            <a:chExt cx="427189" cy="389907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607786">
              <a:off x="1920829" y="1923038"/>
              <a:ext cx="427189" cy="93345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1414" y="1977389"/>
              <a:ext cx="389907" cy="9389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44208" y="3138522"/>
                <a:ext cx="1573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b="0" i="1" baseline="-250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138522"/>
                <a:ext cx="157305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348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Группа 112"/>
          <p:cNvGrpSpPr/>
          <p:nvPr/>
        </p:nvGrpSpPr>
        <p:grpSpPr>
          <a:xfrm>
            <a:off x="1716306" y="460441"/>
            <a:ext cx="2149253" cy="2277720"/>
            <a:chOff x="683568" y="412833"/>
            <a:chExt cx="1295350" cy="2158917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683568" y="412833"/>
              <a:ext cx="1295350" cy="215891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052547" y="1027218"/>
              <a:ext cx="161948" cy="269397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Группа 115"/>
          <p:cNvGrpSpPr/>
          <p:nvPr/>
        </p:nvGrpSpPr>
        <p:grpSpPr>
          <a:xfrm flipV="1">
            <a:off x="3865558" y="2733808"/>
            <a:ext cx="800306" cy="1911097"/>
            <a:chOff x="1978919" y="483518"/>
            <a:chExt cx="1252938" cy="2088232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flipH="1">
              <a:off x="1978919" y="483518"/>
              <a:ext cx="1252938" cy="2088232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 flipV="1">
              <a:off x="2816549" y="828393"/>
              <a:ext cx="200199" cy="343746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Прямая соединительная линия 155"/>
          <p:cNvCxnSpPr/>
          <p:nvPr/>
        </p:nvCxnSpPr>
        <p:spPr>
          <a:xfrm flipH="1">
            <a:off x="1143607" y="881704"/>
            <a:ext cx="961949" cy="9565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>
          <a:xfrm>
            <a:off x="2060367" y="845704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" name="Овал 3100"/>
          <p:cNvSpPr/>
          <p:nvPr/>
        </p:nvSpPr>
        <p:spPr>
          <a:xfrm>
            <a:off x="1107607" y="1802295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flipH="1">
            <a:off x="2268538" y="2740543"/>
            <a:ext cx="1599559" cy="6739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2758403" y="4355096"/>
            <a:ext cx="175828" cy="213384"/>
            <a:chOff x="2469026" y="418748"/>
            <a:chExt cx="218692" cy="300293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2469026" y="622443"/>
              <a:ext cx="218690" cy="965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>
              <a:off x="2607250" y="418748"/>
              <a:ext cx="80468" cy="203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Овал 109"/>
          <p:cNvSpPr/>
          <p:nvPr/>
        </p:nvSpPr>
        <p:spPr>
          <a:xfrm>
            <a:off x="4251835" y="3700682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3876458" y="3462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59487" y="2652903"/>
                <a:ext cx="59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𝜐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87" y="2652903"/>
                <a:ext cx="59426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326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626378" y="2449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53" name="TextBox 152"/>
          <p:cNvSpPr txBox="1"/>
          <p:nvPr/>
        </p:nvSpPr>
        <p:spPr>
          <a:xfrm>
            <a:off x="4632281" y="28124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6444208" y="1721222"/>
                <a:ext cx="23630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𝜐</m:t>
                    </m:r>
                    <m:r>
                      <a:rPr lang="ru-RU" b="0" i="1" baseline="-250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ru-RU" dirty="0" smtClean="0"/>
                  <a:t> — скорость распространения волн</a:t>
                </a:r>
                <a:r>
                  <a:rPr lang="en-US" dirty="0" smtClean="0"/>
                  <a:t> </a:t>
                </a:r>
                <a:r>
                  <a:rPr lang="ru-RU" dirty="0" smtClean="0"/>
                  <a:t>во второй среде.</a:t>
                </a:r>
                <a:endParaRPr lang="ru-RU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721222"/>
                <a:ext cx="2363075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2062" t="-3289" r="-463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Прямая соединительная линия 171"/>
          <p:cNvCxnSpPr/>
          <p:nvPr/>
        </p:nvCxnSpPr>
        <p:spPr>
          <a:xfrm flipH="1">
            <a:off x="2268538" y="2744172"/>
            <a:ext cx="1599559" cy="6739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43662" y="2692520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62" y="2692520"/>
                <a:ext cx="97815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562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/>
          <p:cNvCxnSpPr/>
          <p:nvPr/>
        </p:nvCxnSpPr>
        <p:spPr>
          <a:xfrm>
            <a:off x="2952480" y="1763641"/>
            <a:ext cx="913903" cy="9745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Овал 108"/>
          <p:cNvSpPr/>
          <p:nvPr/>
        </p:nvSpPr>
        <p:spPr>
          <a:xfrm>
            <a:off x="3821482" y="2697810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2914540" y="1727641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979785" y="2733810"/>
            <a:ext cx="288752" cy="680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Овал 106"/>
          <p:cNvSpPr/>
          <p:nvPr/>
        </p:nvSpPr>
        <p:spPr>
          <a:xfrm>
            <a:off x="1941021" y="2697063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232537" y="3378016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5" name="Группа 17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44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6914E-6 L 0.0941 0.179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4635 0.19507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3097" grpId="0"/>
      <p:bldP spid="85" grpId="0"/>
      <p:bldP spid="88" grpId="0"/>
      <p:bldP spid="89" grpId="0"/>
      <p:bldP spid="90" grpId="0"/>
      <p:bldP spid="91" grpId="0"/>
      <p:bldP spid="92" grpId="0"/>
      <p:bldP spid="93" grpId="0"/>
      <p:bldP spid="97" grpId="0"/>
      <p:bldP spid="99" grpId="0"/>
      <p:bldP spid="3100" grpId="0"/>
      <p:bldP spid="104" grpId="0"/>
      <p:bldP spid="112" grpId="0" animBg="1"/>
      <p:bldP spid="32" grpId="0"/>
      <p:bldP spid="33" grpId="0"/>
      <p:bldP spid="49" grpId="0"/>
      <p:bldP spid="111" grpId="0" animBg="1"/>
      <p:bldP spid="3101" grpId="0" animBg="1"/>
      <p:bldP spid="110" grpId="0" animBg="1"/>
      <p:bldP spid="149" grpId="0"/>
      <p:bldP spid="48" grpId="0"/>
      <p:bldP spid="53" grpId="0"/>
      <p:bldP spid="153" grpId="0"/>
      <p:bldP spid="154" grpId="0"/>
      <p:bldP spid="54" grpId="0"/>
      <p:bldP spid="109" grpId="0" animBg="1"/>
      <p:bldP spid="108" grpId="0" animBg="1"/>
      <p:bldP spid="107" grpId="0" animBg="1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Прямоугольный треугольник 156"/>
          <p:cNvSpPr/>
          <p:nvPr/>
        </p:nvSpPr>
        <p:spPr>
          <a:xfrm flipH="1" flipV="1">
            <a:off x="1977665" y="1755205"/>
            <a:ext cx="1891488" cy="977118"/>
          </a:xfrm>
          <a:custGeom>
            <a:avLst/>
            <a:gdLst>
              <a:gd name="connsiteX0" fmla="*/ 0 w 1603198"/>
              <a:gd name="connsiteY0" fmla="*/ 1034268 h 1034268"/>
              <a:gd name="connsiteX1" fmla="*/ 0 w 1603198"/>
              <a:gd name="connsiteY1" fmla="*/ 0 h 1034268"/>
              <a:gd name="connsiteX2" fmla="*/ 1603198 w 1603198"/>
              <a:gd name="connsiteY2" fmla="*/ 1034268 h 1034268"/>
              <a:gd name="connsiteX3" fmla="*/ 0 w 1603198"/>
              <a:gd name="connsiteY3" fmla="*/ 1034268 h 1034268"/>
              <a:gd name="connsiteX0" fmla="*/ 906780 w 2509978"/>
              <a:gd name="connsiteY0" fmla="*/ 958068 h 958068"/>
              <a:gd name="connsiteX1" fmla="*/ 0 w 2509978"/>
              <a:gd name="connsiteY1" fmla="*/ 0 h 958068"/>
              <a:gd name="connsiteX2" fmla="*/ 2509978 w 2509978"/>
              <a:gd name="connsiteY2" fmla="*/ 958068 h 958068"/>
              <a:gd name="connsiteX3" fmla="*/ 906780 w 2509978"/>
              <a:gd name="connsiteY3" fmla="*/ 958068 h 958068"/>
              <a:gd name="connsiteX0" fmla="*/ 906780 w 1885138"/>
              <a:gd name="connsiteY0" fmla="*/ 958068 h 958068"/>
              <a:gd name="connsiteX1" fmla="*/ 0 w 1885138"/>
              <a:gd name="connsiteY1" fmla="*/ 0 h 958068"/>
              <a:gd name="connsiteX2" fmla="*/ 1885138 w 1885138"/>
              <a:gd name="connsiteY2" fmla="*/ 20808 h 958068"/>
              <a:gd name="connsiteX3" fmla="*/ 906780 w 1885138"/>
              <a:gd name="connsiteY3" fmla="*/ 958068 h 958068"/>
              <a:gd name="connsiteX0" fmla="*/ 909955 w 1885138"/>
              <a:gd name="connsiteY0" fmla="*/ 977118 h 977118"/>
              <a:gd name="connsiteX1" fmla="*/ 0 w 1885138"/>
              <a:gd name="connsiteY1" fmla="*/ 0 h 977118"/>
              <a:gd name="connsiteX2" fmla="*/ 1885138 w 1885138"/>
              <a:gd name="connsiteY2" fmla="*/ 20808 h 977118"/>
              <a:gd name="connsiteX3" fmla="*/ 909955 w 1885138"/>
              <a:gd name="connsiteY3" fmla="*/ 977118 h 977118"/>
              <a:gd name="connsiteX0" fmla="*/ 909955 w 1888313"/>
              <a:gd name="connsiteY0" fmla="*/ 977118 h 977118"/>
              <a:gd name="connsiteX1" fmla="*/ 0 w 1888313"/>
              <a:gd name="connsiteY1" fmla="*/ 0 h 977118"/>
              <a:gd name="connsiteX2" fmla="*/ 1888313 w 1888313"/>
              <a:gd name="connsiteY2" fmla="*/ 8108 h 977118"/>
              <a:gd name="connsiteX3" fmla="*/ 909955 w 1888313"/>
              <a:gd name="connsiteY3" fmla="*/ 977118 h 977118"/>
              <a:gd name="connsiteX0" fmla="*/ 913130 w 1891488"/>
              <a:gd name="connsiteY0" fmla="*/ 970768 h 970768"/>
              <a:gd name="connsiteX1" fmla="*/ 0 w 1891488"/>
              <a:gd name="connsiteY1" fmla="*/ 0 h 970768"/>
              <a:gd name="connsiteX2" fmla="*/ 1891488 w 1891488"/>
              <a:gd name="connsiteY2" fmla="*/ 1758 h 970768"/>
              <a:gd name="connsiteX3" fmla="*/ 913130 w 1891488"/>
              <a:gd name="connsiteY3" fmla="*/ 970768 h 970768"/>
              <a:gd name="connsiteX0" fmla="*/ 913130 w 1891488"/>
              <a:gd name="connsiteY0" fmla="*/ 977118 h 977118"/>
              <a:gd name="connsiteX1" fmla="*/ 0 w 1891488"/>
              <a:gd name="connsiteY1" fmla="*/ 0 h 977118"/>
              <a:gd name="connsiteX2" fmla="*/ 1891488 w 1891488"/>
              <a:gd name="connsiteY2" fmla="*/ 1758 h 977118"/>
              <a:gd name="connsiteX3" fmla="*/ 913130 w 1891488"/>
              <a:gd name="connsiteY3" fmla="*/ 977118 h 97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1488" h="977118">
                <a:moveTo>
                  <a:pt x="913130" y="977118"/>
                </a:moveTo>
                <a:lnTo>
                  <a:pt x="0" y="0"/>
                </a:lnTo>
                <a:lnTo>
                  <a:pt x="1891488" y="1758"/>
                </a:lnTo>
                <a:lnTo>
                  <a:pt x="913130" y="977118"/>
                </a:lnTo>
                <a:close/>
              </a:path>
            </a:pathLst>
          </a:cu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0" name="Группа 129"/>
          <p:cNvGrpSpPr/>
          <p:nvPr/>
        </p:nvGrpSpPr>
        <p:grpSpPr>
          <a:xfrm flipH="1">
            <a:off x="2855931" y="1854179"/>
            <a:ext cx="175826" cy="117569"/>
            <a:chOff x="2469028" y="719039"/>
            <a:chExt cx="218690" cy="165453"/>
          </a:xfrm>
        </p:grpSpPr>
        <p:cxnSp>
          <p:nvCxnSpPr>
            <p:cNvPr id="131" name="Прямая соединительная линия 130"/>
            <p:cNvCxnSpPr/>
            <p:nvPr/>
          </p:nvCxnSpPr>
          <p:spPr>
            <a:xfrm>
              <a:off x="2469028" y="719039"/>
              <a:ext cx="112480" cy="1654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2574281" y="751104"/>
              <a:ext cx="113437" cy="129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5114808">
            <a:off x="2141769" y="2517166"/>
            <a:ext cx="362369" cy="79077"/>
          </a:xfrm>
          <a:prstGeom prst="rect">
            <a:avLst/>
          </a:prstGeom>
        </p:spPr>
      </p:pic>
      <p:cxnSp>
        <p:nvCxnSpPr>
          <p:cNvPr id="120" name="Прямая соединительная линия 119"/>
          <p:cNvCxnSpPr/>
          <p:nvPr/>
        </p:nvCxnSpPr>
        <p:spPr>
          <a:xfrm flipH="1">
            <a:off x="1981895" y="1777218"/>
            <a:ext cx="961949" cy="9565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 flipH="1">
            <a:off x="2019590" y="961844"/>
            <a:ext cx="175826" cy="117569"/>
            <a:chOff x="2469028" y="719039"/>
            <a:chExt cx="218690" cy="165453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2469028" y="719039"/>
              <a:ext cx="112480" cy="1654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574281" y="751104"/>
              <a:ext cx="113437" cy="129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Прямая соединительная линия 118"/>
          <p:cNvCxnSpPr/>
          <p:nvPr/>
        </p:nvCxnSpPr>
        <p:spPr>
          <a:xfrm flipH="1">
            <a:off x="1143607" y="881704"/>
            <a:ext cx="961949" cy="9565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448667" y="18769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3099" name="Прямоугольник 3098"/>
          <p:cNvSpPr/>
          <p:nvPr/>
        </p:nvSpPr>
        <p:spPr>
          <a:xfrm>
            <a:off x="6084888" y="0"/>
            <a:ext cx="305911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02" name="Группа 3101"/>
          <p:cNvGrpSpPr/>
          <p:nvPr/>
        </p:nvGrpSpPr>
        <p:grpSpPr>
          <a:xfrm>
            <a:off x="251521" y="2625173"/>
            <a:ext cx="5292808" cy="2322842"/>
            <a:chOff x="251520" y="2625174"/>
            <a:chExt cx="5544616" cy="186242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3851" y="2715766"/>
              <a:ext cx="5400674" cy="165618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1520" y="26437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</a:t>
              </a:r>
              <a:endParaRPr lang="ru-RU" i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9110" y="262517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</a:t>
              </a:r>
              <a:endParaRPr lang="ru-RU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51520" y="4118269"/>
                  <a:ext cx="1026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/>
                          </a:rPr>
                          <m:t>𝐿𝑀</m:t>
                        </m:r>
                        <m:r>
                          <a:rPr lang="en-US" b="0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≫</m:t>
                        </m:r>
                        <m:r>
                          <a:rPr lang="en-US" b="0" i="1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ru-RU" i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118269"/>
                  <a:ext cx="102624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863" t="-14474" r="-14286" b="-92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4" name="Прямоугольный треугольник 156"/>
          <p:cNvSpPr/>
          <p:nvPr/>
        </p:nvSpPr>
        <p:spPr>
          <a:xfrm flipH="1">
            <a:off x="1978537" y="2728203"/>
            <a:ext cx="1894663" cy="689610"/>
          </a:xfrm>
          <a:custGeom>
            <a:avLst/>
            <a:gdLst>
              <a:gd name="connsiteX0" fmla="*/ 0 w 1603198"/>
              <a:gd name="connsiteY0" fmla="*/ 1034268 h 1034268"/>
              <a:gd name="connsiteX1" fmla="*/ 0 w 1603198"/>
              <a:gd name="connsiteY1" fmla="*/ 0 h 1034268"/>
              <a:gd name="connsiteX2" fmla="*/ 1603198 w 1603198"/>
              <a:gd name="connsiteY2" fmla="*/ 1034268 h 1034268"/>
              <a:gd name="connsiteX3" fmla="*/ 0 w 1603198"/>
              <a:gd name="connsiteY3" fmla="*/ 1034268 h 1034268"/>
              <a:gd name="connsiteX0" fmla="*/ 906780 w 2509978"/>
              <a:gd name="connsiteY0" fmla="*/ 958068 h 958068"/>
              <a:gd name="connsiteX1" fmla="*/ 0 w 2509978"/>
              <a:gd name="connsiteY1" fmla="*/ 0 h 958068"/>
              <a:gd name="connsiteX2" fmla="*/ 2509978 w 2509978"/>
              <a:gd name="connsiteY2" fmla="*/ 958068 h 958068"/>
              <a:gd name="connsiteX3" fmla="*/ 906780 w 2509978"/>
              <a:gd name="connsiteY3" fmla="*/ 958068 h 958068"/>
              <a:gd name="connsiteX0" fmla="*/ 906780 w 1885138"/>
              <a:gd name="connsiteY0" fmla="*/ 958068 h 958068"/>
              <a:gd name="connsiteX1" fmla="*/ 0 w 1885138"/>
              <a:gd name="connsiteY1" fmla="*/ 0 h 958068"/>
              <a:gd name="connsiteX2" fmla="*/ 1885138 w 1885138"/>
              <a:gd name="connsiteY2" fmla="*/ 20808 h 958068"/>
              <a:gd name="connsiteX3" fmla="*/ 906780 w 1885138"/>
              <a:gd name="connsiteY3" fmla="*/ 958068 h 958068"/>
              <a:gd name="connsiteX0" fmla="*/ 909955 w 1885138"/>
              <a:gd name="connsiteY0" fmla="*/ 977118 h 977118"/>
              <a:gd name="connsiteX1" fmla="*/ 0 w 1885138"/>
              <a:gd name="connsiteY1" fmla="*/ 0 h 977118"/>
              <a:gd name="connsiteX2" fmla="*/ 1885138 w 1885138"/>
              <a:gd name="connsiteY2" fmla="*/ 20808 h 977118"/>
              <a:gd name="connsiteX3" fmla="*/ 909955 w 1885138"/>
              <a:gd name="connsiteY3" fmla="*/ 977118 h 977118"/>
              <a:gd name="connsiteX0" fmla="*/ 909955 w 1888313"/>
              <a:gd name="connsiteY0" fmla="*/ 977118 h 977118"/>
              <a:gd name="connsiteX1" fmla="*/ 0 w 1888313"/>
              <a:gd name="connsiteY1" fmla="*/ 0 h 977118"/>
              <a:gd name="connsiteX2" fmla="*/ 1888313 w 1888313"/>
              <a:gd name="connsiteY2" fmla="*/ 8108 h 977118"/>
              <a:gd name="connsiteX3" fmla="*/ 909955 w 1888313"/>
              <a:gd name="connsiteY3" fmla="*/ 977118 h 977118"/>
              <a:gd name="connsiteX0" fmla="*/ 913130 w 1891488"/>
              <a:gd name="connsiteY0" fmla="*/ 970768 h 970768"/>
              <a:gd name="connsiteX1" fmla="*/ 0 w 1891488"/>
              <a:gd name="connsiteY1" fmla="*/ 0 h 970768"/>
              <a:gd name="connsiteX2" fmla="*/ 1891488 w 1891488"/>
              <a:gd name="connsiteY2" fmla="*/ 1758 h 970768"/>
              <a:gd name="connsiteX3" fmla="*/ 913130 w 1891488"/>
              <a:gd name="connsiteY3" fmla="*/ 970768 h 970768"/>
              <a:gd name="connsiteX0" fmla="*/ 913130 w 1891488"/>
              <a:gd name="connsiteY0" fmla="*/ 977118 h 977118"/>
              <a:gd name="connsiteX1" fmla="*/ 0 w 1891488"/>
              <a:gd name="connsiteY1" fmla="*/ 0 h 977118"/>
              <a:gd name="connsiteX2" fmla="*/ 1891488 w 1891488"/>
              <a:gd name="connsiteY2" fmla="*/ 1758 h 977118"/>
              <a:gd name="connsiteX3" fmla="*/ 913130 w 1891488"/>
              <a:gd name="connsiteY3" fmla="*/ 977118 h 977118"/>
              <a:gd name="connsiteX0" fmla="*/ 913130 w 1758138"/>
              <a:gd name="connsiteY0" fmla="*/ 977118 h 977118"/>
              <a:gd name="connsiteX1" fmla="*/ 0 w 1758138"/>
              <a:gd name="connsiteY1" fmla="*/ 0 h 977118"/>
              <a:gd name="connsiteX2" fmla="*/ 1758138 w 1758138"/>
              <a:gd name="connsiteY2" fmla="*/ 354183 h 977118"/>
              <a:gd name="connsiteX3" fmla="*/ 913130 w 1758138"/>
              <a:gd name="connsiteY3" fmla="*/ 977118 h 977118"/>
              <a:gd name="connsiteX0" fmla="*/ 1033780 w 1878788"/>
              <a:gd name="connsiteY0" fmla="*/ 627868 h 627868"/>
              <a:gd name="connsiteX1" fmla="*/ 0 w 1878788"/>
              <a:gd name="connsiteY1" fmla="*/ 0 h 627868"/>
              <a:gd name="connsiteX2" fmla="*/ 1878788 w 1878788"/>
              <a:gd name="connsiteY2" fmla="*/ 4933 h 627868"/>
              <a:gd name="connsiteX3" fmla="*/ 1033780 w 1878788"/>
              <a:gd name="connsiteY3" fmla="*/ 627868 h 627868"/>
              <a:gd name="connsiteX0" fmla="*/ 1589405 w 1878788"/>
              <a:gd name="connsiteY0" fmla="*/ 681843 h 681843"/>
              <a:gd name="connsiteX1" fmla="*/ 0 w 1878788"/>
              <a:gd name="connsiteY1" fmla="*/ 0 h 681843"/>
              <a:gd name="connsiteX2" fmla="*/ 1878788 w 1878788"/>
              <a:gd name="connsiteY2" fmla="*/ 4933 h 681843"/>
              <a:gd name="connsiteX3" fmla="*/ 1589405 w 1878788"/>
              <a:gd name="connsiteY3" fmla="*/ 681843 h 681843"/>
              <a:gd name="connsiteX0" fmla="*/ 1589405 w 1878788"/>
              <a:gd name="connsiteY0" fmla="*/ 689610 h 689610"/>
              <a:gd name="connsiteX1" fmla="*/ 0 w 1878788"/>
              <a:gd name="connsiteY1" fmla="*/ 7767 h 689610"/>
              <a:gd name="connsiteX2" fmla="*/ 1878788 w 1878788"/>
              <a:gd name="connsiteY2" fmla="*/ 0 h 689610"/>
              <a:gd name="connsiteX3" fmla="*/ 1589405 w 1878788"/>
              <a:gd name="connsiteY3" fmla="*/ 689610 h 689610"/>
              <a:gd name="connsiteX0" fmla="*/ 1605280 w 1894663"/>
              <a:gd name="connsiteY0" fmla="*/ 689610 h 689610"/>
              <a:gd name="connsiteX1" fmla="*/ 0 w 1894663"/>
              <a:gd name="connsiteY1" fmla="*/ 7767 h 689610"/>
              <a:gd name="connsiteX2" fmla="*/ 1894663 w 1894663"/>
              <a:gd name="connsiteY2" fmla="*/ 0 h 689610"/>
              <a:gd name="connsiteX3" fmla="*/ 1605280 w 1894663"/>
              <a:gd name="connsiteY3" fmla="*/ 689610 h 6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663" h="689610">
                <a:moveTo>
                  <a:pt x="1605280" y="689610"/>
                </a:moveTo>
                <a:lnTo>
                  <a:pt x="0" y="7767"/>
                </a:lnTo>
                <a:lnTo>
                  <a:pt x="1894663" y="0"/>
                </a:lnTo>
                <a:lnTo>
                  <a:pt x="1605280" y="68961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 rot="13651374">
            <a:off x="3259898" y="2727930"/>
            <a:ext cx="266980" cy="235012"/>
            <a:chOff x="1891680" y="1831013"/>
            <a:chExt cx="427752" cy="378338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891680" y="1896698"/>
              <a:ext cx="427752" cy="93345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3192" y="1973237"/>
              <a:ext cx="378338" cy="93890"/>
            </a:xfrm>
            <a:prstGeom prst="rect">
              <a:avLst/>
            </a:prstGeom>
          </p:spPr>
        </p:pic>
      </p:grpSp>
      <p:pic>
        <p:nvPicPr>
          <p:cNvPr id="309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5"/>
          <a:stretch/>
        </p:blipFill>
        <p:spPr bwMode="auto">
          <a:xfrm flipV="1">
            <a:off x="1213462" y="2740543"/>
            <a:ext cx="1530912" cy="7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96" name="Группа 3095"/>
          <p:cNvGrpSpPr/>
          <p:nvPr/>
        </p:nvGrpSpPr>
        <p:grpSpPr>
          <a:xfrm rot="8192214">
            <a:off x="1954227" y="3228716"/>
            <a:ext cx="347353" cy="328856"/>
            <a:chOff x="1920752" y="1829380"/>
            <a:chExt cx="427752" cy="389907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607786">
              <a:off x="1920752" y="1923223"/>
              <a:ext cx="427752" cy="9334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1414" y="1977389"/>
              <a:ext cx="389907" cy="93890"/>
            </a:xfrm>
            <a:prstGeom prst="rect">
              <a:avLst/>
            </a:prstGeom>
          </p:spPr>
        </p:pic>
      </p:grpSp>
      <p:pic>
        <p:nvPicPr>
          <p:cNvPr id="3095" name="Рисунок 30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20895901">
            <a:off x="1539696" y="2268529"/>
            <a:ext cx="443098" cy="104001"/>
          </a:xfrm>
          <a:prstGeom prst="rect">
            <a:avLst/>
          </a:prstGeom>
        </p:spPr>
      </p:pic>
      <p:cxnSp>
        <p:nvCxnSpPr>
          <p:cNvPr id="148" name="Прямая соединительная линия 147"/>
          <p:cNvCxnSpPr/>
          <p:nvPr/>
        </p:nvCxnSpPr>
        <p:spPr>
          <a:xfrm flipH="1">
            <a:off x="2689375" y="3742243"/>
            <a:ext cx="1599560" cy="6739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20895901">
            <a:off x="3335405" y="2181215"/>
            <a:ext cx="531417" cy="115967"/>
          </a:xfrm>
          <a:prstGeom prst="rect">
            <a:avLst/>
          </a:prstGeom>
        </p:spPr>
      </p:pic>
      <p:grpSp>
        <p:nvGrpSpPr>
          <p:cNvPr id="142" name="Группа 141"/>
          <p:cNvGrpSpPr/>
          <p:nvPr/>
        </p:nvGrpSpPr>
        <p:grpSpPr>
          <a:xfrm>
            <a:off x="2329780" y="3341784"/>
            <a:ext cx="175828" cy="213384"/>
            <a:chOff x="2469026" y="418748"/>
            <a:chExt cx="218692" cy="300293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2469026" y="622443"/>
              <a:ext cx="218690" cy="965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2607250" y="418748"/>
              <a:ext cx="80468" cy="203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308297" y="967681"/>
            <a:ext cx="1670621" cy="1770479"/>
            <a:chOff x="683568" y="412833"/>
            <a:chExt cx="1295350" cy="215891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683568" y="412833"/>
              <a:ext cx="1295350" cy="215891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1052547" y="1027218"/>
              <a:ext cx="161948" cy="269397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flipV="1">
            <a:off x="1981140" y="2733809"/>
            <a:ext cx="809791" cy="1933747"/>
            <a:chOff x="1978919" y="483518"/>
            <a:chExt cx="1252938" cy="208823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78919" y="483518"/>
              <a:ext cx="1252938" cy="2088232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2605387" y="1188534"/>
              <a:ext cx="200200" cy="343746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90" name="Прямая соединительная линия 3089"/>
          <p:cNvCxnSpPr/>
          <p:nvPr/>
        </p:nvCxnSpPr>
        <p:spPr>
          <a:xfrm flipV="1">
            <a:off x="1978918" y="1333180"/>
            <a:ext cx="0" cy="32402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3859456" y="1333180"/>
            <a:ext cx="0" cy="32402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TextBox 3096"/>
          <p:cNvSpPr txBox="1"/>
          <p:nvPr/>
        </p:nvSpPr>
        <p:spPr>
          <a:xfrm>
            <a:off x="1599557" y="261936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881591" y="17821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ru-RU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2009086" y="343584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2329780" y="42159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2041339" y="54470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ru-RU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3857482" y="24309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2920779" y="14836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4263190" y="352084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3098" name="TextBox 3097"/>
          <p:cNvSpPr txBox="1"/>
          <p:nvPr/>
        </p:nvSpPr>
        <p:spPr>
          <a:xfrm>
            <a:off x="2330289" y="235927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1930453" y="3008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1625561" y="19374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112" name="Овал 111"/>
          <p:cNvSpPr/>
          <p:nvPr/>
        </p:nvSpPr>
        <p:spPr>
          <a:xfrm>
            <a:off x="2653375" y="4383181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7" name="Группа 126"/>
          <p:cNvGrpSpPr/>
          <p:nvPr/>
        </p:nvGrpSpPr>
        <p:grpSpPr>
          <a:xfrm rot="8192214">
            <a:off x="3836404" y="3271347"/>
            <a:ext cx="346896" cy="328856"/>
            <a:chOff x="1920829" y="1829380"/>
            <a:chExt cx="427189" cy="389907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607786">
              <a:off x="1920829" y="1923038"/>
              <a:ext cx="427189" cy="93345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1414" y="1977389"/>
              <a:ext cx="389907" cy="93890"/>
            </a:xfrm>
            <a:prstGeom prst="rect">
              <a:avLst/>
            </a:prstGeom>
          </p:spPr>
        </p:pic>
      </p:grpSp>
      <p:grpSp>
        <p:nvGrpSpPr>
          <p:cNvPr id="113" name="Группа 112"/>
          <p:cNvGrpSpPr/>
          <p:nvPr/>
        </p:nvGrpSpPr>
        <p:grpSpPr>
          <a:xfrm>
            <a:off x="1716306" y="460441"/>
            <a:ext cx="2149253" cy="2277720"/>
            <a:chOff x="683568" y="412833"/>
            <a:chExt cx="1295350" cy="2158917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683568" y="412833"/>
              <a:ext cx="1295350" cy="215891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052547" y="1027218"/>
              <a:ext cx="161948" cy="269397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Группа 115"/>
          <p:cNvGrpSpPr/>
          <p:nvPr/>
        </p:nvGrpSpPr>
        <p:grpSpPr>
          <a:xfrm flipV="1">
            <a:off x="3865558" y="2733808"/>
            <a:ext cx="800306" cy="1911097"/>
            <a:chOff x="1978919" y="483518"/>
            <a:chExt cx="1252938" cy="2088232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flipH="1">
              <a:off x="1978919" y="483518"/>
              <a:ext cx="1252938" cy="2088232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 flipV="1">
              <a:off x="2816549" y="828393"/>
              <a:ext cx="200199" cy="343746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Прямая соединительная линия 155"/>
          <p:cNvCxnSpPr/>
          <p:nvPr/>
        </p:nvCxnSpPr>
        <p:spPr>
          <a:xfrm flipH="1">
            <a:off x="1143607" y="881704"/>
            <a:ext cx="961949" cy="9565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>
          <a:xfrm>
            <a:off x="2060367" y="845704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" name="Овал 3100"/>
          <p:cNvSpPr/>
          <p:nvPr/>
        </p:nvSpPr>
        <p:spPr>
          <a:xfrm>
            <a:off x="1107607" y="1802295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flipH="1">
            <a:off x="2268538" y="2740543"/>
            <a:ext cx="1599559" cy="6739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2758403" y="4355096"/>
            <a:ext cx="175828" cy="213384"/>
            <a:chOff x="2469026" y="418748"/>
            <a:chExt cx="218692" cy="300293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2469026" y="622443"/>
              <a:ext cx="218690" cy="965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>
              <a:off x="2607250" y="418748"/>
              <a:ext cx="80468" cy="203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Овал 109"/>
          <p:cNvSpPr/>
          <p:nvPr/>
        </p:nvSpPr>
        <p:spPr>
          <a:xfrm>
            <a:off x="4251835" y="3700682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3876458" y="3462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dirty="0"/>
          </a:p>
        </p:txBody>
      </p:sp>
      <p:sp>
        <p:nvSpPr>
          <p:cNvPr id="150" name="TextBox 149"/>
          <p:cNvSpPr txBox="1"/>
          <p:nvPr/>
        </p:nvSpPr>
        <p:spPr>
          <a:xfrm>
            <a:off x="3056511" y="2667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59487" y="2652903"/>
                <a:ext cx="59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𝜐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87" y="2652903"/>
                <a:ext cx="59426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326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626378" y="2449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53" name="TextBox 152"/>
          <p:cNvSpPr txBox="1"/>
          <p:nvPr/>
        </p:nvSpPr>
        <p:spPr>
          <a:xfrm>
            <a:off x="4632281" y="28124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 flipH="1">
            <a:off x="2268538" y="2744172"/>
            <a:ext cx="1599559" cy="6739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Овал 108"/>
          <p:cNvSpPr/>
          <p:nvPr/>
        </p:nvSpPr>
        <p:spPr>
          <a:xfrm>
            <a:off x="3821482" y="2697810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2914540" y="1727641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1941021" y="2697063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232537" y="3378016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56176" y="339502"/>
                <a:ext cx="1582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9502"/>
                <a:ext cx="158242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501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57931" y="762258"/>
                <a:ext cx="1582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931" y="762258"/>
                <a:ext cx="158242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5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101523" y="1059582"/>
                <a:ext cx="279095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23" y="1059582"/>
                <a:ext cx="2790957" cy="612732"/>
              </a:xfrm>
              <a:prstGeom prst="rect">
                <a:avLst/>
              </a:prstGeom>
              <a:blipFill rotWithShape="1">
                <a:blip r:embed="rId10"/>
                <a:stretch>
                  <a:fillRect r="-1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101523" y="1707654"/>
                <a:ext cx="2734851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23" y="1707654"/>
                <a:ext cx="2734851" cy="659411"/>
              </a:xfrm>
              <a:prstGeom prst="rect">
                <a:avLst/>
              </a:prstGeom>
              <a:blipFill rotWithShape="1">
                <a:blip r:embed="rId11"/>
                <a:stretch>
                  <a:fillRect r="-24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авая фигурная скобка 7"/>
          <p:cNvSpPr/>
          <p:nvPr/>
        </p:nvSpPr>
        <p:spPr>
          <a:xfrm rot="5400000">
            <a:off x="7307260" y="1164802"/>
            <a:ext cx="434457" cy="2591966"/>
          </a:xfrm>
          <a:prstGeom prst="rightBrace">
            <a:avLst>
              <a:gd name="adj1" fmla="val 4860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76751" y="2632419"/>
                <a:ext cx="1495474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751" y="2632419"/>
                <a:ext cx="1495474" cy="659411"/>
              </a:xfrm>
              <a:prstGeom prst="rect">
                <a:avLst/>
              </a:prstGeom>
              <a:blipFill rotWithShape="1">
                <a:blip r:embed="rId12"/>
                <a:stretch>
                  <a:fillRect r="-5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904350" y="3780315"/>
                <a:ext cx="1240275" cy="663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350" y="3780315"/>
                <a:ext cx="1240275" cy="663643"/>
              </a:xfrm>
              <a:prstGeom prst="rect">
                <a:avLst/>
              </a:prstGeom>
              <a:blipFill rotWithShape="1">
                <a:blip r:embed="rId13"/>
                <a:stretch>
                  <a:fillRect r="-6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 вниз 10"/>
          <p:cNvSpPr/>
          <p:nvPr/>
        </p:nvSpPr>
        <p:spPr>
          <a:xfrm>
            <a:off x="7345345" y="3316750"/>
            <a:ext cx="358285" cy="479136"/>
          </a:xfrm>
          <a:prstGeom prst="downArrow">
            <a:avLst>
              <a:gd name="adj1" fmla="val 50000"/>
              <a:gd name="adj2" fmla="val 58769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10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185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7" grpId="1" animBg="1"/>
      <p:bldP spid="174" grpId="0" animBg="1"/>
      <p:bldP spid="174" grpId="1" animBg="1"/>
      <p:bldP spid="3098" grpId="0"/>
      <p:bldP spid="150" grpId="0"/>
      <p:bldP spid="6" grpId="0"/>
      <p:bldP spid="94" grpId="0"/>
      <p:bldP spid="95" grpId="0"/>
      <p:bldP spid="96" grpId="0"/>
      <p:bldP spid="8" grpId="0" animBg="1"/>
      <p:bldP spid="9" grpId="0"/>
      <p:bldP spid="10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Прямоугольник 309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1"/>
            <a:ext cx="4104456" cy="358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32362" y="267494"/>
            <a:ext cx="3887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</a:t>
            </a:r>
            <a:r>
              <a:rPr lang="ru-RU" b="1" dirty="0" smtClean="0"/>
              <a:t>бсолютным </a:t>
            </a:r>
            <a:r>
              <a:rPr lang="ru-RU" b="1" dirty="0"/>
              <a:t>показателем преломления</a:t>
            </a:r>
            <a:r>
              <a:rPr lang="ru-RU" dirty="0"/>
              <a:t> называется отношение скорости распространения световой волны в вакууме к ее скорости распространения в данной среде.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75376" y="1789096"/>
                <a:ext cx="801758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6" y="1789096"/>
                <a:ext cx="801758" cy="566630"/>
              </a:xfrm>
              <a:prstGeom prst="rect">
                <a:avLst/>
              </a:prstGeom>
              <a:blipFill rotWithShape="1">
                <a:blip r:embed="rId3"/>
                <a:stretch>
                  <a:fillRect r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932361" y="2355726"/>
            <a:ext cx="3887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тносительный </a:t>
            </a:r>
            <a:r>
              <a:rPr lang="ru-RU" b="1" dirty="0"/>
              <a:t>показатель преломления </a:t>
            </a:r>
            <a:r>
              <a:rPr lang="ru-RU" dirty="0"/>
              <a:t>показывает, во сколько раз скорость света в первой по ходу луча среде отличается от скорости распространения света во второй среде.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326162" y="3976012"/>
                <a:ext cx="1101776" cy="61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62" y="3976012"/>
                <a:ext cx="1101776" cy="611962"/>
              </a:xfrm>
              <a:prstGeom prst="rect">
                <a:avLst/>
              </a:prstGeom>
              <a:blipFill rotWithShape="1">
                <a:blip r:embed="rId4"/>
                <a:stretch>
                  <a:fillRect r="-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Группа 10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77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Прямоугольник 309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1"/>
            <a:ext cx="4104456" cy="358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2178" y="299432"/>
            <a:ext cx="389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Закон преломления света: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5517" y="627534"/>
            <a:ext cx="3894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луч падающий, луч преломленный и перпендикуляр, восставленный к границе раздела двух сред в точке падения луча, лежат в одной </a:t>
            </a:r>
            <a:r>
              <a:rPr lang="ru-RU" dirty="0" smtClean="0"/>
              <a:t>плоскости;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2178" y="2052593"/>
            <a:ext cx="38979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отношение </a:t>
            </a:r>
            <a:r>
              <a:rPr lang="ru-RU" dirty="0"/>
              <a:t>синуса угла падения к синусу угла преломления есть величина постоянная для данных двух сред, равная относительному показателю преломления второй по ходу луча среды относительно </a:t>
            </a:r>
            <a:r>
              <a:rPr lang="ru-RU" dirty="0" smtClean="0"/>
              <a:t>первой.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6886" y="4076298"/>
                <a:ext cx="1900327" cy="65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886" y="4076298"/>
                <a:ext cx="1900327" cy="655692"/>
              </a:xfrm>
              <a:prstGeom prst="rect">
                <a:avLst/>
              </a:prstGeom>
              <a:blipFill rotWithShape="1">
                <a:blip r:embed="rId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кругленный прямоугольник 5"/>
          <p:cNvSpPr/>
          <p:nvPr/>
        </p:nvSpPr>
        <p:spPr>
          <a:xfrm>
            <a:off x="5926886" y="4076298"/>
            <a:ext cx="1813466" cy="6556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07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363" y="3726780"/>
            <a:ext cx="3887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Из </a:t>
            </a:r>
            <a:r>
              <a:rPr lang="ru-RU" sz="1600" dirty="0"/>
              <a:t>двух сред оптически более </a:t>
            </a:r>
            <a:r>
              <a:rPr lang="ru-RU" sz="1600" dirty="0" smtClean="0"/>
              <a:t>плотной </a:t>
            </a:r>
            <a:r>
              <a:rPr lang="ru-RU" sz="1600" dirty="0"/>
              <a:t>считается та, у которой </a:t>
            </a:r>
            <a:r>
              <a:rPr lang="ru-RU" sz="1600" dirty="0" smtClean="0"/>
              <a:t>показатель </a:t>
            </a:r>
            <a:r>
              <a:rPr lang="ru-RU" sz="1600" dirty="0"/>
              <a:t>преломления больше (или та, в которой скорость света меньше).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7644"/>
              </p:ext>
            </p:extLst>
          </p:nvPr>
        </p:nvGraphicFramePr>
        <p:xfrm>
          <a:off x="4932362" y="310118"/>
          <a:ext cx="3887787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277"/>
                <a:gridCol w="1641510"/>
              </a:tblGrid>
              <a:tr h="1750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преломления</a:t>
                      </a:r>
                      <a:r>
                        <a:rPr lang="ru-RU" sz="1600" baseline="0" dirty="0" smtClean="0"/>
                        <a:t> относительно воздуха</a:t>
                      </a:r>
                      <a:endParaRPr lang="ru-RU" sz="1600" dirty="0"/>
                    </a:p>
                  </a:txBody>
                  <a:tcPr/>
                </a:tc>
              </a:tr>
              <a:tr h="175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1,332986</a:t>
                      </a:r>
                      <a:endParaRPr lang="ru-RU" sz="1600" dirty="0"/>
                    </a:p>
                  </a:txBody>
                  <a:tcPr anchor="ctr"/>
                </a:tc>
              </a:tr>
              <a:tr h="175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Глицерин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1,4729</a:t>
                      </a:r>
                      <a:endParaRPr lang="ru-RU" sz="1600" dirty="0"/>
                    </a:p>
                  </a:txBody>
                  <a:tcPr anchor="ctr"/>
                </a:tc>
              </a:tr>
              <a:tr h="175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Кремний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4,010</a:t>
                      </a:r>
                      <a:endParaRPr lang="ru-RU" sz="1600" dirty="0"/>
                    </a:p>
                  </a:txBody>
                  <a:tcPr anchor="ctr"/>
                </a:tc>
              </a:tr>
              <a:tr h="175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Алмаз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2,419</a:t>
                      </a:r>
                      <a:endParaRPr lang="ru-RU" sz="1600" dirty="0"/>
                    </a:p>
                  </a:txBody>
                  <a:tcPr anchor="ctr"/>
                </a:tc>
              </a:tr>
              <a:tr h="175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1,31</a:t>
                      </a:r>
                      <a:endParaRPr lang="ru-RU" sz="1600" dirty="0"/>
                    </a:p>
                  </a:txBody>
                  <a:tcPr anchor="ctr"/>
                </a:tc>
              </a:tr>
              <a:tr h="175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Масло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1,46</a:t>
                      </a:r>
                      <a:endParaRPr lang="ru-RU" sz="1600" dirty="0"/>
                    </a:p>
                  </a:txBody>
                  <a:tcPr anchor="ctr"/>
                </a:tc>
              </a:tr>
              <a:tr h="175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Спирт этиловый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1,36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5" descr="C:\Documents and Settings\Admin\Мои документы\Мои рисунки\СВЕТ\Рисун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1" y="646113"/>
            <a:ext cx="38703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 rot="11967751">
            <a:off x="2381898" y="3094981"/>
            <a:ext cx="285750" cy="216313"/>
          </a:xfrm>
          <a:custGeom>
            <a:avLst/>
            <a:gdLst>
              <a:gd name="connsiteX0" fmla="*/ 285750 w 285750"/>
              <a:gd name="connsiteY0" fmla="*/ 997 h 216897"/>
              <a:gd name="connsiteX1" fmla="*/ 57150 w 285750"/>
              <a:gd name="connsiteY1" fmla="*/ 32747 h 216897"/>
              <a:gd name="connsiteX2" fmla="*/ 0 w 285750"/>
              <a:gd name="connsiteY2" fmla="*/ 216897 h 216897"/>
              <a:gd name="connsiteX0" fmla="*/ 285750 w 285750"/>
              <a:gd name="connsiteY0" fmla="*/ 3473 h 219373"/>
              <a:gd name="connsiteX1" fmla="*/ 71437 w 285750"/>
              <a:gd name="connsiteY1" fmla="*/ 25698 h 219373"/>
              <a:gd name="connsiteX2" fmla="*/ 0 w 285750"/>
              <a:gd name="connsiteY2" fmla="*/ 219373 h 219373"/>
              <a:gd name="connsiteX0" fmla="*/ 285750 w 285750"/>
              <a:gd name="connsiteY0" fmla="*/ 413 h 216313"/>
              <a:gd name="connsiteX1" fmla="*/ 80962 w 285750"/>
              <a:gd name="connsiteY1" fmla="*/ 39307 h 216313"/>
              <a:gd name="connsiteX2" fmla="*/ 0 w 285750"/>
              <a:gd name="connsiteY2" fmla="*/ 216313 h 21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216313">
                <a:moveTo>
                  <a:pt x="285750" y="413"/>
                </a:moveTo>
                <a:cubicBezTo>
                  <a:pt x="195262" y="-1704"/>
                  <a:pt x="128587" y="3324"/>
                  <a:pt x="80962" y="39307"/>
                </a:cubicBezTo>
                <a:cubicBezTo>
                  <a:pt x="33337" y="75290"/>
                  <a:pt x="4762" y="142229"/>
                  <a:pt x="0" y="216313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Documents and Settings\Admin\Мои документы\Мои рисунки\СВЕТ\Рисунок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61" y="2587625"/>
            <a:ext cx="1006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задержка 7"/>
          <p:cNvSpPr/>
          <p:nvPr/>
        </p:nvSpPr>
        <p:spPr>
          <a:xfrm rot="16200000">
            <a:off x="2746930" y="2766219"/>
            <a:ext cx="142875" cy="71437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задержка 8"/>
          <p:cNvSpPr/>
          <p:nvPr/>
        </p:nvSpPr>
        <p:spPr>
          <a:xfrm rot="16200000">
            <a:off x="1818242" y="2766219"/>
            <a:ext cx="142875" cy="71438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057400" y="2177637"/>
            <a:ext cx="285750" cy="216313"/>
          </a:xfrm>
          <a:custGeom>
            <a:avLst/>
            <a:gdLst>
              <a:gd name="connsiteX0" fmla="*/ 285750 w 285750"/>
              <a:gd name="connsiteY0" fmla="*/ 997 h 216897"/>
              <a:gd name="connsiteX1" fmla="*/ 57150 w 285750"/>
              <a:gd name="connsiteY1" fmla="*/ 32747 h 216897"/>
              <a:gd name="connsiteX2" fmla="*/ 0 w 285750"/>
              <a:gd name="connsiteY2" fmla="*/ 216897 h 216897"/>
              <a:gd name="connsiteX0" fmla="*/ 285750 w 285750"/>
              <a:gd name="connsiteY0" fmla="*/ 3473 h 219373"/>
              <a:gd name="connsiteX1" fmla="*/ 71437 w 285750"/>
              <a:gd name="connsiteY1" fmla="*/ 25698 h 219373"/>
              <a:gd name="connsiteX2" fmla="*/ 0 w 285750"/>
              <a:gd name="connsiteY2" fmla="*/ 219373 h 219373"/>
              <a:gd name="connsiteX0" fmla="*/ 285750 w 285750"/>
              <a:gd name="connsiteY0" fmla="*/ 413 h 216313"/>
              <a:gd name="connsiteX1" fmla="*/ 80962 w 285750"/>
              <a:gd name="connsiteY1" fmla="*/ 39307 h 216313"/>
              <a:gd name="connsiteX2" fmla="*/ 0 w 285750"/>
              <a:gd name="connsiteY2" fmla="*/ 216313 h 21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216313">
                <a:moveTo>
                  <a:pt x="285750" y="413"/>
                </a:moveTo>
                <a:cubicBezTo>
                  <a:pt x="195262" y="-1704"/>
                  <a:pt x="128587" y="3324"/>
                  <a:pt x="80962" y="39307"/>
                </a:cubicBezTo>
                <a:cubicBezTo>
                  <a:pt x="33337" y="75290"/>
                  <a:pt x="4762" y="142229"/>
                  <a:pt x="0" y="21631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1967751">
            <a:off x="2380396" y="3198030"/>
            <a:ext cx="305433" cy="210606"/>
          </a:xfrm>
          <a:custGeom>
            <a:avLst/>
            <a:gdLst>
              <a:gd name="connsiteX0" fmla="*/ 285750 w 285750"/>
              <a:gd name="connsiteY0" fmla="*/ 997 h 216897"/>
              <a:gd name="connsiteX1" fmla="*/ 57150 w 285750"/>
              <a:gd name="connsiteY1" fmla="*/ 32747 h 216897"/>
              <a:gd name="connsiteX2" fmla="*/ 0 w 285750"/>
              <a:gd name="connsiteY2" fmla="*/ 216897 h 216897"/>
              <a:gd name="connsiteX0" fmla="*/ 285750 w 285750"/>
              <a:gd name="connsiteY0" fmla="*/ 3473 h 219373"/>
              <a:gd name="connsiteX1" fmla="*/ 71437 w 285750"/>
              <a:gd name="connsiteY1" fmla="*/ 25698 h 219373"/>
              <a:gd name="connsiteX2" fmla="*/ 0 w 285750"/>
              <a:gd name="connsiteY2" fmla="*/ 219373 h 219373"/>
              <a:gd name="connsiteX0" fmla="*/ 285750 w 285750"/>
              <a:gd name="connsiteY0" fmla="*/ 413 h 216313"/>
              <a:gd name="connsiteX1" fmla="*/ 80962 w 285750"/>
              <a:gd name="connsiteY1" fmla="*/ 39307 h 216313"/>
              <a:gd name="connsiteX2" fmla="*/ 0 w 285750"/>
              <a:gd name="connsiteY2" fmla="*/ 216313 h 216313"/>
              <a:gd name="connsiteX0" fmla="*/ 305433 w 305433"/>
              <a:gd name="connsiteY0" fmla="*/ 378 h 210606"/>
              <a:gd name="connsiteX1" fmla="*/ 100645 w 305433"/>
              <a:gd name="connsiteY1" fmla="*/ 39272 h 210606"/>
              <a:gd name="connsiteX2" fmla="*/ 0 w 305433"/>
              <a:gd name="connsiteY2" fmla="*/ 210606 h 2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433" h="210606">
                <a:moveTo>
                  <a:pt x="305433" y="378"/>
                </a:moveTo>
                <a:cubicBezTo>
                  <a:pt x="214945" y="-1739"/>
                  <a:pt x="151551" y="4234"/>
                  <a:pt x="100645" y="39272"/>
                </a:cubicBezTo>
                <a:cubicBezTo>
                  <a:pt x="49740" y="74310"/>
                  <a:pt x="4762" y="136522"/>
                  <a:pt x="0" y="21060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354026" y="2587627"/>
            <a:ext cx="921020" cy="164983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cuments and Settings\Admin\Мои документы\Мои рисунки\СВЕТ\Рисунок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4"/>
          <a:stretch>
            <a:fillRect/>
          </a:stretch>
        </p:blipFill>
        <p:spPr bwMode="auto">
          <a:xfrm rot="18242329">
            <a:off x="-124952" y="895873"/>
            <a:ext cx="10302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>
            <a:stCxn id="13" idx="2"/>
            <a:endCxn id="7" idx="0"/>
          </p:cNvCxnSpPr>
          <p:nvPr/>
        </p:nvCxnSpPr>
        <p:spPr>
          <a:xfrm>
            <a:off x="745376" y="1564423"/>
            <a:ext cx="1611823" cy="102320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rot="18179691">
            <a:off x="500133" y="1422946"/>
            <a:ext cx="247061" cy="1942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890598" y="2743201"/>
            <a:ext cx="366000" cy="504825"/>
          </a:xfrm>
          <a:custGeom>
            <a:avLst/>
            <a:gdLst>
              <a:gd name="connsiteX0" fmla="*/ 361950 w 374728"/>
              <a:gd name="connsiteY0" fmla="*/ 0 h 504825"/>
              <a:gd name="connsiteX1" fmla="*/ 333375 w 374728"/>
              <a:gd name="connsiteY1" fmla="*/ 323850 h 504825"/>
              <a:gd name="connsiteX2" fmla="*/ 19050 w 374728"/>
              <a:gd name="connsiteY2" fmla="*/ 495300 h 504825"/>
              <a:gd name="connsiteX3" fmla="*/ 19050 w 374728"/>
              <a:gd name="connsiteY3" fmla="*/ 495300 h 504825"/>
              <a:gd name="connsiteX4" fmla="*/ 0 w 374728"/>
              <a:gd name="connsiteY4" fmla="*/ 504825 h 504825"/>
              <a:gd name="connsiteX0" fmla="*/ 361950 w 366000"/>
              <a:gd name="connsiteY0" fmla="*/ 0 h 504825"/>
              <a:gd name="connsiteX1" fmla="*/ 295275 w 366000"/>
              <a:gd name="connsiteY1" fmla="*/ 311150 h 504825"/>
              <a:gd name="connsiteX2" fmla="*/ 19050 w 366000"/>
              <a:gd name="connsiteY2" fmla="*/ 495300 h 504825"/>
              <a:gd name="connsiteX3" fmla="*/ 19050 w 366000"/>
              <a:gd name="connsiteY3" fmla="*/ 495300 h 504825"/>
              <a:gd name="connsiteX4" fmla="*/ 0 w 366000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00" h="504825">
                <a:moveTo>
                  <a:pt x="361950" y="0"/>
                </a:moveTo>
                <a:cubicBezTo>
                  <a:pt x="376237" y="120650"/>
                  <a:pt x="352425" y="228600"/>
                  <a:pt x="295275" y="311150"/>
                </a:cubicBezTo>
                <a:cubicBezTo>
                  <a:pt x="238125" y="393700"/>
                  <a:pt x="65087" y="464608"/>
                  <a:pt x="19050" y="495300"/>
                </a:cubicBezTo>
                <a:lnTo>
                  <a:pt x="19050" y="495300"/>
                </a:lnTo>
                <a:lnTo>
                  <a:pt x="0" y="504825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330294" y="2149476"/>
            <a:ext cx="144254" cy="342900"/>
          </a:xfrm>
          <a:custGeom>
            <a:avLst/>
            <a:gdLst>
              <a:gd name="connsiteX0" fmla="*/ 144254 w 144254"/>
              <a:gd name="connsiteY0" fmla="*/ 0 h 342900"/>
              <a:gd name="connsiteX1" fmla="*/ 17254 w 144254"/>
              <a:gd name="connsiteY1" fmla="*/ 120650 h 342900"/>
              <a:gd name="connsiteX2" fmla="*/ 4554 w 144254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54" h="342900">
                <a:moveTo>
                  <a:pt x="144254" y="0"/>
                </a:moveTo>
                <a:cubicBezTo>
                  <a:pt x="92395" y="31750"/>
                  <a:pt x="40537" y="63500"/>
                  <a:pt x="17254" y="120650"/>
                </a:cubicBezTo>
                <a:cubicBezTo>
                  <a:pt x="-6029" y="177800"/>
                  <a:pt x="-738" y="260350"/>
                  <a:pt x="4554" y="34290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979712" y="188596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96077" y="33556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93158" y="1476505"/>
                <a:ext cx="92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158" y="1476505"/>
                <a:ext cx="921855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927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C:\Documents and Settings\Admin\Мои документы\Мои рисунки\СВЕТ\Рисунок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4"/>
          <a:stretch>
            <a:fillRect/>
          </a:stretch>
        </p:blipFill>
        <p:spPr bwMode="auto">
          <a:xfrm rot="8769644">
            <a:off x="2979488" y="4177703"/>
            <a:ext cx="10302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87287" y="33556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968665" y="188596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63483" y="1485859"/>
                <a:ext cx="9021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83" y="1485859"/>
                <a:ext cx="902106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1013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48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 rot="20569202">
            <a:off x="3092530" y="1737681"/>
            <a:ext cx="387114" cy="376805"/>
            <a:chOff x="1920829" y="1833062"/>
            <a:chExt cx="427189" cy="36379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607786">
              <a:off x="1920829" y="1923038"/>
              <a:ext cx="427189" cy="93345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4084" y="1968013"/>
              <a:ext cx="363792" cy="93890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23850" y="2139703"/>
            <a:ext cx="8496300" cy="266429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2130241">
            <a:off x="4560818" y="2371280"/>
            <a:ext cx="470576" cy="115967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1187624" y="2139703"/>
            <a:ext cx="576064" cy="2088232"/>
            <a:chOff x="1187624" y="2139703"/>
            <a:chExt cx="576064" cy="2088232"/>
          </a:xfrm>
          <a:effectLst/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87624" y="2139703"/>
              <a:ext cx="576064" cy="2088232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glow rad="508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1475656" y="2931790"/>
              <a:ext cx="72008" cy="252029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1187624" y="2139704"/>
            <a:ext cx="1944216" cy="2088231"/>
            <a:chOff x="1187624" y="2139704"/>
            <a:chExt cx="1944216" cy="2088231"/>
          </a:xfrm>
          <a:effectLst/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187624" y="2139704"/>
              <a:ext cx="1944216" cy="2088231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glow rad="508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V="1">
              <a:off x="1997714" y="3147814"/>
              <a:ext cx="198022" cy="216025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>
            <a:off x="1187624" y="2139704"/>
            <a:ext cx="3744739" cy="2088231"/>
            <a:chOff x="1187624" y="2139704"/>
            <a:chExt cx="3744739" cy="2088231"/>
          </a:xfrm>
          <a:effectLst/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187624" y="2139704"/>
              <a:ext cx="3744739" cy="2088231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glow rad="508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2411760" y="3453848"/>
              <a:ext cx="168668" cy="90009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 rot="20569202">
            <a:off x="1747435" y="1643536"/>
            <a:ext cx="346896" cy="328856"/>
            <a:chOff x="1920829" y="1829380"/>
            <a:chExt cx="427189" cy="389907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607786">
              <a:off x="1920829" y="1923038"/>
              <a:ext cx="427189" cy="93345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1414" y="1977389"/>
              <a:ext cx="389907" cy="93890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187624" y="2139704"/>
            <a:ext cx="4824536" cy="2088231"/>
            <a:chOff x="1187624" y="2139704"/>
            <a:chExt cx="4824536" cy="2088231"/>
          </a:xfrm>
          <a:effectLst/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187624" y="2139704"/>
              <a:ext cx="4824536" cy="2088231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glow rad="508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2654387" y="3507854"/>
              <a:ext cx="189421" cy="84185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12-конечная звезда 6"/>
          <p:cNvSpPr/>
          <p:nvPr/>
        </p:nvSpPr>
        <p:spPr>
          <a:xfrm>
            <a:off x="1043608" y="4083918"/>
            <a:ext cx="288032" cy="288032"/>
          </a:xfrm>
          <a:prstGeom prst="star1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/>
          <p:cNvGrpSpPr/>
          <p:nvPr/>
        </p:nvGrpSpPr>
        <p:grpSpPr>
          <a:xfrm>
            <a:off x="1763688" y="483518"/>
            <a:ext cx="2088232" cy="1656186"/>
            <a:chOff x="1763688" y="483518"/>
            <a:chExt cx="2088232" cy="1656186"/>
          </a:xfrm>
          <a:effectLst/>
        </p:grpSpPr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763688" y="483518"/>
              <a:ext cx="2088232" cy="1656186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glow rad="508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2483768" y="1311611"/>
              <a:ext cx="324036" cy="254996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/>
          <p:cNvGrpSpPr/>
          <p:nvPr/>
        </p:nvGrpSpPr>
        <p:grpSpPr>
          <a:xfrm>
            <a:off x="3131840" y="1059582"/>
            <a:ext cx="2736304" cy="1080121"/>
            <a:chOff x="3131840" y="1059582"/>
            <a:chExt cx="2736304" cy="1080121"/>
          </a:xfrm>
          <a:effectLst/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3131840" y="1059582"/>
              <a:ext cx="2736304" cy="1080121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glow rad="508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4211960" y="1599642"/>
              <a:ext cx="288032" cy="108012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>
            <a:off x="4932363" y="2139703"/>
            <a:ext cx="2880320" cy="2"/>
            <a:chOff x="4932363" y="2139703"/>
            <a:chExt cx="2880320" cy="2"/>
          </a:xfrm>
          <a:effectLst/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932363" y="2139703"/>
              <a:ext cx="288032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glow rad="508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V="1">
              <a:off x="5148064" y="2139703"/>
              <a:ext cx="360040" cy="2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6012161" y="2139705"/>
            <a:ext cx="2592287" cy="1122033"/>
            <a:chOff x="6012161" y="2139705"/>
            <a:chExt cx="2592287" cy="1122033"/>
          </a:xfrm>
          <a:effectLst/>
        </p:grpSpPr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6012161" y="2139705"/>
              <a:ext cx="2592287" cy="1122033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glow rad="508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>
              <a:off x="6516216" y="2355726"/>
              <a:ext cx="504056" cy="216024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Прямая соединительная линия 86"/>
          <p:cNvCxnSpPr/>
          <p:nvPr/>
        </p:nvCxnSpPr>
        <p:spPr>
          <a:xfrm>
            <a:off x="1763688" y="1439109"/>
            <a:ext cx="0" cy="14926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131840" y="1439109"/>
            <a:ext cx="0" cy="13486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932363" y="1707654"/>
            <a:ext cx="0" cy="8640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6012159" y="1647651"/>
            <a:ext cx="1" cy="109811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1205558">
            <a:off x="1580444" y="2779663"/>
            <a:ext cx="224034" cy="94782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4417396" y="228371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ru-RU" baseline="-25000" dirty="0" smtClean="0"/>
              <a:t>0</a:t>
            </a:r>
            <a:endParaRPr lang="ru-RU" baseline="-25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817106" y="139461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ru-RU" baseline="-25000" dirty="0" smtClean="0"/>
              <a:t>1</a:t>
            </a:r>
            <a:endParaRPr lang="ru-RU" baseline="-25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456264" y="282705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ru-RU" baseline="-25000" dirty="0" smtClean="0"/>
              <a:t>1</a:t>
            </a:r>
            <a:endParaRPr lang="ru-RU" baseline="-25000" dirty="0"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2063023">
            <a:off x="2823065" y="2514378"/>
            <a:ext cx="358121" cy="151510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2742040" y="257175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221262" y="15185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grpSp>
        <p:nvGrpSpPr>
          <p:cNvPr id="114" name="Группа 113"/>
          <p:cNvGrpSpPr/>
          <p:nvPr/>
        </p:nvGrpSpPr>
        <p:grpSpPr>
          <a:xfrm rot="20569202">
            <a:off x="5004841" y="1728412"/>
            <a:ext cx="124688" cy="474963"/>
            <a:chOff x="2049423" y="1760726"/>
            <a:chExt cx="137596" cy="458561"/>
          </a:xfrm>
        </p:grpSpPr>
        <p:pic>
          <p:nvPicPr>
            <p:cNvPr id="115" name="Рисунок 1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914496">
              <a:off x="1905964" y="1935088"/>
              <a:ext cx="455418" cy="106693"/>
            </a:xfrm>
            <a:prstGeom prst="rect">
              <a:avLst/>
            </a:prstGeom>
          </p:spPr>
        </p:pic>
        <p:pic>
          <p:nvPicPr>
            <p:cNvPr id="116" name="Рисунок 1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1414" y="1977389"/>
              <a:ext cx="389907" cy="93890"/>
            </a:xfrm>
            <a:prstGeom prst="rect">
              <a:avLst/>
            </a:prstGeom>
          </p:spPr>
        </p:pic>
      </p:grpSp>
      <p:sp>
        <p:nvSpPr>
          <p:cNvPr id="117" name="TextBox 116"/>
          <p:cNvSpPr txBox="1"/>
          <p:nvPr/>
        </p:nvSpPr>
        <p:spPr>
          <a:xfrm>
            <a:off x="5148064" y="16580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90</a:t>
            </a:r>
            <a:r>
              <a:rPr lang="ru-RU" baseline="30000" dirty="0" smtClean="0"/>
              <a:t>0</a:t>
            </a:r>
            <a:endParaRPr lang="ru-RU" baseline="-25000" dirty="0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2130241">
            <a:off x="5632856" y="2371281"/>
            <a:ext cx="470576" cy="115967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0005216">
            <a:off x="6006133" y="2385658"/>
            <a:ext cx="574755" cy="14164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5647594" y="241844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141064" y="245943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578139" y="2877968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&gt;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0</a:t>
            </a:r>
            <a:endParaRPr lang="ru-RU" sz="2400" baseline="-25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920141" y="339502"/>
            <a:ext cx="289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Явление полного отражения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915816" y="3509595"/>
            <a:ext cx="599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Предельный угол </a:t>
            </a:r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полного отражения </a:t>
            </a: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—</a:t>
            </a: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угол падения, </a:t>
            </a:r>
            <a:r>
              <a:rPr lang="ru-RU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при котором луч скользит вдоль поверхности раздела сред</a:t>
            </a: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913486" y="4155926"/>
                <a:ext cx="1999073" cy="61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effectLst>
                                    <a:glow rad="101600">
                                      <a:schemeClr val="bg1">
                                        <a:alpha val="6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486" y="4155926"/>
                <a:ext cx="1999073" cy="612027"/>
              </a:xfrm>
              <a:prstGeom prst="rect">
                <a:avLst/>
              </a:prstGeom>
              <a:blipFill rotWithShape="1">
                <a:blip r:embed="rId3"/>
                <a:stretch>
                  <a:fillRect t="-1000" r="-7012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Скругленный прямоугольник 126"/>
          <p:cNvSpPr/>
          <p:nvPr/>
        </p:nvSpPr>
        <p:spPr>
          <a:xfrm>
            <a:off x="4913486" y="4155926"/>
            <a:ext cx="1963564" cy="61202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8" name="Группа 12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28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9" grpId="0"/>
      <p:bldP spid="104" grpId="0"/>
      <p:bldP spid="107" grpId="0"/>
      <p:bldP spid="109" grpId="0"/>
      <p:bldP spid="113" grpId="0"/>
      <p:bldP spid="117" grpId="0"/>
      <p:bldP spid="120" grpId="0"/>
      <p:bldP spid="121" grpId="0"/>
      <p:bldP spid="122" grpId="0"/>
      <p:bldP spid="124" grpId="0"/>
      <p:bldP spid="125" grpId="0"/>
      <p:bldP spid="126" grpId="0"/>
      <p:bldP spid="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Прямоугольник 411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23850" y="3024291"/>
            <a:ext cx="1277821" cy="771595"/>
            <a:chOff x="323850" y="3024291"/>
            <a:chExt cx="1277821" cy="771595"/>
          </a:xfrm>
        </p:grpSpPr>
        <p:cxnSp>
          <p:nvCxnSpPr>
            <p:cNvPr id="10" name="Прямая соединительная линия 9"/>
            <p:cNvCxnSpPr>
              <a:endCxn id="3" idx="1"/>
            </p:cNvCxnSpPr>
            <p:nvPr/>
          </p:nvCxnSpPr>
          <p:spPr>
            <a:xfrm flipV="1">
              <a:off x="323850" y="3024291"/>
              <a:ext cx="1277821" cy="771595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683568" y="3363838"/>
              <a:ext cx="360038" cy="216024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23851" y="339724"/>
            <a:ext cx="3887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од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лучей в треугольной призме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935597" y="1635646"/>
            <a:ext cx="2664296" cy="277729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 rot="2989383">
            <a:off x="2504285" y="2342180"/>
            <a:ext cx="147051" cy="412329"/>
            <a:chOff x="1994511" y="1801963"/>
            <a:chExt cx="143732" cy="43035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857859">
              <a:off x="1895682" y="2055048"/>
              <a:ext cx="290146" cy="6439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24031" y="2106034"/>
              <a:ext cx="187906" cy="469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3014728">
              <a:off x="1902519" y="2004081"/>
              <a:ext cx="341146" cy="848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924248">
              <a:off x="1896452" y="1958881"/>
              <a:ext cx="398710" cy="8487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123728" y="133832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5870" y="42282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ru-RU" i="1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5526827">
            <a:off x="2380658" y="3125923"/>
            <a:ext cx="257847" cy="65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9893" y="4227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155" y="1855308"/>
                <a:ext cx="1327543" cy="3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воздух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5" y="1855308"/>
                <a:ext cx="1327543" cy="394852"/>
              </a:xfrm>
              <a:prstGeom prst="rect">
                <a:avLst/>
              </a:prstGeom>
              <a:blipFill rotWithShape="1">
                <a:blip r:embed="rId6"/>
                <a:stretch>
                  <a:fillRect t="-7692" r="-5963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45444" y="40386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</a:t>
            </a:r>
            <a:endParaRPr lang="ru-RU" i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583910" y="3032162"/>
            <a:ext cx="1367670" cy="2"/>
            <a:chOff x="323850" y="3795886"/>
            <a:chExt cx="1277821" cy="3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23850" y="3795886"/>
              <a:ext cx="1277821" cy="3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705869" y="3795886"/>
              <a:ext cx="360038" cy="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 flipV="1">
            <a:off x="2936649" y="3024290"/>
            <a:ext cx="1260058" cy="915611"/>
            <a:chOff x="323850" y="3024291"/>
            <a:chExt cx="1277821" cy="771595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323850" y="3024291"/>
              <a:ext cx="1277821" cy="771595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683568" y="3363838"/>
              <a:ext cx="360038" cy="216024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 rot="8631877">
            <a:off x="2029151" y="1940875"/>
            <a:ext cx="498068" cy="216843"/>
            <a:chOff x="1915322" y="1834500"/>
            <a:chExt cx="486826" cy="226324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936636" y="1894422"/>
              <a:ext cx="394466" cy="93345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440847">
              <a:off x="1941462" y="1960566"/>
              <a:ext cx="314721" cy="10025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915322" y="1834500"/>
              <a:ext cx="486826" cy="93345"/>
            </a:xfrm>
            <a:prstGeom prst="rect">
              <a:avLst/>
            </a:prstGeom>
          </p:spPr>
        </p:pic>
      </p:grpSp>
      <p:cxnSp>
        <p:nvCxnSpPr>
          <p:cNvPr id="28" name="Прямая соединительная линия 27"/>
          <p:cNvCxnSpPr/>
          <p:nvPr/>
        </p:nvCxnSpPr>
        <p:spPr>
          <a:xfrm flipV="1">
            <a:off x="1601671" y="1855308"/>
            <a:ext cx="1936294" cy="1176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Прямая соединительная линия 4096"/>
          <p:cNvCxnSpPr/>
          <p:nvPr/>
        </p:nvCxnSpPr>
        <p:spPr>
          <a:xfrm flipH="1" flipV="1">
            <a:off x="2185467" y="2488008"/>
            <a:ext cx="750548" cy="5441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Прямая соединительная линия 4102"/>
          <p:cNvCxnSpPr/>
          <p:nvPr/>
        </p:nvCxnSpPr>
        <p:spPr>
          <a:xfrm>
            <a:off x="791530" y="2616445"/>
            <a:ext cx="1836254" cy="945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992790" y="2559596"/>
            <a:ext cx="1836254" cy="945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 rot="4170276">
            <a:off x="1903991" y="3018378"/>
            <a:ext cx="266980" cy="235012"/>
            <a:chOff x="1891680" y="1831013"/>
            <a:chExt cx="427752" cy="378338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891680" y="1896698"/>
              <a:ext cx="427752" cy="9334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3192" y="1973237"/>
              <a:ext cx="378338" cy="93890"/>
            </a:xfrm>
            <a:prstGeom prst="rect">
              <a:avLst/>
            </a:prstGeom>
          </p:spPr>
        </p:pic>
      </p:grp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6787906">
            <a:off x="983013" y="3037014"/>
            <a:ext cx="443098" cy="10400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53807" y="284380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633717" y="30603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2195736" y="292249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grpSp>
        <p:nvGrpSpPr>
          <p:cNvPr id="58" name="Группа 57"/>
          <p:cNvGrpSpPr/>
          <p:nvPr/>
        </p:nvGrpSpPr>
        <p:grpSpPr>
          <a:xfrm rot="3398017">
            <a:off x="3010745" y="2913921"/>
            <a:ext cx="337887" cy="235012"/>
            <a:chOff x="1880947" y="1855661"/>
            <a:chExt cx="427753" cy="3783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519316">
              <a:off x="1880947" y="1917421"/>
              <a:ext cx="427753" cy="93345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867737" y="1997885"/>
              <a:ext cx="378338" cy="93890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167581" y="284776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4113" name="TextBox 4112"/>
          <p:cNvSpPr txBox="1"/>
          <p:nvPr/>
        </p:nvSpPr>
        <p:spPr>
          <a:xfrm>
            <a:off x="2113033" y="20433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φ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43767" y="251533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δ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 rot="3575134">
            <a:off x="2301743" y="3267941"/>
            <a:ext cx="363667" cy="227016"/>
            <a:chOff x="1882855" y="1823834"/>
            <a:chExt cx="493319" cy="40786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882855" y="1904625"/>
              <a:ext cx="402445" cy="84949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888870" y="2009857"/>
              <a:ext cx="378338" cy="65346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596565">
              <a:off x="1889348" y="1823834"/>
              <a:ext cx="486826" cy="93345"/>
            </a:xfrm>
            <a:prstGeom prst="rect">
              <a:avLst/>
            </a:prstGeom>
          </p:spPr>
        </p:pic>
      </p:grpSp>
      <p:sp>
        <p:nvSpPr>
          <p:cNvPr id="4115" name="TextBox 4114"/>
          <p:cNvSpPr txBox="1"/>
          <p:nvPr/>
        </p:nvSpPr>
        <p:spPr>
          <a:xfrm>
            <a:off x="306542" y="32502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99287" y="25799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2640002" y="30174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4116" name="Прямоугольник 4115"/>
          <p:cNvSpPr/>
          <p:nvPr/>
        </p:nvSpPr>
        <p:spPr>
          <a:xfrm>
            <a:off x="4932363" y="633455"/>
            <a:ext cx="3887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Преломляющие грани </a:t>
            </a:r>
            <a:r>
              <a:rPr lang="ru-RU" dirty="0" smtClean="0"/>
              <a:t>— грани, </a:t>
            </a:r>
            <a:r>
              <a:rPr lang="ru-RU" dirty="0"/>
              <a:t>на которых происходит преломление </a:t>
            </a:r>
            <a:r>
              <a:rPr lang="ru-RU" dirty="0" smtClean="0"/>
              <a:t>света.</a:t>
            </a:r>
            <a:endParaRPr lang="ru-RU" dirty="0"/>
          </a:p>
        </p:txBody>
      </p:sp>
      <p:sp>
        <p:nvSpPr>
          <p:cNvPr id="4117" name="Прямоугольник 4116"/>
          <p:cNvSpPr/>
          <p:nvPr/>
        </p:nvSpPr>
        <p:spPr>
          <a:xfrm>
            <a:off x="4932363" y="1700801"/>
            <a:ext cx="3960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Преломляющий угол </a:t>
            </a:r>
            <a:r>
              <a:rPr lang="ru-RU" b="1" dirty="0"/>
              <a:t>призмы</a:t>
            </a:r>
            <a:r>
              <a:rPr lang="ru-RU" dirty="0"/>
              <a:t> </a:t>
            </a:r>
            <a:r>
              <a:rPr lang="ru-RU" dirty="0" smtClean="0"/>
              <a:t>— угол между преломляющими гранями.</a:t>
            </a:r>
            <a:endParaRPr lang="ru-RU" dirty="0"/>
          </a:p>
        </p:txBody>
      </p:sp>
      <p:sp>
        <p:nvSpPr>
          <p:cNvPr id="4118" name="Прямоугольник 4117"/>
          <p:cNvSpPr/>
          <p:nvPr/>
        </p:nvSpPr>
        <p:spPr>
          <a:xfrm>
            <a:off x="4914106" y="2509301"/>
            <a:ext cx="3887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Угол отклонения </a:t>
            </a:r>
            <a:r>
              <a:rPr lang="ru-RU" dirty="0" smtClean="0"/>
              <a:t>— угол </a:t>
            </a:r>
            <a:r>
              <a:rPr lang="ru-RU" dirty="0"/>
              <a:t>образованный направлением луча, входящего в призму, и направлением луча, выходящего из </a:t>
            </a:r>
            <a:r>
              <a:rPr lang="ru-RU" dirty="0" smtClean="0"/>
              <a:t>нее.</a:t>
            </a:r>
            <a:endParaRPr lang="ru-RU" dirty="0"/>
          </a:p>
        </p:txBody>
      </p:sp>
      <p:sp>
        <p:nvSpPr>
          <p:cNvPr id="4119" name="Прямоугольник 4118"/>
          <p:cNvSpPr/>
          <p:nvPr/>
        </p:nvSpPr>
        <p:spPr>
          <a:xfrm>
            <a:off x="4932362" y="3869635"/>
            <a:ext cx="3960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Основание призмы </a:t>
            </a:r>
            <a:r>
              <a:rPr lang="ru-RU" dirty="0" smtClean="0"/>
              <a:t>— грань</a:t>
            </a:r>
            <a:r>
              <a:rPr lang="ru-RU" dirty="0"/>
              <a:t>, которая лежит против преломляющего </a:t>
            </a:r>
            <a:r>
              <a:rPr lang="ru-RU" dirty="0" smtClean="0"/>
              <a:t>угла.</a:t>
            </a:r>
            <a:endParaRPr lang="ru-RU" dirty="0"/>
          </a:p>
        </p:txBody>
      </p:sp>
      <p:cxnSp>
        <p:nvCxnSpPr>
          <p:cNvPr id="4121" name="Прямая соединительная линия 4120"/>
          <p:cNvCxnSpPr>
            <a:stCxn id="3" idx="2"/>
            <a:endCxn id="3" idx="4"/>
          </p:cNvCxnSpPr>
          <p:nvPr/>
        </p:nvCxnSpPr>
        <p:spPr>
          <a:xfrm>
            <a:off x="935597" y="4412936"/>
            <a:ext cx="2664296" cy="0"/>
          </a:xfrm>
          <a:prstGeom prst="line">
            <a:avLst/>
          </a:prstGeom>
          <a:ln w="38100">
            <a:solidFill>
              <a:srgbClr val="975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7" name="Прямая соединительная линия 4126"/>
          <p:cNvCxnSpPr/>
          <p:nvPr/>
        </p:nvCxnSpPr>
        <p:spPr>
          <a:xfrm flipV="1">
            <a:off x="935597" y="1635646"/>
            <a:ext cx="1336294" cy="27723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 flipV="1">
            <a:off x="2263599" y="1635646"/>
            <a:ext cx="1336294" cy="27723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98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75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7" grpId="0"/>
      <p:bldP spid="5" grpId="0"/>
      <p:bldP spid="54" grpId="0"/>
      <p:bldP spid="55" grpId="0"/>
      <p:bldP spid="56" grpId="0"/>
      <p:bldP spid="61" grpId="0"/>
      <p:bldP spid="4113" grpId="0"/>
      <p:bldP spid="74" grpId="0"/>
      <p:bldP spid="4115" grpId="0"/>
      <p:bldP spid="81" grpId="0"/>
      <p:bldP spid="82" grpId="0"/>
      <p:bldP spid="4116" grpId="0"/>
      <p:bldP spid="4117" grpId="0"/>
      <p:bldP spid="4118" grpId="0"/>
      <p:bldP spid="4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Прямоугольник 411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23850" y="3024291"/>
            <a:ext cx="1277821" cy="771595"/>
            <a:chOff x="323850" y="3024291"/>
            <a:chExt cx="1277821" cy="771595"/>
          </a:xfrm>
        </p:grpSpPr>
        <p:cxnSp>
          <p:nvCxnSpPr>
            <p:cNvPr id="10" name="Прямая соединительная линия 9"/>
            <p:cNvCxnSpPr>
              <a:endCxn id="3" idx="1"/>
            </p:cNvCxnSpPr>
            <p:nvPr/>
          </p:nvCxnSpPr>
          <p:spPr>
            <a:xfrm flipV="1">
              <a:off x="323850" y="3024291"/>
              <a:ext cx="1277821" cy="771595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683568" y="3363838"/>
              <a:ext cx="360038" cy="216024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23851" y="339724"/>
            <a:ext cx="3887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од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лучей в треугольной призме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935597" y="1635646"/>
            <a:ext cx="2664296" cy="277729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 rot="2989383">
            <a:off x="2504285" y="2342180"/>
            <a:ext cx="147051" cy="412329"/>
            <a:chOff x="1994511" y="1801963"/>
            <a:chExt cx="143732" cy="43035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857859">
              <a:off x="1895682" y="2055048"/>
              <a:ext cx="290146" cy="6439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24031" y="2106034"/>
              <a:ext cx="187906" cy="469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3014728">
              <a:off x="1902519" y="2004081"/>
              <a:ext cx="341146" cy="848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924248">
              <a:off x="1896452" y="1958881"/>
              <a:ext cx="398710" cy="8487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123728" y="133832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5870" y="42282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ru-RU" i="1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5526827">
            <a:off x="2380658" y="3125923"/>
            <a:ext cx="257847" cy="65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9893" y="4227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155" y="1855308"/>
                <a:ext cx="1327543" cy="3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воздух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5" y="1855308"/>
                <a:ext cx="1327543" cy="394852"/>
              </a:xfrm>
              <a:prstGeom prst="rect">
                <a:avLst/>
              </a:prstGeom>
              <a:blipFill rotWithShape="1">
                <a:blip r:embed="rId6"/>
                <a:stretch>
                  <a:fillRect t="-7692" r="-5963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45444" y="40386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</a:t>
            </a:r>
            <a:endParaRPr lang="ru-RU" i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583910" y="3032162"/>
            <a:ext cx="1367670" cy="2"/>
            <a:chOff x="323850" y="3795886"/>
            <a:chExt cx="1277821" cy="3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23850" y="3795886"/>
              <a:ext cx="1277821" cy="3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705869" y="3795886"/>
              <a:ext cx="360038" cy="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 flipV="1">
            <a:off x="2936649" y="3024290"/>
            <a:ext cx="1260058" cy="915611"/>
            <a:chOff x="323850" y="3024291"/>
            <a:chExt cx="1277821" cy="771595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323850" y="3024291"/>
              <a:ext cx="1277821" cy="771595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683568" y="3363838"/>
              <a:ext cx="360038" cy="216024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 rot="8631877">
            <a:off x="2029151" y="1940875"/>
            <a:ext cx="498068" cy="216843"/>
            <a:chOff x="1915322" y="1834500"/>
            <a:chExt cx="486826" cy="226324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936636" y="1894422"/>
              <a:ext cx="394466" cy="93345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440847">
              <a:off x="1941462" y="1960566"/>
              <a:ext cx="314721" cy="10025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915322" y="1834500"/>
              <a:ext cx="486826" cy="93345"/>
            </a:xfrm>
            <a:prstGeom prst="rect">
              <a:avLst/>
            </a:prstGeom>
          </p:spPr>
        </p:pic>
      </p:grpSp>
      <p:cxnSp>
        <p:nvCxnSpPr>
          <p:cNvPr id="28" name="Прямая соединительная линия 27"/>
          <p:cNvCxnSpPr/>
          <p:nvPr/>
        </p:nvCxnSpPr>
        <p:spPr>
          <a:xfrm flipV="1">
            <a:off x="1601671" y="1855308"/>
            <a:ext cx="1936294" cy="1176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Прямая соединительная линия 4096"/>
          <p:cNvCxnSpPr/>
          <p:nvPr/>
        </p:nvCxnSpPr>
        <p:spPr>
          <a:xfrm flipH="1" flipV="1">
            <a:off x="2185467" y="2488008"/>
            <a:ext cx="750548" cy="5441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Прямая соединительная линия 4102"/>
          <p:cNvCxnSpPr/>
          <p:nvPr/>
        </p:nvCxnSpPr>
        <p:spPr>
          <a:xfrm>
            <a:off x="791530" y="2616445"/>
            <a:ext cx="1836254" cy="945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992790" y="2559596"/>
            <a:ext cx="1836254" cy="945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 rot="4170276">
            <a:off x="1903991" y="3018378"/>
            <a:ext cx="266980" cy="235012"/>
            <a:chOff x="1891680" y="1831013"/>
            <a:chExt cx="427752" cy="378338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891680" y="1896698"/>
              <a:ext cx="427752" cy="9334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3192" y="1973237"/>
              <a:ext cx="378338" cy="93890"/>
            </a:xfrm>
            <a:prstGeom prst="rect">
              <a:avLst/>
            </a:prstGeom>
          </p:spPr>
        </p:pic>
      </p:grp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6787906">
            <a:off x="983013" y="3037014"/>
            <a:ext cx="443098" cy="10400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53807" y="284380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633717" y="30603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2195736" y="292249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grpSp>
        <p:nvGrpSpPr>
          <p:cNvPr id="58" name="Группа 57"/>
          <p:cNvGrpSpPr/>
          <p:nvPr/>
        </p:nvGrpSpPr>
        <p:grpSpPr>
          <a:xfrm rot="3398017">
            <a:off x="3010745" y="2913921"/>
            <a:ext cx="337887" cy="235012"/>
            <a:chOff x="1880947" y="1855661"/>
            <a:chExt cx="427753" cy="3783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519316">
              <a:off x="1880947" y="1917421"/>
              <a:ext cx="427753" cy="93345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867737" y="1997885"/>
              <a:ext cx="378338" cy="93890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167581" y="284776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4113" name="TextBox 4112"/>
          <p:cNvSpPr txBox="1"/>
          <p:nvPr/>
        </p:nvSpPr>
        <p:spPr>
          <a:xfrm>
            <a:off x="2113033" y="20433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φ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43767" y="251533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δ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 rot="3575134">
            <a:off x="2301743" y="3267941"/>
            <a:ext cx="363667" cy="227016"/>
            <a:chOff x="1882855" y="1823834"/>
            <a:chExt cx="493319" cy="40786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882855" y="1904625"/>
              <a:ext cx="402445" cy="84949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888870" y="2009857"/>
              <a:ext cx="378338" cy="65346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596565">
              <a:off x="1889348" y="1823834"/>
              <a:ext cx="486826" cy="93345"/>
            </a:xfrm>
            <a:prstGeom prst="rect">
              <a:avLst/>
            </a:prstGeom>
          </p:spPr>
        </p:pic>
      </p:grpSp>
      <p:sp>
        <p:nvSpPr>
          <p:cNvPr id="4115" name="TextBox 4114"/>
          <p:cNvSpPr txBox="1"/>
          <p:nvPr/>
        </p:nvSpPr>
        <p:spPr>
          <a:xfrm>
            <a:off x="306542" y="32502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99287" y="25799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2640002" y="30174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627534"/>
            <a:ext cx="421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dirty="0" smtClean="0"/>
              <a:t>Для </a:t>
            </a:r>
            <a:r>
              <a:rPr lang="ru-RU" dirty="0"/>
              <a:t>первой преломляющей грани закон преломления света запишется так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57480" y="1275606"/>
                <a:ext cx="1250855" cy="65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80" y="1275606"/>
                <a:ext cx="1250855" cy="655692"/>
              </a:xfrm>
              <a:prstGeom prst="rect">
                <a:avLst/>
              </a:prstGeom>
              <a:blipFill rotWithShape="1">
                <a:blip r:embed="rId14"/>
                <a:stretch>
                  <a:fillRect r="-6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угольник 64"/>
          <p:cNvSpPr/>
          <p:nvPr/>
        </p:nvSpPr>
        <p:spPr>
          <a:xfrm>
            <a:off x="4860032" y="1925419"/>
            <a:ext cx="421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</a:t>
            </a:r>
            <a:r>
              <a:rPr lang="ru-RU" dirty="0" smtClean="0"/>
              <a:t>Для второй преломляющей </a:t>
            </a:r>
            <a:r>
              <a:rPr lang="ru-RU" dirty="0"/>
              <a:t>грани закон преломления света запишется так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257480" y="2560411"/>
                <a:ext cx="1256178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80" y="2560411"/>
                <a:ext cx="1256178" cy="659411"/>
              </a:xfrm>
              <a:prstGeom prst="rect">
                <a:avLst/>
              </a:prstGeom>
              <a:blipFill rotWithShape="1">
                <a:blip r:embed="rId15"/>
                <a:stretch>
                  <a:fillRect r="-6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60032" y="3219822"/>
            <a:ext cx="335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r>
              <a:rPr lang="ru-RU" b="1" dirty="0" smtClean="0"/>
              <a:t>.</a:t>
            </a:r>
            <a:r>
              <a:rPr lang="ru-RU" dirty="0" smtClean="0"/>
              <a:t> Преломляющий угол призмы: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31262" y="3642578"/>
                <a:ext cx="1453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262" y="3642578"/>
                <a:ext cx="1453475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5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860031" y="4011910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</a:t>
            </a:r>
            <a:r>
              <a:rPr lang="ru-RU" dirty="0" smtClean="0"/>
              <a:t> Угол отклонения луча: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46218" y="4434666"/>
                <a:ext cx="1861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18" y="4434666"/>
                <a:ext cx="1861663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39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59084" y="227424"/>
            <a:ext cx="3635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Соотношения для призмы: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71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7" grpId="0"/>
      <p:bldP spid="5" grpId="0"/>
      <p:bldP spid="8" grpId="0"/>
      <p:bldP spid="54" grpId="0"/>
      <p:bldP spid="55" grpId="0"/>
      <p:bldP spid="56" grpId="0"/>
      <p:bldP spid="61" grpId="0"/>
      <p:bldP spid="4113" grpId="0"/>
      <p:bldP spid="74" grpId="0"/>
      <p:bldP spid="4115" grpId="0"/>
      <p:bldP spid="81" grpId="0"/>
      <p:bldP spid="82" grpId="0"/>
      <p:bldP spid="9" grpId="0"/>
      <p:bldP spid="11" grpId="0"/>
      <p:bldP spid="65" grpId="0"/>
      <p:bldP spid="67" grpId="0"/>
      <p:bldP spid="13" grpId="0"/>
      <p:bldP spid="15" grpId="0"/>
      <p:bldP spid="72" grpId="0"/>
      <p:bldP spid="7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854" y="267494"/>
            <a:ext cx="851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 1. </a:t>
            </a:r>
            <a:r>
              <a:rPr lang="ru-RU" dirty="0" smtClean="0"/>
              <a:t>Под </a:t>
            </a:r>
            <a:r>
              <a:rPr lang="ru-RU" dirty="0"/>
              <a:t>каким углом должен упасть луч на стекло, показатель преломления которого </a:t>
            </a:r>
            <a:r>
              <a:rPr lang="ru-RU" dirty="0" smtClean="0"/>
              <a:t>1,8, </a:t>
            </a:r>
            <a:r>
              <a:rPr lang="ru-RU" dirty="0"/>
              <a:t>чтобы преломленный луч оказался перпендикулярным отраженному?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4243"/>
              </p:ext>
            </p:extLst>
          </p:nvPr>
        </p:nvGraphicFramePr>
        <p:xfrm>
          <a:off x="314399" y="1051340"/>
          <a:ext cx="1367830" cy="18882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67830"/>
              </a:tblGrid>
              <a:tr h="437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Дано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64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6035" y="1051340"/>
            <a:ext cx="142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713" y="156363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1,8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1026" y="1932970"/>
            <a:ext cx="87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n-US" dirty="0" smtClean="0"/>
              <a:t> = 90</a:t>
            </a:r>
            <a:r>
              <a:rPr lang="en-US" baseline="30000" dirty="0" smtClean="0"/>
              <a:t>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1248" y="24277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α</a:t>
            </a:r>
            <a:r>
              <a:rPr lang="en-US" dirty="0" smtClean="0"/>
              <a:t> = </a:t>
            </a:r>
            <a:r>
              <a:rPr lang="ru-RU" dirty="0" smtClean="0"/>
              <a:t>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5793" y="1420673"/>
                <a:ext cx="1453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=90°−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793" y="1420673"/>
                <a:ext cx="145379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5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87539" y="1779662"/>
                <a:ext cx="2563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90°−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39" y="1779662"/>
                <a:ext cx="256307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8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87539" y="2130410"/>
                <a:ext cx="1875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func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39" y="2130410"/>
                <a:ext cx="187557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27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5793" y="2571750"/>
                <a:ext cx="1186287" cy="609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793" y="2571750"/>
                <a:ext cx="1186287" cy="609013"/>
              </a:xfrm>
              <a:prstGeom prst="rect">
                <a:avLst/>
              </a:prstGeom>
              <a:blipFill rotWithShape="1">
                <a:blip r:embed="rId5"/>
                <a:stretch>
                  <a:fillRect r="-6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80293" y="2691590"/>
                <a:ext cx="10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93" y="2691590"/>
                <a:ext cx="108767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558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5793" y="3282538"/>
                <a:ext cx="1378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arctg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793" y="3282538"/>
                <a:ext cx="137864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575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87539" y="3651870"/>
                <a:ext cx="2190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arctg</m:t>
                      </m:r>
                      <m:r>
                        <a:rPr lang="en-US" b="0" i="1" smtClean="0">
                          <a:latin typeface="Cambria Math"/>
                        </a:rPr>
                        <m:t> 1,8=61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39" y="3651870"/>
                <a:ext cx="2190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850" y="4290650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</a:t>
            </a:r>
            <a:r>
              <a:rPr lang="ru-RU" dirty="0" smtClean="0"/>
              <a:t> </a:t>
            </a:r>
            <a:r>
              <a:rPr lang="el-GR" i="1" dirty="0" smtClean="0"/>
              <a:t>α</a:t>
            </a:r>
            <a:r>
              <a:rPr lang="ru-RU" dirty="0" smtClean="0"/>
              <a:t> = 61</a:t>
            </a:r>
            <a:r>
              <a:rPr lang="ru-RU" baseline="30000" dirty="0" smtClean="0"/>
              <a:t>0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20168779">
            <a:off x="6358556" y="2395219"/>
            <a:ext cx="524767" cy="1231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3156" y="2791365"/>
            <a:ext cx="3887787" cy="13516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874734" y="1605338"/>
            <a:ext cx="1" cy="2231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5292080" y="1851670"/>
            <a:ext cx="1584970" cy="939695"/>
            <a:chOff x="5292080" y="1851670"/>
            <a:chExt cx="1584970" cy="939695"/>
          </a:xfrm>
        </p:grpSpPr>
        <p:cxnSp>
          <p:nvCxnSpPr>
            <p:cNvPr id="21" name="Прямая соединительная линия 20"/>
            <p:cNvCxnSpPr>
              <a:stCxn id="17" idx="0"/>
            </p:cNvCxnSpPr>
            <p:nvPr/>
          </p:nvCxnSpPr>
          <p:spPr>
            <a:xfrm flipH="1" flipV="1">
              <a:off x="5292080" y="1851670"/>
              <a:ext cx="1584970" cy="939695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5652120" y="2067694"/>
              <a:ext cx="648072" cy="382106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 rot="19240884">
            <a:off x="6905304" y="2748826"/>
            <a:ext cx="137435" cy="138278"/>
          </a:xfrm>
          <a:custGeom>
            <a:avLst/>
            <a:gdLst>
              <a:gd name="connsiteX0" fmla="*/ 0 w 131242"/>
              <a:gd name="connsiteY0" fmla="*/ 0 h 131242"/>
              <a:gd name="connsiteX1" fmla="*/ 131242 w 131242"/>
              <a:gd name="connsiteY1" fmla="*/ 0 h 131242"/>
              <a:gd name="connsiteX2" fmla="*/ 131242 w 131242"/>
              <a:gd name="connsiteY2" fmla="*/ 131242 h 131242"/>
              <a:gd name="connsiteX3" fmla="*/ 0 w 131242"/>
              <a:gd name="connsiteY3" fmla="*/ 131242 h 131242"/>
              <a:gd name="connsiteX4" fmla="*/ 0 w 131242"/>
              <a:gd name="connsiteY4" fmla="*/ 0 h 131242"/>
              <a:gd name="connsiteX0" fmla="*/ 0 w 137435"/>
              <a:gd name="connsiteY0" fmla="*/ 0 h 131242"/>
              <a:gd name="connsiteX1" fmla="*/ 137435 w 137435"/>
              <a:gd name="connsiteY1" fmla="*/ 11229 h 131242"/>
              <a:gd name="connsiteX2" fmla="*/ 131242 w 137435"/>
              <a:gd name="connsiteY2" fmla="*/ 131242 h 131242"/>
              <a:gd name="connsiteX3" fmla="*/ 0 w 137435"/>
              <a:gd name="connsiteY3" fmla="*/ 131242 h 131242"/>
              <a:gd name="connsiteX4" fmla="*/ 0 w 137435"/>
              <a:gd name="connsiteY4" fmla="*/ 0 h 131242"/>
              <a:gd name="connsiteX0" fmla="*/ 0 w 137435"/>
              <a:gd name="connsiteY0" fmla="*/ 0 h 138278"/>
              <a:gd name="connsiteX1" fmla="*/ 137435 w 137435"/>
              <a:gd name="connsiteY1" fmla="*/ 11229 h 138278"/>
              <a:gd name="connsiteX2" fmla="*/ 128558 w 137435"/>
              <a:gd name="connsiteY2" fmla="*/ 138278 h 138278"/>
              <a:gd name="connsiteX3" fmla="*/ 0 w 137435"/>
              <a:gd name="connsiteY3" fmla="*/ 131242 h 138278"/>
              <a:gd name="connsiteX4" fmla="*/ 0 w 137435"/>
              <a:gd name="connsiteY4" fmla="*/ 0 h 13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35" h="138278">
                <a:moveTo>
                  <a:pt x="0" y="0"/>
                </a:moveTo>
                <a:lnTo>
                  <a:pt x="137435" y="11229"/>
                </a:lnTo>
                <a:lnTo>
                  <a:pt x="128558" y="138278"/>
                </a:lnTo>
                <a:lnTo>
                  <a:pt x="0" y="131242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 rot="7150784">
            <a:off x="6840531" y="2934970"/>
            <a:ext cx="266980" cy="235012"/>
            <a:chOff x="1891680" y="1831013"/>
            <a:chExt cx="427752" cy="37833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258851">
              <a:off x="1891680" y="1896698"/>
              <a:ext cx="427752" cy="93345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903192" y="1973237"/>
              <a:ext cx="378338" cy="93890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6444208" y="20804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856947" y="3060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baseline="-25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6877050" y="2797066"/>
            <a:ext cx="935310" cy="1224136"/>
            <a:chOff x="5292080" y="1851670"/>
            <a:chExt cx="1584970" cy="939695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5292080" y="1851670"/>
              <a:ext cx="1584970" cy="939695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652120" y="2067694"/>
              <a:ext cx="648072" cy="382106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070993" y="2720936"/>
            <a:ext cx="87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ru-RU" dirty="0" smtClean="0"/>
              <a:t> = 90</a:t>
            </a:r>
            <a:r>
              <a:rPr lang="ru-RU" baseline="30000" dirty="0" smtClean="0"/>
              <a:t>0</a:t>
            </a:r>
            <a:endParaRPr lang="ru-RU" baseline="3000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2378741">
            <a:off x="6781368" y="2391236"/>
            <a:ext cx="486932" cy="1231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015679" y="215072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baseline="-25000" dirty="0"/>
          </a:p>
        </p:txBody>
      </p:sp>
      <p:grpSp>
        <p:nvGrpSpPr>
          <p:cNvPr id="28" name="Группа 27"/>
          <p:cNvGrpSpPr/>
          <p:nvPr/>
        </p:nvGrpSpPr>
        <p:grpSpPr>
          <a:xfrm flipV="1">
            <a:off x="6874734" y="1857371"/>
            <a:ext cx="1584970" cy="939695"/>
            <a:chOff x="5292080" y="1851670"/>
            <a:chExt cx="1584970" cy="93969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5292080" y="1851670"/>
              <a:ext cx="1584970" cy="939695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5652120" y="2067694"/>
              <a:ext cx="648072" cy="382106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7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1" grpId="0"/>
      <p:bldP spid="17" grpId="0" animBg="1"/>
      <p:bldP spid="27" grpId="0" animBg="1"/>
      <p:bldP spid="39" grpId="0"/>
      <p:bldP spid="40" grpId="0"/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684" y="2571750"/>
            <a:ext cx="3881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Принцип Гюйгенса: </a:t>
            </a:r>
            <a:r>
              <a:rPr lang="ru-RU" sz="2000" dirty="0" smtClean="0"/>
              <a:t>каждая </a:t>
            </a:r>
            <a:r>
              <a:rPr lang="ru-RU" sz="2000" dirty="0"/>
              <a:t>точка среды, которой достиг фронт волны в момент времени </a:t>
            </a:r>
            <a:r>
              <a:rPr lang="en-US" sz="2000" i="1" dirty="0" smtClean="0"/>
              <a:t>t</a:t>
            </a:r>
            <a:r>
              <a:rPr lang="ru-RU" sz="2000" dirty="0" smtClean="0"/>
              <a:t>, </a:t>
            </a:r>
            <a:r>
              <a:rPr lang="ru-RU" sz="2000" dirty="0"/>
              <a:t>становится источником вторичных сферических волн.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684" y="339502"/>
            <a:ext cx="3887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Отражение</a:t>
            </a:r>
            <a:r>
              <a:rPr lang="ru-RU" sz="2000" dirty="0" smtClean="0"/>
              <a:t> </a:t>
            </a:r>
            <a:r>
              <a:rPr lang="ru-RU" sz="2000" dirty="0"/>
              <a:t>— это изменение направления волнового фронта на границе двух сред с разными свойствами, при этом волновой фронт возвращается в среду, из которой он пришёл.</a:t>
            </a:r>
          </a:p>
        </p:txBody>
      </p:sp>
      <p:pic>
        <p:nvPicPr>
          <p:cNvPr id="1028" name="Picture 4" descr="http://optika8.narod.ru/images/im5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3" y="339725"/>
            <a:ext cx="331409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75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5148064" y="1797382"/>
            <a:ext cx="1224136" cy="488336"/>
            <a:chOff x="5148064" y="1797382"/>
            <a:chExt cx="1224136" cy="48833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5148064" y="1797382"/>
              <a:ext cx="1224136" cy="48833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5652120" y="1995686"/>
              <a:ext cx="153144" cy="70445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ямоугольник 94"/>
          <p:cNvSpPr/>
          <p:nvPr/>
        </p:nvSpPr>
        <p:spPr>
          <a:xfrm>
            <a:off x="7815738" y="4155926"/>
            <a:ext cx="134503" cy="1292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854" y="267494"/>
            <a:ext cx="8518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 2. </a:t>
            </a:r>
            <a:r>
              <a:rPr lang="ru-RU" dirty="0"/>
              <a:t>Сечение стеклянной призмы имеет форму равностороннего треугольника. Луч падает на одну из граней перпендикулярно к ней. Вычислите угол между этим лучом и лучом, вышедшим из призмы. Показатель преломления стекла равен 1,5.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9591"/>
              </p:ext>
            </p:extLst>
          </p:nvPr>
        </p:nvGraphicFramePr>
        <p:xfrm>
          <a:off x="314399" y="1259524"/>
          <a:ext cx="1367830" cy="18882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67830"/>
              </a:tblGrid>
              <a:tr h="437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Дано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64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6035" y="1266314"/>
            <a:ext cx="142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713" y="1781397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1,5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1026" y="2109705"/>
            <a:ext cx="87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φ</a:t>
            </a:r>
            <a:r>
              <a:rPr lang="en-US" dirty="0" smtClean="0"/>
              <a:t> = </a:t>
            </a:r>
            <a:r>
              <a:rPr lang="ru-RU" dirty="0" smtClean="0"/>
              <a:t>6</a:t>
            </a:r>
            <a:r>
              <a:rPr lang="en-US" dirty="0" smtClean="0"/>
              <a:t>0</a:t>
            </a:r>
            <a:r>
              <a:rPr lang="en-US" baseline="30000" dirty="0" smtClean="0"/>
              <a:t>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798" y="26302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n-US" dirty="0" smtClean="0"/>
              <a:t> =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850" y="429065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</a:t>
            </a:r>
            <a:r>
              <a:rPr lang="ru-RU" dirty="0" smtClean="0"/>
              <a:t> </a:t>
            </a:r>
            <a:r>
              <a:rPr lang="el-GR" i="1" dirty="0" smtClean="0"/>
              <a:t>δ</a:t>
            </a:r>
            <a:r>
              <a:rPr lang="ru-RU" dirty="0" smtClean="0"/>
              <a:t> = 120</a:t>
            </a:r>
            <a:r>
              <a:rPr lang="ru-RU" baseline="30000" dirty="0" smtClean="0"/>
              <a:t>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989157" y="1539456"/>
            <a:ext cx="3775785" cy="2616470"/>
          </a:xfrm>
          <a:prstGeom prst="triangl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ый треугольник 85"/>
          <p:cNvSpPr/>
          <p:nvPr/>
        </p:nvSpPr>
        <p:spPr>
          <a:xfrm>
            <a:off x="6357999" y="1543045"/>
            <a:ext cx="1457739" cy="1305331"/>
          </a:xfrm>
          <a:custGeom>
            <a:avLst/>
            <a:gdLst>
              <a:gd name="connsiteX0" fmla="*/ 0 w 886239"/>
              <a:gd name="connsiteY0" fmla="*/ 667155 h 667155"/>
              <a:gd name="connsiteX1" fmla="*/ 0 w 886239"/>
              <a:gd name="connsiteY1" fmla="*/ 0 h 667155"/>
              <a:gd name="connsiteX2" fmla="*/ 886239 w 886239"/>
              <a:gd name="connsiteY2" fmla="*/ 667155 h 667155"/>
              <a:gd name="connsiteX3" fmla="*/ 0 w 886239"/>
              <a:gd name="connsiteY3" fmla="*/ 667155 h 667155"/>
              <a:gd name="connsiteX0" fmla="*/ 0 w 886239"/>
              <a:gd name="connsiteY0" fmla="*/ 786218 h 786218"/>
              <a:gd name="connsiteX1" fmla="*/ 300038 w 886239"/>
              <a:gd name="connsiteY1" fmla="*/ 0 h 786218"/>
              <a:gd name="connsiteX2" fmla="*/ 886239 w 886239"/>
              <a:gd name="connsiteY2" fmla="*/ 786218 h 786218"/>
              <a:gd name="connsiteX3" fmla="*/ 0 w 886239"/>
              <a:gd name="connsiteY3" fmla="*/ 786218 h 786218"/>
              <a:gd name="connsiteX0" fmla="*/ 0 w 1114839"/>
              <a:gd name="connsiteY0" fmla="*/ 724305 h 786218"/>
              <a:gd name="connsiteX1" fmla="*/ 528638 w 1114839"/>
              <a:gd name="connsiteY1" fmla="*/ 0 h 786218"/>
              <a:gd name="connsiteX2" fmla="*/ 1114839 w 1114839"/>
              <a:gd name="connsiteY2" fmla="*/ 786218 h 786218"/>
              <a:gd name="connsiteX3" fmla="*/ 0 w 1114839"/>
              <a:gd name="connsiteY3" fmla="*/ 724305 h 786218"/>
              <a:gd name="connsiteX0" fmla="*/ 0 w 1467264"/>
              <a:gd name="connsiteY0" fmla="*/ 724305 h 1305331"/>
              <a:gd name="connsiteX1" fmla="*/ 528638 w 1467264"/>
              <a:gd name="connsiteY1" fmla="*/ 0 h 1305331"/>
              <a:gd name="connsiteX2" fmla="*/ 1467264 w 1467264"/>
              <a:gd name="connsiteY2" fmla="*/ 1305331 h 1305331"/>
              <a:gd name="connsiteX3" fmla="*/ 0 w 1467264"/>
              <a:gd name="connsiteY3" fmla="*/ 724305 h 1305331"/>
              <a:gd name="connsiteX0" fmla="*/ 0 w 1457739"/>
              <a:gd name="connsiteY0" fmla="*/ 721924 h 1305331"/>
              <a:gd name="connsiteX1" fmla="*/ 519113 w 1457739"/>
              <a:gd name="connsiteY1" fmla="*/ 0 h 1305331"/>
              <a:gd name="connsiteX2" fmla="*/ 1457739 w 1457739"/>
              <a:gd name="connsiteY2" fmla="*/ 1305331 h 1305331"/>
              <a:gd name="connsiteX3" fmla="*/ 0 w 1457739"/>
              <a:gd name="connsiteY3" fmla="*/ 721924 h 13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739" h="1305331">
                <a:moveTo>
                  <a:pt x="0" y="721924"/>
                </a:moveTo>
                <a:lnTo>
                  <a:pt x="519113" y="0"/>
                </a:lnTo>
                <a:lnTo>
                  <a:pt x="1457739" y="1305331"/>
                </a:lnTo>
                <a:lnTo>
                  <a:pt x="0" y="721924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 rot="16656849">
            <a:off x="7356680" y="2497640"/>
            <a:ext cx="323802" cy="235012"/>
            <a:chOff x="1884259" y="1855661"/>
            <a:chExt cx="409922" cy="378338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519316">
              <a:off x="1884259" y="1910336"/>
              <a:ext cx="409922" cy="89454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4" b="83341"/>
            <a:stretch/>
          </p:blipFill>
          <p:spPr>
            <a:xfrm rot="2753772">
              <a:off x="1867737" y="1997885"/>
              <a:ext cx="378338" cy="93890"/>
            </a:xfrm>
            <a:prstGeom prst="rect">
              <a:avLst/>
            </a:prstGeom>
          </p:spPr>
        </p:pic>
      </p:grp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5684733">
            <a:off x="7158111" y="2876603"/>
            <a:ext cx="503785" cy="110373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6300192" y="2256767"/>
            <a:ext cx="1520804" cy="590924"/>
            <a:chOff x="6300192" y="2256767"/>
            <a:chExt cx="1520804" cy="590924"/>
          </a:xfrm>
        </p:grpSpPr>
        <p:cxnSp>
          <p:nvCxnSpPr>
            <p:cNvPr id="51" name="Прямая соединительная линия 50"/>
            <p:cNvCxnSpPr>
              <a:endCxn id="8" idx="5"/>
            </p:cNvCxnSpPr>
            <p:nvPr/>
          </p:nvCxnSpPr>
          <p:spPr>
            <a:xfrm>
              <a:off x="6300192" y="2256767"/>
              <a:ext cx="1520804" cy="5909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6800478" y="2443814"/>
              <a:ext cx="153144" cy="70445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1299395">
            <a:off x="6665566" y="1815544"/>
            <a:ext cx="503785" cy="11037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4820673">
            <a:off x="5109066" y="3877666"/>
            <a:ext cx="428022" cy="11037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8125574">
            <a:off x="8101089" y="3941706"/>
            <a:ext cx="503785" cy="11037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630828" y="184624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</a:t>
            </a:r>
            <a:r>
              <a:rPr lang="ru-RU" baseline="30000" dirty="0" smtClean="0"/>
              <a:t>0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281009" y="364257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</a:t>
            </a:r>
            <a:r>
              <a:rPr lang="ru-RU" baseline="30000" dirty="0" smtClean="0"/>
              <a:t>0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7956376" y="364257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</a:t>
            </a:r>
            <a:r>
              <a:rPr lang="ru-RU" baseline="30000" dirty="0" smtClean="0"/>
              <a:t>0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4826651" y="40839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А</a:t>
            </a:r>
            <a:endParaRPr lang="ru-RU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8657285" y="40839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</a:t>
            </a:r>
            <a:endParaRPr lang="ru-RU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6722040" y="12035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</a:t>
            </a:r>
            <a:endParaRPr lang="ru-RU" i="1" dirty="0"/>
          </a:p>
        </p:txBody>
      </p:sp>
      <p:sp>
        <p:nvSpPr>
          <p:cNvPr id="72" name="Прямоугольник 71"/>
          <p:cNvSpPr/>
          <p:nvPr/>
        </p:nvSpPr>
        <p:spPr>
          <a:xfrm rot="2044451">
            <a:off x="6188926" y="2231642"/>
            <a:ext cx="127140" cy="123311"/>
          </a:xfrm>
          <a:custGeom>
            <a:avLst/>
            <a:gdLst>
              <a:gd name="connsiteX0" fmla="*/ 0 w 123311"/>
              <a:gd name="connsiteY0" fmla="*/ 0 h 123311"/>
              <a:gd name="connsiteX1" fmla="*/ 123311 w 123311"/>
              <a:gd name="connsiteY1" fmla="*/ 0 h 123311"/>
              <a:gd name="connsiteX2" fmla="*/ 123311 w 123311"/>
              <a:gd name="connsiteY2" fmla="*/ 123311 h 123311"/>
              <a:gd name="connsiteX3" fmla="*/ 0 w 123311"/>
              <a:gd name="connsiteY3" fmla="*/ 123311 h 123311"/>
              <a:gd name="connsiteX4" fmla="*/ 0 w 123311"/>
              <a:gd name="connsiteY4" fmla="*/ 0 h 123311"/>
              <a:gd name="connsiteX0" fmla="*/ 0 w 127140"/>
              <a:gd name="connsiteY0" fmla="*/ 19839 h 123311"/>
              <a:gd name="connsiteX1" fmla="*/ 127140 w 127140"/>
              <a:gd name="connsiteY1" fmla="*/ 0 h 123311"/>
              <a:gd name="connsiteX2" fmla="*/ 127140 w 127140"/>
              <a:gd name="connsiteY2" fmla="*/ 123311 h 123311"/>
              <a:gd name="connsiteX3" fmla="*/ 3829 w 127140"/>
              <a:gd name="connsiteY3" fmla="*/ 123311 h 123311"/>
              <a:gd name="connsiteX4" fmla="*/ 0 w 127140"/>
              <a:gd name="connsiteY4" fmla="*/ 19839 h 123311"/>
              <a:gd name="connsiteX0" fmla="*/ 0 w 127140"/>
              <a:gd name="connsiteY0" fmla="*/ 19839 h 123311"/>
              <a:gd name="connsiteX1" fmla="*/ 127140 w 127140"/>
              <a:gd name="connsiteY1" fmla="*/ 0 h 123311"/>
              <a:gd name="connsiteX2" fmla="*/ 123717 w 127140"/>
              <a:gd name="connsiteY2" fmla="*/ 105502 h 123311"/>
              <a:gd name="connsiteX3" fmla="*/ 3829 w 127140"/>
              <a:gd name="connsiteY3" fmla="*/ 123311 h 123311"/>
              <a:gd name="connsiteX4" fmla="*/ 0 w 127140"/>
              <a:gd name="connsiteY4" fmla="*/ 19839 h 12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40" h="123311">
                <a:moveTo>
                  <a:pt x="0" y="19839"/>
                </a:moveTo>
                <a:lnTo>
                  <a:pt x="127140" y="0"/>
                </a:lnTo>
                <a:lnTo>
                  <a:pt x="123717" y="105502"/>
                </a:lnTo>
                <a:lnTo>
                  <a:pt x="3829" y="123311"/>
                </a:lnTo>
                <a:lnTo>
                  <a:pt x="0" y="19839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5610091" y="31478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endParaRPr lang="ru-RU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6196511" y="227442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ru-RU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7683214" y="245807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endParaRPr lang="ru-RU" i="1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7084511" y="2331526"/>
            <a:ext cx="1472970" cy="10381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04248" y="293179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endParaRPr lang="ru-RU" i="1" dirty="0"/>
          </a:p>
        </p:txBody>
      </p:sp>
      <p:sp>
        <p:nvSpPr>
          <p:cNvPr id="80" name="Прямоугольник 71"/>
          <p:cNvSpPr/>
          <p:nvPr/>
        </p:nvSpPr>
        <p:spPr>
          <a:xfrm rot="19385460">
            <a:off x="7844573" y="2791822"/>
            <a:ext cx="134184" cy="123293"/>
          </a:xfrm>
          <a:custGeom>
            <a:avLst/>
            <a:gdLst>
              <a:gd name="connsiteX0" fmla="*/ 0 w 123311"/>
              <a:gd name="connsiteY0" fmla="*/ 0 h 123311"/>
              <a:gd name="connsiteX1" fmla="*/ 123311 w 123311"/>
              <a:gd name="connsiteY1" fmla="*/ 0 h 123311"/>
              <a:gd name="connsiteX2" fmla="*/ 123311 w 123311"/>
              <a:gd name="connsiteY2" fmla="*/ 123311 h 123311"/>
              <a:gd name="connsiteX3" fmla="*/ 0 w 123311"/>
              <a:gd name="connsiteY3" fmla="*/ 123311 h 123311"/>
              <a:gd name="connsiteX4" fmla="*/ 0 w 123311"/>
              <a:gd name="connsiteY4" fmla="*/ 0 h 123311"/>
              <a:gd name="connsiteX0" fmla="*/ 0 w 127140"/>
              <a:gd name="connsiteY0" fmla="*/ 19839 h 123311"/>
              <a:gd name="connsiteX1" fmla="*/ 127140 w 127140"/>
              <a:gd name="connsiteY1" fmla="*/ 0 h 123311"/>
              <a:gd name="connsiteX2" fmla="*/ 127140 w 127140"/>
              <a:gd name="connsiteY2" fmla="*/ 123311 h 123311"/>
              <a:gd name="connsiteX3" fmla="*/ 3829 w 127140"/>
              <a:gd name="connsiteY3" fmla="*/ 123311 h 123311"/>
              <a:gd name="connsiteX4" fmla="*/ 0 w 127140"/>
              <a:gd name="connsiteY4" fmla="*/ 19839 h 123311"/>
              <a:gd name="connsiteX0" fmla="*/ 0 w 127140"/>
              <a:gd name="connsiteY0" fmla="*/ 19839 h 123311"/>
              <a:gd name="connsiteX1" fmla="*/ 127140 w 127140"/>
              <a:gd name="connsiteY1" fmla="*/ 0 h 123311"/>
              <a:gd name="connsiteX2" fmla="*/ 123717 w 127140"/>
              <a:gd name="connsiteY2" fmla="*/ 105502 h 123311"/>
              <a:gd name="connsiteX3" fmla="*/ 3829 w 127140"/>
              <a:gd name="connsiteY3" fmla="*/ 123311 h 123311"/>
              <a:gd name="connsiteX4" fmla="*/ 0 w 127140"/>
              <a:gd name="connsiteY4" fmla="*/ 19839 h 123311"/>
              <a:gd name="connsiteX0" fmla="*/ 0 w 127140"/>
              <a:gd name="connsiteY0" fmla="*/ 19839 h 137412"/>
              <a:gd name="connsiteX1" fmla="*/ 127140 w 127140"/>
              <a:gd name="connsiteY1" fmla="*/ 0 h 137412"/>
              <a:gd name="connsiteX2" fmla="*/ 126553 w 127140"/>
              <a:gd name="connsiteY2" fmla="*/ 137412 h 137412"/>
              <a:gd name="connsiteX3" fmla="*/ 3829 w 127140"/>
              <a:gd name="connsiteY3" fmla="*/ 123311 h 137412"/>
              <a:gd name="connsiteX4" fmla="*/ 0 w 127140"/>
              <a:gd name="connsiteY4" fmla="*/ 19839 h 137412"/>
              <a:gd name="connsiteX0" fmla="*/ 6655 w 133795"/>
              <a:gd name="connsiteY0" fmla="*/ 19839 h 137412"/>
              <a:gd name="connsiteX1" fmla="*/ 133795 w 133795"/>
              <a:gd name="connsiteY1" fmla="*/ 0 h 137412"/>
              <a:gd name="connsiteX2" fmla="*/ 133208 w 133795"/>
              <a:gd name="connsiteY2" fmla="*/ 137412 h 137412"/>
              <a:gd name="connsiteX3" fmla="*/ 0 w 133795"/>
              <a:gd name="connsiteY3" fmla="*/ 133306 h 137412"/>
              <a:gd name="connsiteX4" fmla="*/ 6655 w 133795"/>
              <a:gd name="connsiteY4" fmla="*/ 19839 h 137412"/>
              <a:gd name="connsiteX0" fmla="*/ 0 w 134756"/>
              <a:gd name="connsiteY0" fmla="*/ 14119 h 137412"/>
              <a:gd name="connsiteX1" fmla="*/ 134756 w 134756"/>
              <a:gd name="connsiteY1" fmla="*/ 0 h 137412"/>
              <a:gd name="connsiteX2" fmla="*/ 134169 w 134756"/>
              <a:gd name="connsiteY2" fmla="*/ 137412 h 137412"/>
              <a:gd name="connsiteX3" fmla="*/ 961 w 134756"/>
              <a:gd name="connsiteY3" fmla="*/ 133306 h 137412"/>
              <a:gd name="connsiteX4" fmla="*/ 0 w 134756"/>
              <a:gd name="connsiteY4" fmla="*/ 14119 h 137412"/>
              <a:gd name="connsiteX0" fmla="*/ 0 w 134175"/>
              <a:gd name="connsiteY0" fmla="*/ 0 h 123293"/>
              <a:gd name="connsiteX1" fmla="*/ 129982 w 134175"/>
              <a:gd name="connsiteY1" fmla="*/ 165 h 123293"/>
              <a:gd name="connsiteX2" fmla="*/ 134169 w 134175"/>
              <a:gd name="connsiteY2" fmla="*/ 123293 h 123293"/>
              <a:gd name="connsiteX3" fmla="*/ 961 w 134175"/>
              <a:gd name="connsiteY3" fmla="*/ 119187 h 123293"/>
              <a:gd name="connsiteX4" fmla="*/ 0 w 134175"/>
              <a:gd name="connsiteY4" fmla="*/ 0 h 123293"/>
              <a:gd name="connsiteX0" fmla="*/ 0 w 134184"/>
              <a:gd name="connsiteY0" fmla="*/ 0 h 123293"/>
              <a:gd name="connsiteX1" fmla="*/ 132834 w 134184"/>
              <a:gd name="connsiteY1" fmla="*/ 8264 h 123293"/>
              <a:gd name="connsiteX2" fmla="*/ 134169 w 134184"/>
              <a:gd name="connsiteY2" fmla="*/ 123293 h 123293"/>
              <a:gd name="connsiteX3" fmla="*/ 961 w 134184"/>
              <a:gd name="connsiteY3" fmla="*/ 119187 h 123293"/>
              <a:gd name="connsiteX4" fmla="*/ 0 w 134184"/>
              <a:gd name="connsiteY4" fmla="*/ 0 h 12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84" h="123293">
                <a:moveTo>
                  <a:pt x="0" y="0"/>
                </a:moveTo>
                <a:lnTo>
                  <a:pt x="132834" y="8264"/>
                </a:lnTo>
                <a:cubicBezTo>
                  <a:pt x="132638" y="54068"/>
                  <a:pt x="134365" y="77489"/>
                  <a:pt x="134169" y="123293"/>
                </a:cubicBezTo>
                <a:lnTo>
                  <a:pt x="961" y="119187"/>
                </a:lnTo>
                <a:cubicBezTo>
                  <a:pt x="641" y="79458"/>
                  <a:pt x="320" y="3972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5372" y="230486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0</a:t>
            </a:r>
            <a:r>
              <a:rPr lang="ru-RU" baseline="30000" dirty="0" smtClean="0"/>
              <a:t>0</a:t>
            </a:r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6917560" y="270647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ru-RU" dirty="0" smtClean="0"/>
              <a:t>0</a:t>
            </a:r>
            <a:r>
              <a:rPr lang="ru-RU" baseline="30000" dirty="0" smtClean="0"/>
              <a:t>0</a:t>
            </a:r>
            <a:endParaRPr lang="ru-RU" dirty="0"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4" b="83341"/>
          <a:stretch/>
        </p:blipFill>
        <p:spPr>
          <a:xfrm rot="12997073">
            <a:off x="7506809" y="3111976"/>
            <a:ext cx="400059" cy="99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062600" y="1696799"/>
                <a:ext cx="18751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00" y="1696799"/>
                <a:ext cx="187512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62600" y="2109705"/>
                <a:ext cx="2158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1,5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00" y="2109705"/>
                <a:ext cx="215854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9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062600" y="2474553"/>
                <a:ext cx="2797432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=1,5∙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≈1,3&gt;1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00" y="2474553"/>
                <a:ext cx="2797432" cy="673261"/>
              </a:xfrm>
              <a:prstGeom prst="rect">
                <a:avLst/>
              </a:prstGeom>
              <a:blipFill rotWithShape="1">
                <a:blip r:embed="rId7"/>
                <a:stretch>
                  <a:fillRect r="-1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Группа 106"/>
          <p:cNvGrpSpPr/>
          <p:nvPr/>
        </p:nvGrpSpPr>
        <p:grpSpPr>
          <a:xfrm>
            <a:off x="7820996" y="2853468"/>
            <a:ext cx="45719" cy="1806514"/>
            <a:chOff x="7820997" y="2853468"/>
            <a:chExt cx="0" cy="1867420"/>
          </a:xfrm>
        </p:grpSpPr>
        <p:cxnSp>
          <p:nvCxnSpPr>
            <p:cNvPr id="101" name="Прямая соединительная линия 100"/>
            <p:cNvCxnSpPr/>
            <p:nvPr/>
          </p:nvCxnSpPr>
          <p:spPr>
            <a:xfrm>
              <a:off x="7820997" y="2853468"/>
              <a:ext cx="0" cy="186742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7820997" y="3435846"/>
              <a:ext cx="0" cy="432048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7323295" y="312895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ru-RU" dirty="0" smtClean="0"/>
              <a:t>0</a:t>
            </a:r>
            <a:r>
              <a:rPr lang="ru-RU" baseline="30000" dirty="0" smtClean="0"/>
              <a:t>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062600" y="3189099"/>
                <a:ext cx="2410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=60°+60°=120°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00" y="3189099"/>
                <a:ext cx="241066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26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Группа 10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85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2" grpId="0"/>
      <p:bldP spid="4" grpId="0"/>
      <p:bldP spid="5" grpId="0"/>
      <p:bldP spid="6" grpId="0"/>
      <p:bldP spid="7" grpId="0"/>
      <p:bldP spid="11" grpId="0"/>
      <p:bldP spid="8" grpId="0" animBg="1"/>
      <p:bldP spid="86" grpId="0" animBg="1"/>
      <p:bldP spid="86" grpId="1" animBg="1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/>
      <p:bldP spid="79" grpId="0"/>
      <p:bldP spid="80" grpId="0" animBg="1"/>
      <p:bldP spid="87" grpId="0"/>
      <p:bldP spid="88" grpId="0"/>
      <p:bldP spid="89" grpId="0"/>
      <p:bldP spid="90" grpId="0"/>
      <p:bldP spid="91" grpId="0"/>
      <p:bldP spid="108" grpId="0"/>
      <p:bldP spid="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363" y="691922"/>
            <a:ext cx="3887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реломление</a:t>
            </a:r>
            <a:r>
              <a:rPr lang="ru-RU" dirty="0" smtClean="0"/>
              <a:t> </a:t>
            </a:r>
            <a:r>
              <a:rPr lang="ru-RU" dirty="0"/>
              <a:t>— это изменение направления распространения света, возникающее на границе раздела двух прозрачных сред или в толще среды с непрерывно изменяющимися свойствами.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363" y="237877"/>
            <a:ext cx="288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Главные выводы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" y="827113"/>
            <a:ext cx="4186573" cy="347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4922178" y="2465988"/>
            <a:ext cx="3897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Закон преломления света:</a:t>
            </a:r>
          </a:p>
          <a:p>
            <a:r>
              <a:rPr lang="ru-RU" dirty="0"/>
              <a:t>луч падающий, луч преломленный и перпендикуляр, восставленный к границе раздела двух сред в точке падения луча, лежат в одной плоскости</a:t>
            </a:r>
            <a:r>
              <a:rPr lang="ru-RU" dirty="0" smtClean="0"/>
              <a:t>;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96955" y="4148306"/>
                <a:ext cx="1948417" cy="65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955" y="4148306"/>
                <a:ext cx="1948417" cy="655692"/>
              </a:xfrm>
              <a:prstGeom prst="rect">
                <a:avLst/>
              </a:prstGeom>
              <a:blipFill rotWithShape="1">
                <a:blip r:embed="rId3"/>
                <a:stretch>
                  <a:fillRect r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Группа 8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66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3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363" y="339502"/>
            <a:ext cx="365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Законы отражения света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2362" y="771550"/>
            <a:ext cx="388778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Лучи </a:t>
            </a:r>
            <a:r>
              <a:rPr lang="ru-RU" sz="2000" dirty="0"/>
              <a:t>падающий, отраженный и перпендикуляр, восставленный к границе раздела двух сред в точке падения луча, лежат в одной плоскости</a:t>
            </a:r>
            <a:r>
              <a:rPr lang="ru-RU" sz="2000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ru-RU" sz="900" dirty="0" smtClean="0"/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Угол </a:t>
            </a:r>
            <a:r>
              <a:rPr lang="ru-RU" sz="2000" dirty="0"/>
              <a:t>отражения равен углу падения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73267" y="3467784"/>
                <a:ext cx="8867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67" y="3467784"/>
                <a:ext cx="886781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11034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Скругленный прямоугольник 34"/>
          <p:cNvSpPr/>
          <p:nvPr/>
        </p:nvSpPr>
        <p:spPr>
          <a:xfrm>
            <a:off x="6473267" y="3498562"/>
            <a:ext cx="835037" cy="3693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3" y="207198"/>
            <a:ext cx="3815148" cy="25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9" y="2780902"/>
            <a:ext cx="2849497" cy="216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0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2571750"/>
            <a:ext cx="3887788" cy="194421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23850" y="1131590"/>
            <a:ext cx="1943894" cy="1440160"/>
            <a:chOff x="323850" y="1131590"/>
            <a:chExt cx="1943894" cy="1440160"/>
          </a:xfrm>
          <a:effectLst>
            <a:glow rad="76200">
              <a:srgbClr val="FFFF00">
                <a:alpha val="97000"/>
              </a:srgbClr>
            </a:glow>
          </a:effectLst>
        </p:grpSpPr>
        <p:cxnSp>
          <p:nvCxnSpPr>
            <p:cNvPr id="9" name="Прямая со стрелкой 8"/>
            <p:cNvCxnSpPr>
              <a:endCxn id="7" idx="0"/>
            </p:cNvCxnSpPr>
            <p:nvPr/>
          </p:nvCxnSpPr>
          <p:spPr>
            <a:xfrm>
              <a:off x="323850" y="1131590"/>
              <a:ext cx="1943894" cy="1440160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1295797" y="1851670"/>
              <a:ext cx="144016" cy="10801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 rot="1735044">
            <a:off x="1907047" y="2876723"/>
            <a:ext cx="1549732" cy="1118245"/>
            <a:chOff x="323850" y="1131590"/>
            <a:chExt cx="1943894" cy="1440160"/>
          </a:xfrm>
          <a:effectLst>
            <a:glow rad="76200">
              <a:srgbClr val="FFFF00">
                <a:alpha val="97000"/>
              </a:srgbClr>
            </a:glow>
          </a:effectLst>
        </p:grpSpPr>
        <p:cxnSp>
          <p:nvCxnSpPr>
            <p:cNvPr id="16" name="Прямая со стрелкой 15"/>
            <p:cNvCxnSpPr/>
            <p:nvPr/>
          </p:nvCxnSpPr>
          <p:spPr>
            <a:xfrm>
              <a:off x="323850" y="1131590"/>
              <a:ext cx="1943894" cy="1440160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1295797" y="1851670"/>
              <a:ext cx="144016" cy="10801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flipV="1">
            <a:off x="2267744" y="1131590"/>
            <a:ext cx="1943894" cy="1440160"/>
            <a:chOff x="323850" y="1131590"/>
            <a:chExt cx="1943894" cy="1440160"/>
          </a:xfrm>
          <a:effectLst>
            <a:glow rad="76200">
              <a:srgbClr val="FFFF00">
                <a:alpha val="97000"/>
              </a:srgbClr>
            </a:glow>
          </a:effectLst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323850" y="1131590"/>
              <a:ext cx="1943894" cy="1440160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1295797" y="1851670"/>
              <a:ext cx="144016" cy="10801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4932361" y="339502"/>
            <a:ext cx="3887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Преломление</a:t>
            </a:r>
            <a:r>
              <a:rPr lang="ru-RU" dirty="0" smtClean="0"/>
              <a:t> — </a:t>
            </a:r>
            <a:r>
              <a:rPr lang="ru-RU" dirty="0"/>
              <a:t>это изменение направления распространения света, возникающее на границе раздела двух прозрачных сред или в толще среды с непрерывно изменяющимися свойствами.</a:t>
            </a:r>
          </a:p>
        </p:txBody>
      </p:sp>
      <p:sp>
        <p:nvSpPr>
          <p:cNvPr id="22" name="TextBox 21"/>
          <p:cNvSpPr txBox="1"/>
          <p:nvPr/>
        </p:nvSpPr>
        <p:spPr>
          <a:xfrm rot="2181932">
            <a:off x="270916" y="1808150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луч падающий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19364058">
            <a:off x="2568722" y="173498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луч отраженный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267744" y="915566"/>
            <a:ext cx="0" cy="324036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932360" y="2174542"/>
            <a:ext cx="3887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Угол преломления </a:t>
            </a:r>
            <a:r>
              <a:rPr lang="el-GR" b="1" dirty="0" smtClean="0">
                <a:solidFill>
                  <a:schemeClr val="tx2"/>
                </a:solidFill>
              </a:rPr>
              <a:t>β</a:t>
            </a:r>
            <a:r>
              <a:rPr lang="ru-RU" dirty="0" smtClean="0"/>
              <a:t> </a:t>
            </a:r>
            <a:r>
              <a:rPr lang="ru-RU" dirty="0"/>
              <a:t>— это </a:t>
            </a:r>
            <a:r>
              <a:rPr lang="ru-RU" dirty="0" smtClean="0"/>
              <a:t>угол </a:t>
            </a:r>
            <a:r>
              <a:rPr lang="ru-RU" dirty="0"/>
              <a:t>между преломленным лучом и перпендикуляром, восставленным к границе раздела двух сред в точке падения луча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63" name="Дуга 2062"/>
          <p:cNvSpPr/>
          <p:nvPr/>
        </p:nvSpPr>
        <p:spPr>
          <a:xfrm rot="8615088">
            <a:off x="1968212" y="2201341"/>
            <a:ext cx="360040" cy="292057"/>
          </a:xfrm>
          <a:prstGeom prst="arc">
            <a:avLst>
              <a:gd name="adj1" fmla="val 2401564"/>
              <a:gd name="adj2" fmla="val 9866595"/>
            </a:avLst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2984912" flipH="1">
            <a:off x="2207992" y="2201342"/>
            <a:ext cx="360040" cy="292057"/>
          </a:xfrm>
          <a:prstGeom prst="arc">
            <a:avLst>
              <a:gd name="adj1" fmla="val 2401564"/>
              <a:gd name="adj2" fmla="val 9866595"/>
            </a:avLst>
          </a:prstGeom>
          <a:ln w="190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4" name="TextBox 2063"/>
          <p:cNvSpPr txBox="1"/>
          <p:nvPr/>
        </p:nvSpPr>
        <p:spPr>
          <a:xfrm>
            <a:off x="1896155" y="185167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α</a:t>
            </a:r>
            <a:endParaRPr lang="ru-RU" sz="2000" dirty="0"/>
          </a:p>
        </p:txBody>
      </p:sp>
      <p:sp>
        <p:nvSpPr>
          <p:cNvPr id="2065" name="Прямоугольник 2064"/>
          <p:cNvSpPr/>
          <p:nvPr/>
        </p:nvSpPr>
        <p:spPr>
          <a:xfrm>
            <a:off x="2320958" y="185167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3958276">
            <a:off x="1973943" y="3275251"/>
            <a:ext cx="204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луч преломленный</a:t>
            </a:r>
            <a:endParaRPr lang="ru-RU" dirty="0"/>
          </a:p>
        </p:txBody>
      </p:sp>
      <p:sp>
        <p:nvSpPr>
          <p:cNvPr id="26" name="Дуга 25"/>
          <p:cNvSpPr/>
          <p:nvPr/>
        </p:nvSpPr>
        <p:spPr>
          <a:xfrm rot="1128358" flipH="1">
            <a:off x="2231739" y="3062545"/>
            <a:ext cx="360040" cy="292057"/>
          </a:xfrm>
          <a:prstGeom prst="arc">
            <a:avLst>
              <a:gd name="adj1" fmla="val 2401564"/>
              <a:gd name="adj2" fmla="val 9866595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287340" y="340483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β</a:t>
            </a:r>
            <a:endParaRPr lang="ru-RU" sz="20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87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4" grpId="0"/>
      <p:bldP spid="28" grpId="0"/>
      <p:bldP spid="2063" grpId="0" animBg="1"/>
      <p:bldP spid="48" grpId="0" animBg="1"/>
      <p:bldP spid="2064" grpId="0"/>
      <p:bldP spid="2065" grpId="0"/>
      <p:bldP spid="23" grpId="0"/>
      <p:bldP spid="26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4/Glass_is_Liqu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566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5617" y="267494"/>
            <a:ext cx="635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+mj-lt"/>
              </a:rPr>
              <a:t>Парадоксы явления преломления света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53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demiart.ru/forum/uploads5/post-1247392-12690849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5" r="2319" b="13291"/>
          <a:stretch/>
        </p:blipFill>
        <p:spPr bwMode="auto">
          <a:xfrm>
            <a:off x="4571998" y="1"/>
            <a:ext cx="4572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ia.log-in.ru/i/shar1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571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5617" y="267494"/>
            <a:ext cx="635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+mj-lt"/>
              </a:rPr>
              <a:t>Парадоксы явления преломления света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99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DYlab7QEO9M/UfXyxubHzrI/AAAAAAAAIb0/FZASDvxyu4M/s1600/img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b="6709"/>
          <a:stretch/>
        </p:blipFill>
        <p:spPr bwMode="auto">
          <a:xfrm>
            <a:off x="0" y="0"/>
            <a:ext cx="91493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5617" y="267494"/>
            <a:ext cx="635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+mj-lt"/>
              </a:rPr>
              <a:t>Парадоксы явления преломления света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91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omalia.kulichki.ru/news29/6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268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5617" y="267494"/>
            <a:ext cx="635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+mj-lt"/>
              </a:rPr>
              <a:t>Парадоксы явления преломления света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99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06699"/>
            <a:ext cx="2952006" cy="41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66272" y="4447123"/>
            <a:ext cx="2267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Виллеборд Снеллиус</a:t>
            </a:r>
            <a:endParaRPr lang="en-US" dirty="0" smtClean="0"/>
          </a:p>
        </p:txBody>
      </p:sp>
      <p:pic>
        <p:nvPicPr>
          <p:cNvPr id="1026" name="Picture 2" descr="File:Frans Hals - Portret van René Descartes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6" r="2246"/>
          <a:stretch/>
        </p:blipFill>
        <p:spPr bwMode="auto">
          <a:xfrm>
            <a:off x="5882422" y="306699"/>
            <a:ext cx="2938050" cy="41999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6659719" y="4443958"/>
            <a:ext cx="138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Рене Декарт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323244" y="411510"/>
            <a:ext cx="2519587" cy="2127094"/>
            <a:chOff x="3323244" y="490719"/>
            <a:chExt cx="2519587" cy="2127094"/>
          </a:xfrm>
        </p:grpSpPr>
        <p:pic>
          <p:nvPicPr>
            <p:cNvPr id="2050" name="Picture 2" descr="книга,с,пустой,Обложка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9151">
              <a:off x="3323244" y="490719"/>
              <a:ext cx="2519587" cy="212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 rot="326875">
              <a:off x="4082951" y="1357816"/>
              <a:ext cx="1224136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ДИОПТРИКА</a:t>
              </a:r>
              <a:endParaRPr lang="ru-RU" sz="13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286588">
              <a:off x="4182623" y="632414"/>
              <a:ext cx="7553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Р. Декарт</a:t>
              </a:r>
              <a:endParaRPr lang="ru-RU" sz="1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347769">
              <a:off x="4440390" y="1666170"/>
              <a:ext cx="618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1637 г.</a:t>
              </a:r>
              <a:endParaRPr lang="ru-RU" sz="1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 rot="310121">
              <a:off x="3981014" y="876981"/>
              <a:ext cx="122413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Рассуждения о методе</a:t>
              </a:r>
              <a:endParaRPr lang="ru-RU" sz="13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491880" y="2506380"/>
            <a:ext cx="2088231" cy="2310075"/>
            <a:chOff x="3491880" y="2506380"/>
            <a:chExt cx="2088231" cy="2310075"/>
          </a:xfrm>
        </p:grpSpPr>
        <p:pic>
          <p:nvPicPr>
            <p:cNvPr id="2052" name="Picture 4" descr="http://img-fotki.yandex.ru/get/6310/36014149.ac/0_6ed86_403d9d4e_L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506380"/>
              <a:ext cx="2088231" cy="231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55140" y="2715766"/>
              <a:ext cx="16102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BetinaScript" pitchFamily="2" charset="0"/>
                </a:rPr>
                <a:t>Закон преломления света</a:t>
              </a:r>
              <a:endParaRPr lang="ru-RU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tinaScript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862053" y="3651303"/>
                  <a:ext cx="1415708" cy="788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400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sz="2400" i="1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en-GB" sz="2400" i="0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BetinaScript" pitchFamily="2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GB" sz="2400" i="0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BetinaScript" pitchFamily="2" charset="0"/>
                                    <a:ea typeface="Cambria Math"/>
                                  </a:rPr>
                                  <m:t>α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GB" sz="2400" i="1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en-GB" sz="2400" i="0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BetinaScript" pitchFamily="2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GB" sz="2400" i="0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BetinaScript" pitchFamily="2" charset="0"/>
                                    <a:ea typeface="Cambria Math"/>
                                  </a:rPr>
                                  <m:t>β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ru-RU" sz="2400" b="0" i="0" smtClean="0">
                            <a:effectLst>
                              <a:glow rad="101600">
                                <a:schemeClr val="bg1">
                                  <a:alpha val="60000"/>
                                </a:schemeClr>
                              </a:glow>
                            </a:effectLst>
                            <a:latin typeface="BetinaScript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0" i="1" smtClean="0">
                                <a:effectLst>
                                  <a:glow rad="101600">
                                    <a:schemeClr val="bg1">
                                      <a:alpha val="6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0" i="1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BetinaScript" pitchFamily="2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ru-RU" sz="2400" b="0" i="0" baseline="-25000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BetinaScript" pitchFamily="2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0" i="1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BetinaScript" pitchFamily="2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ru-RU" sz="2400" b="0" i="0" baseline="-25000" smtClean="0">
                                    <a:effectLst>
                                      <a:glow rad="101600">
                                        <a:schemeClr val="bg1">
                                          <a:alpha val="60000"/>
                                        </a:schemeClr>
                                      </a:glow>
                                    </a:effectLst>
                                    <a:latin typeface="BetinaScript" pitchFamily="2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24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BetinaScript" pitchFamily="2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053" y="3651303"/>
                  <a:ext cx="1415708" cy="78893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5086" b="-131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Группа 4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08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1312</Words>
  <Application>Microsoft Office PowerPoint</Application>
  <PresentationFormat>Экран (16:9)</PresentationFormat>
  <Paragraphs>221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100</cp:revision>
  <dcterms:created xsi:type="dcterms:W3CDTF">2014-10-13T12:49:07Z</dcterms:created>
  <dcterms:modified xsi:type="dcterms:W3CDTF">2014-12-05T10:15:51Z</dcterms:modified>
</cp:coreProperties>
</file>