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  <p:sldMasterId id="2147483696" r:id="rId2"/>
  </p:sldMasterIdLst>
  <p:notesMasterIdLst>
    <p:notesMasterId r:id="rId103"/>
  </p:notesMasterIdLst>
  <p:sldIdLst>
    <p:sldId id="894" r:id="rId3"/>
    <p:sldId id="806" r:id="rId4"/>
    <p:sldId id="1068" r:id="rId5"/>
    <p:sldId id="1067" r:id="rId6"/>
    <p:sldId id="1069" r:id="rId7"/>
    <p:sldId id="1070" r:id="rId8"/>
    <p:sldId id="1071" r:id="rId9"/>
    <p:sldId id="1072" r:id="rId10"/>
    <p:sldId id="1073" r:id="rId11"/>
    <p:sldId id="1074" r:id="rId12"/>
    <p:sldId id="1075" r:id="rId13"/>
    <p:sldId id="1076" r:id="rId14"/>
    <p:sldId id="1077" r:id="rId15"/>
    <p:sldId id="1078" r:id="rId16"/>
    <p:sldId id="1079" r:id="rId17"/>
    <p:sldId id="1059" r:id="rId18"/>
    <p:sldId id="1080" r:id="rId19"/>
    <p:sldId id="1081" r:id="rId20"/>
    <p:sldId id="1082" r:id="rId21"/>
    <p:sldId id="1083" r:id="rId22"/>
    <p:sldId id="1061" r:id="rId23"/>
    <p:sldId id="1084" r:id="rId24"/>
    <p:sldId id="1085" r:id="rId25"/>
    <p:sldId id="1086" r:id="rId26"/>
    <p:sldId id="1087" r:id="rId27"/>
    <p:sldId id="1088" r:id="rId28"/>
    <p:sldId id="1089" r:id="rId29"/>
    <p:sldId id="1090" r:id="rId30"/>
    <p:sldId id="1091" r:id="rId31"/>
    <p:sldId id="1092" r:id="rId32"/>
    <p:sldId id="1093" r:id="rId33"/>
    <p:sldId id="1094" r:id="rId34"/>
    <p:sldId id="1095" r:id="rId35"/>
    <p:sldId id="1096" r:id="rId36"/>
    <p:sldId id="1097" r:id="rId37"/>
    <p:sldId id="1098" r:id="rId38"/>
    <p:sldId id="1099" r:id="rId39"/>
    <p:sldId id="1100" r:id="rId40"/>
    <p:sldId id="1101" r:id="rId41"/>
    <p:sldId id="1102" r:id="rId42"/>
    <p:sldId id="1103" r:id="rId43"/>
    <p:sldId id="1104" r:id="rId44"/>
    <p:sldId id="1105" r:id="rId45"/>
    <p:sldId id="1106" r:id="rId46"/>
    <p:sldId id="1107" r:id="rId47"/>
    <p:sldId id="1108" r:id="rId48"/>
    <p:sldId id="1109" r:id="rId49"/>
    <p:sldId id="1110" r:id="rId50"/>
    <p:sldId id="1112" r:id="rId51"/>
    <p:sldId id="1113" r:id="rId52"/>
    <p:sldId id="1114" r:id="rId53"/>
    <p:sldId id="1115" r:id="rId54"/>
    <p:sldId id="1116" r:id="rId55"/>
    <p:sldId id="1117" r:id="rId56"/>
    <p:sldId id="1118" r:id="rId57"/>
    <p:sldId id="1119" r:id="rId58"/>
    <p:sldId id="1120" r:id="rId59"/>
    <p:sldId id="1121" r:id="rId60"/>
    <p:sldId id="1122" r:id="rId61"/>
    <p:sldId id="1123" r:id="rId62"/>
    <p:sldId id="1124" r:id="rId63"/>
    <p:sldId id="1125" r:id="rId64"/>
    <p:sldId id="1126" r:id="rId65"/>
    <p:sldId id="1128" r:id="rId66"/>
    <p:sldId id="1127" r:id="rId67"/>
    <p:sldId id="1066" r:id="rId68"/>
    <p:sldId id="1129" r:id="rId69"/>
    <p:sldId id="1130" r:id="rId70"/>
    <p:sldId id="1131" r:id="rId71"/>
    <p:sldId id="1132" r:id="rId72"/>
    <p:sldId id="1133" r:id="rId73"/>
    <p:sldId id="1134" r:id="rId74"/>
    <p:sldId id="1135" r:id="rId75"/>
    <p:sldId id="1136" r:id="rId76"/>
    <p:sldId id="1137" r:id="rId77"/>
    <p:sldId id="1138" r:id="rId78"/>
    <p:sldId id="1139" r:id="rId79"/>
    <p:sldId id="1140" r:id="rId80"/>
    <p:sldId id="1141" r:id="rId81"/>
    <p:sldId id="1142" r:id="rId82"/>
    <p:sldId id="1143" r:id="rId83"/>
    <p:sldId id="1144" r:id="rId84"/>
    <p:sldId id="1145" r:id="rId85"/>
    <p:sldId id="1146" r:id="rId86"/>
    <p:sldId id="1147" r:id="rId87"/>
    <p:sldId id="1148" r:id="rId88"/>
    <p:sldId id="1149" r:id="rId89"/>
    <p:sldId id="1150" r:id="rId90"/>
    <p:sldId id="1151" r:id="rId91"/>
    <p:sldId id="1153" r:id="rId92"/>
    <p:sldId id="1152" r:id="rId93"/>
    <p:sldId id="1154" r:id="rId94"/>
    <p:sldId id="1156" r:id="rId95"/>
    <p:sldId id="1157" r:id="rId96"/>
    <p:sldId id="1158" r:id="rId97"/>
    <p:sldId id="1159" r:id="rId98"/>
    <p:sldId id="1155" r:id="rId99"/>
    <p:sldId id="1160" r:id="rId100"/>
    <p:sldId id="1161" r:id="rId101"/>
    <p:sldId id="1162" r:id="rId10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04"/>
    </p:embeddedFont>
    <p:embeddedFont>
      <p:font typeface="Gerbera" panose="02000500000000000000" pitchFamily="2" charset="-52"/>
      <p:regular r:id="rId105"/>
      <p:bold r:id="rId106"/>
    </p:embeddedFont>
    <p:embeddedFont>
      <p:font typeface="Calibri" panose="020F0502020204030204" pitchFamily="34" charset="0"/>
      <p:regular r:id="rId107"/>
      <p:bold r:id="rId108"/>
      <p:italic r:id="rId109"/>
      <p:boldItalic r:id="rId11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3" userDrawn="1">
          <p15:clr>
            <a:srgbClr val="A4A3A4"/>
          </p15:clr>
        </p15:guide>
        <p15:guide id="2" pos="5556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3923" userDrawn="1">
          <p15:clr>
            <a:srgbClr val="A4A3A4"/>
          </p15:clr>
        </p15:guide>
        <p15:guide id="11" orient="horz" pos="237" userDrawn="1">
          <p15:clr>
            <a:srgbClr val="A4A3A4"/>
          </p15:clr>
        </p15:guide>
        <p15:guide id="12" orient="horz" pos="3003" userDrawn="1">
          <p15:clr>
            <a:srgbClr val="A4A3A4"/>
          </p15:clr>
        </p15:guide>
        <p15:guide id="13" pos="5307" userDrawn="1">
          <p15:clr>
            <a:srgbClr val="A4A3A4"/>
          </p15:clr>
        </p15:guide>
        <p15:guide id="14" pos="453" userDrawn="1">
          <p15:clr>
            <a:srgbClr val="A4A3A4"/>
          </p15:clr>
        </p15:guide>
        <p15:guide id="15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285A"/>
    <a:srgbClr val="E4E4E4"/>
    <a:srgbClr val="D9D9D9"/>
    <a:srgbClr val="F8712B"/>
    <a:srgbClr val="000000"/>
    <a:srgbClr val="66FF33"/>
    <a:srgbClr val="8D00E4"/>
    <a:srgbClr val="8A694D"/>
    <a:srgbClr val="3BE9E5"/>
    <a:srgbClr val="EB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80" autoAdjust="0"/>
    <p:restoredTop sz="96242" autoAdjust="0"/>
  </p:normalViewPr>
  <p:slideViewPr>
    <p:cSldViewPr snapToGrid="0" showGuides="1">
      <p:cViewPr>
        <p:scale>
          <a:sx n="100" d="100"/>
          <a:sy n="100" d="100"/>
        </p:scale>
        <p:origin x="1992" y="774"/>
      </p:cViewPr>
      <p:guideLst>
        <p:guide orient="horz" pos="463"/>
        <p:guide pos="5556"/>
        <p:guide pos="2993"/>
        <p:guide pos="2767"/>
        <p:guide pos="226"/>
        <p:guide pos="1837"/>
        <p:guide pos="2064"/>
        <p:guide pos="3696"/>
        <p:guide pos="3923"/>
        <p:guide orient="horz" pos="237"/>
        <p:guide orient="horz" pos="3003"/>
        <p:guide pos="5307"/>
        <p:guide pos="45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font" Target="fonts/font7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font" Target="fonts/font2.fntdata"/><Relationship Id="rId113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notesMaster" Target="notesMasters/notesMaster1.xml"/><Relationship Id="rId108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3.fntdata"/><Relationship Id="rId114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6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font" Target="fonts/font1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72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3483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 можно решить проблему большого количества слайдов</a:t>
            </a:r>
            <a:r>
              <a:rPr lang="ru-RU" baseline="0" dirty="0" smtClean="0"/>
              <a:t> с выводами. Формируем набор из скринов справа. Нужный скрин «выезжает» и слева показывается увеличенным. Т.к. заголовки в большинстве случаев расположены сверху, они будут видны даже на мелких слайдах.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37ECC-CA08-4CD5-9DA9-0F61A9069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385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775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217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236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918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362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858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815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797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3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876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456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104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232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1248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629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01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9720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680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151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5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623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085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4010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10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572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3800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2473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403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9275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270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140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9740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0048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1866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7102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7188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548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4776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903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183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4172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566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4143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52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0449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880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5547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64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8672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0730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4911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4201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53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907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303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8182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8879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195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3585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6395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878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0879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4496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130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3190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069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562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4930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53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4103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965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35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827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26531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187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260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7938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53961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8424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80451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1955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660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02095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68484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5683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692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85710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2096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4179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59883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30113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6557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55070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80132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0640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19483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09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4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9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59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11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5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7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2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0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8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40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4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9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20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7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3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5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3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09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0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8.png"/><Relationship Id="rId1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144.png"/><Relationship Id="rId12" Type="http://schemas.microsoft.com/office/2007/relationships/hdphoto" Target="../media/hdphoto3.wdp"/><Relationship Id="rId17" Type="http://schemas.openxmlformats.org/officeDocument/2006/relationships/image" Target="../media/image150.png"/><Relationship Id="rId2" Type="http://schemas.openxmlformats.org/officeDocument/2006/relationships/notesSlide" Target="../notesSlides/notesSlide100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3.png"/><Relationship Id="rId11" Type="http://schemas.openxmlformats.org/officeDocument/2006/relationships/image" Target="../media/image147.png"/><Relationship Id="rId5" Type="http://schemas.openxmlformats.org/officeDocument/2006/relationships/image" Target="../media/image142.png"/><Relationship Id="rId15" Type="http://schemas.openxmlformats.org/officeDocument/2006/relationships/image" Target="../media/image149.png"/><Relationship Id="rId10" Type="http://schemas.microsoft.com/office/2007/relationships/hdphoto" Target="../media/hdphoto2.wdp"/><Relationship Id="rId19" Type="http://schemas.openxmlformats.org/officeDocument/2006/relationships/image" Target="../media/image3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38.jpeg"/><Relationship Id="rId5" Type="http://schemas.openxmlformats.org/officeDocument/2006/relationships/image" Target="../media/image33.png"/><Relationship Id="rId10" Type="http://schemas.openxmlformats.org/officeDocument/2006/relationships/image" Target="../media/image37.jpe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jpe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jpe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5" Type="http://schemas.openxmlformats.org/officeDocument/2006/relationships/image" Target="../media/image3.png"/><Relationship Id="rId4" Type="http://schemas.openxmlformats.org/officeDocument/2006/relationships/image" Target="../media/image10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14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5" Type="http://schemas.openxmlformats.org/officeDocument/2006/relationships/image" Target="NULL"/><Relationship Id="rId4" Type="http://schemas.openxmlformats.org/officeDocument/2006/relationships/image" Target="../media/image11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4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jpeg"/><Relationship Id="rId5" Type="http://schemas.openxmlformats.org/officeDocument/2006/relationships/image" Target="../media/image118.gif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4521042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Природа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тел Солнечной системы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6" y="2469496"/>
            <a:ext cx="4213224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800"/>
            <a:r>
              <a:rPr lang="ru-RU" sz="4200" b="1" noProof="0" dirty="0" smtClean="0">
                <a:solidFill>
                  <a:prstClr val="white"/>
                </a:solidFill>
              </a:rPr>
              <a:t>Малые тела Солнечной системы</a:t>
            </a: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rbera"/>
            </a:endParaRPr>
          </a:p>
        </p:txBody>
      </p:sp>
    </p:spTree>
    <p:extLst>
      <p:ext uri="{BB962C8B-B14F-4D97-AF65-F5344CB8AC3E}">
        <p14:creationId xmlns:p14="http://schemas.microsoft.com/office/powerpoint/2010/main" val="36908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2" descr="Картинки по запросу Heinrich Wilhelm Matthias Olbers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1"/>
            <a:ext cx="4392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prstClr val="white"/>
                </a:solidFill>
              </a:rPr>
              <a:t>Генрих </a:t>
            </a:r>
            <a:r>
              <a:rPr lang="ru-RU" b="1" dirty="0" err="1">
                <a:solidFill>
                  <a:prstClr val="white"/>
                </a:solidFill>
              </a:rPr>
              <a:t>Ольберс</a:t>
            </a:r>
            <a:endParaRPr lang="ru-RU" b="1" dirty="0">
              <a:solidFill>
                <a:prstClr val="white"/>
              </a:solidFill>
            </a:endParaRPr>
          </a:p>
          <a:p>
            <a:pPr lvl="0" algn="ctr" defTabSz="685800">
              <a:defRPr/>
            </a:pPr>
            <a:r>
              <a:rPr lang="ru-RU" sz="1400" dirty="0" smtClean="0">
                <a:solidFill>
                  <a:prstClr val="white"/>
                </a:solidFill>
              </a:rPr>
              <a:t>1758—1840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1388" y="376238"/>
            <a:ext cx="4033838" cy="1006938"/>
          </a:xfrm>
          <a:prstGeom prst="rect">
            <a:avLst/>
          </a:prstGeom>
          <a:solidFill>
            <a:srgbClr val="32285A">
              <a:alpha val="60000"/>
            </a:srgbClr>
          </a:solidFill>
          <a:ln>
            <a:noFill/>
          </a:ln>
        </p:spPr>
        <p:txBody>
          <a:bodyPr wrap="square" lIns="270000" tIns="270000" rIns="270000" bIns="270000" rtlCol="0">
            <a:spAutoFit/>
          </a:bodyPr>
          <a:lstStyle/>
          <a:p>
            <a:pPr lvl="0" algn="ctr"/>
            <a:r>
              <a:rPr lang="ru-RU" sz="1500" dirty="0" smtClean="0">
                <a:solidFill>
                  <a:srgbClr val="FFFF00"/>
                </a:solidFill>
              </a:rPr>
              <a:t>Паллада</a:t>
            </a:r>
            <a:r>
              <a:rPr lang="ru-RU" sz="1500" dirty="0" smtClean="0">
                <a:solidFill>
                  <a:schemeClr val="bg1"/>
                </a:solidFill>
              </a:rPr>
              <a:t> названа </a:t>
            </a:r>
            <a:r>
              <a:rPr lang="ru-RU" sz="1500" dirty="0">
                <a:solidFill>
                  <a:schemeClr val="bg1"/>
                </a:solidFill>
              </a:rPr>
              <a:t>в </a:t>
            </a:r>
            <a:r>
              <a:rPr lang="ru-RU" sz="1500" dirty="0" smtClean="0">
                <a:solidFill>
                  <a:schemeClr val="bg1"/>
                </a:solidFill>
              </a:rPr>
              <a:t>честь дочери </a:t>
            </a:r>
            <a:r>
              <a:rPr lang="ru-RU" sz="1500" dirty="0">
                <a:solidFill>
                  <a:schemeClr val="bg1"/>
                </a:solidFill>
              </a:rPr>
              <a:t>Тритона и подруги Афины </a:t>
            </a:r>
            <a:r>
              <a:rPr lang="ru-RU" sz="1500" dirty="0" smtClean="0">
                <a:solidFill>
                  <a:schemeClr val="bg1"/>
                </a:solidFill>
              </a:rPr>
              <a:t>Паллады.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</a:endParaRPr>
          </a:p>
        </p:txBody>
      </p:sp>
      <p:pic>
        <p:nvPicPr>
          <p:cNvPr id="13" name="Picture 4" descr="Похожее изображение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333" y="1591234"/>
            <a:ext cx="4127501" cy="30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9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03" y="1162687"/>
            <a:ext cx="5035386" cy="28324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03" y="1162687"/>
            <a:ext cx="5035386" cy="28324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05" y="1162684"/>
            <a:ext cx="5035395" cy="2832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08" y="1162687"/>
            <a:ext cx="5035390" cy="28324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99" y="1162685"/>
            <a:ext cx="5035386" cy="28324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9138" y="411163"/>
            <a:ext cx="1251946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Выводы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005" y="735013"/>
            <a:ext cx="2067843" cy="1163162"/>
          </a:xfrm>
          <a:prstGeom prst="rect">
            <a:avLst/>
          </a:prstGeom>
          <a:ln w="25400">
            <a:noFill/>
          </a:ln>
          <a:effectLst>
            <a:outerShdw blurRad="101600" dir="5400000" algn="tl" rotWithShape="0">
              <a:srgbClr val="000000">
                <a:alpha val="85000"/>
              </a:srgbClr>
            </a:outerShdw>
            <a:softEdge rad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004" y="1460474"/>
            <a:ext cx="2067843" cy="1163162"/>
          </a:xfrm>
          <a:prstGeom prst="rect">
            <a:avLst/>
          </a:prstGeom>
          <a:ln>
            <a:noFill/>
          </a:ln>
          <a:effectLst>
            <a:outerShdw blurRad="101600" dir="5400000" algn="tl" rotWithShape="0">
              <a:srgbClr val="000000">
                <a:alpha val="8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004" y="2185935"/>
            <a:ext cx="2067845" cy="1163163"/>
          </a:xfrm>
          <a:prstGeom prst="rect">
            <a:avLst/>
          </a:prstGeom>
          <a:ln>
            <a:noFill/>
          </a:ln>
          <a:effectLst>
            <a:outerShdw blurRad="101600" dir="5400000" algn="tl" rotWithShape="0">
              <a:srgbClr val="000000">
                <a:alpha val="8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995" y="2911397"/>
            <a:ext cx="2063864" cy="1160924"/>
          </a:xfrm>
          <a:prstGeom prst="rect">
            <a:avLst/>
          </a:prstGeom>
          <a:ln>
            <a:noFill/>
          </a:ln>
          <a:effectLst>
            <a:outerShdw blurRad="101600" dir="5400000" algn="tl" rotWithShape="0">
              <a:srgbClr val="000000">
                <a:alpha val="8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991" y="3634621"/>
            <a:ext cx="2063864" cy="1160924"/>
          </a:xfrm>
          <a:prstGeom prst="rect">
            <a:avLst/>
          </a:prstGeom>
          <a:ln>
            <a:noFill/>
          </a:ln>
          <a:effectLst>
            <a:outerShdw blurRad="101600" dir="5400000" algn="tl" rotWithShape="0">
              <a:srgbClr val="000000">
                <a:alpha val="8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9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32099E-6 L -0.02639 -4.32099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9 -4.32099E-6 L 2.77778E-7 -4.32099E-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93827E-6 L -0.02552 4.93827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4.93827E-6 L 2.77778E-7 4.93827E-6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19753E-6 L -0.02587 4.19753E-6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87 4.19753E-6 L 2.77778E-7 4.19753E-6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45679E-6 L -0.02587 3.45679E-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87 3.45679E-6 L 2.77778E-7 3.45679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-0.02587 -7.40741E-7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2" descr="Картинки по запросу Heinrich Wilhelm Matthias Olbers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1"/>
            <a:ext cx="4392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prstClr val="white"/>
                </a:solidFill>
              </a:rPr>
              <a:t>Генрих </a:t>
            </a:r>
            <a:r>
              <a:rPr lang="ru-RU" b="1" dirty="0" err="1">
                <a:solidFill>
                  <a:prstClr val="white"/>
                </a:solidFill>
              </a:rPr>
              <a:t>Ольберс</a:t>
            </a:r>
            <a:endParaRPr lang="ru-RU" b="1" dirty="0">
              <a:solidFill>
                <a:prstClr val="white"/>
              </a:solidFill>
            </a:endParaRPr>
          </a:p>
          <a:p>
            <a:pPr lvl="0" algn="ctr" defTabSz="685800">
              <a:defRPr/>
            </a:pPr>
            <a:r>
              <a:rPr lang="ru-RU" sz="1400" dirty="0" smtClean="0">
                <a:solidFill>
                  <a:prstClr val="white"/>
                </a:solidFill>
              </a:rPr>
              <a:t>1758—1840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1388" y="376238"/>
            <a:ext cx="4033838" cy="1237771"/>
          </a:xfrm>
          <a:prstGeom prst="rect">
            <a:avLst/>
          </a:prstGeom>
          <a:solidFill>
            <a:srgbClr val="32285A">
              <a:alpha val="60000"/>
            </a:srgbClr>
          </a:solidFill>
          <a:ln>
            <a:noFill/>
          </a:ln>
        </p:spPr>
        <p:txBody>
          <a:bodyPr wrap="square" lIns="270000" tIns="270000" rIns="270000" bIns="270000" rtlCol="0">
            <a:spAutoFit/>
          </a:bodyPr>
          <a:lstStyle/>
          <a:p>
            <a:pPr lvl="0" algn="ctr"/>
            <a:r>
              <a:rPr lang="ru-RU" sz="1500" dirty="0">
                <a:solidFill>
                  <a:schemeClr val="bg1"/>
                </a:solidFill>
              </a:rPr>
              <a:t>Возможно, между орбитами Марса и Юпитера вращаются обломки крупной планеты.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8771">
            <a:off x="3807825" y="1728994"/>
            <a:ext cx="5610976" cy="315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2" descr="https://upload.wikimedia.org/wikipedia/commons/5/53/Karl_Ludwig_Harding.jpg?uselang=ru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439261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prstClr val="white"/>
                </a:solidFill>
              </a:rPr>
              <a:t>Карл </a:t>
            </a:r>
            <a:r>
              <a:rPr lang="ru-RU" b="1" dirty="0" err="1">
                <a:solidFill>
                  <a:prstClr val="white"/>
                </a:solidFill>
              </a:rPr>
              <a:t>Хардинг</a:t>
            </a:r>
            <a:endParaRPr lang="ru-RU" b="1" dirty="0">
              <a:solidFill>
                <a:prstClr val="white"/>
              </a:solidFill>
            </a:endParaRPr>
          </a:p>
          <a:p>
            <a:pPr lvl="0" algn="ctr" defTabSz="685800">
              <a:defRPr/>
            </a:pPr>
            <a:r>
              <a:rPr lang="ru-RU" sz="1400" dirty="0" smtClean="0">
                <a:solidFill>
                  <a:prstClr val="white"/>
                </a:solidFill>
              </a:rPr>
              <a:t>1765</a:t>
            </a:r>
            <a:r>
              <a:rPr lang="en-US" sz="1400" dirty="0">
                <a:solidFill>
                  <a:prstClr val="white"/>
                </a:solidFill>
              </a:rPr>
              <a:t>—</a:t>
            </a:r>
            <a:r>
              <a:rPr lang="ru-RU" sz="1400" dirty="0" smtClean="0">
                <a:solidFill>
                  <a:prstClr val="white"/>
                </a:solidFill>
              </a:rPr>
              <a:t>1834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1388" y="4210833"/>
            <a:ext cx="403383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Юнона открыта 1 </a:t>
            </a:r>
            <a:r>
              <a:rPr lang="ru-RU" dirty="0">
                <a:solidFill>
                  <a:schemeClr val="bg1"/>
                </a:solidFill>
              </a:rPr>
              <a:t>сентября 1804 </a:t>
            </a:r>
            <a:r>
              <a:rPr lang="ru-RU" dirty="0" smtClean="0">
                <a:solidFill>
                  <a:schemeClr val="bg1"/>
                </a:solidFill>
              </a:rPr>
              <a:t>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Picture 6" descr="https://www.cfa.harvard.edu/news/archive/Juno-model.jpg"/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001000"/>
              </a:clrFrom>
              <a:clrTo>
                <a:srgbClr val="001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5"/>
          <a:stretch/>
        </p:blipFill>
        <p:spPr bwMode="auto">
          <a:xfrm>
            <a:off x="4864417" y="648290"/>
            <a:ext cx="3677604" cy="36617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21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51388" y="4210833"/>
            <a:ext cx="403383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Веста открыта 29 марта 1807 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Picture 2" descr="Картинки по запросу Heinrich Wilhelm Matthias Olbers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1"/>
            <a:ext cx="4392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prstClr val="white"/>
                </a:solidFill>
              </a:rPr>
              <a:t>Генрих </a:t>
            </a:r>
            <a:r>
              <a:rPr lang="ru-RU" b="1" dirty="0" err="1">
                <a:solidFill>
                  <a:prstClr val="white"/>
                </a:solidFill>
              </a:rPr>
              <a:t>Ольберс</a:t>
            </a:r>
            <a:endParaRPr lang="ru-RU" b="1" dirty="0">
              <a:solidFill>
                <a:prstClr val="white"/>
              </a:solidFill>
            </a:endParaRPr>
          </a:p>
          <a:p>
            <a:pPr lvl="0" algn="ctr" defTabSz="685800">
              <a:defRPr/>
            </a:pPr>
            <a:r>
              <a:rPr lang="ru-RU" sz="1400" dirty="0" smtClean="0">
                <a:solidFill>
                  <a:prstClr val="white"/>
                </a:solidFill>
              </a:rPr>
              <a:t>1758—1840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14" name="Picture 2" descr="https://upload.wikimedia.org/wikipedia/commons/1/14/Vesta_full_mosaic.jpg?uselang=ru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581" y="750198"/>
            <a:ext cx="3997644" cy="342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8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Картинки по запросу Karl Ludwig Henck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4392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51388" y="4210833"/>
            <a:ext cx="403383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Астрея</a:t>
            </a:r>
            <a:r>
              <a:rPr lang="ru-RU" dirty="0" smtClean="0">
                <a:solidFill>
                  <a:schemeClr val="bg1"/>
                </a:solidFill>
              </a:rPr>
              <a:t> открыта 8 декабря 1845 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 smtClean="0">
                <a:solidFill>
                  <a:prstClr val="white"/>
                </a:solidFill>
              </a:rPr>
              <a:t>Карл </a:t>
            </a:r>
            <a:r>
              <a:rPr lang="ru-RU" b="1" dirty="0" err="1" smtClean="0">
                <a:solidFill>
                  <a:prstClr val="white"/>
                </a:solidFill>
              </a:rPr>
              <a:t>Хенке</a:t>
            </a:r>
            <a:endParaRPr lang="ru-RU" b="1" dirty="0">
              <a:solidFill>
                <a:prstClr val="white"/>
              </a:solidFill>
            </a:endParaRPr>
          </a:p>
          <a:p>
            <a:pPr lvl="0" algn="ctr" defTabSz="685800">
              <a:defRPr/>
            </a:pPr>
            <a:r>
              <a:rPr lang="ru-RU" sz="1400" dirty="0" smtClean="0">
                <a:solidFill>
                  <a:prstClr val="white"/>
                </a:solidFill>
              </a:rPr>
              <a:t>1793—1866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1028" name="Picture 4" descr="https://upload.wikimedia.org/wikipedia/commons/6/68/Not_the_mother_of_meteorites.jpg"/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8032" y="693337"/>
            <a:ext cx="3391661" cy="349844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1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Картинки по запросу Karl Ludwig Henck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4392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51388" y="4210833"/>
            <a:ext cx="403383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Геба открыта 1 июля 1847 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 smtClean="0">
                <a:solidFill>
                  <a:prstClr val="white"/>
                </a:solidFill>
              </a:rPr>
              <a:t>Карл </a:t>
            </a:r>
            <a:r>
              <a:rPr lang="ru-RU" b="1" dirty="0" err="1" smtClean="0">
                <a:solidFill>
                  <a:prstClr val="white"/>
                </a:solidFill>
              </a:rPr>
              <a:t>Хенке</a:t>
            </a:r>
            <a:endParaRPr lang="ru-RU" b="1" dirty="0">
              <a:solidFill>
                <a:prstClr val="white"/>
              </a:solidFill>
            </a:endParaRPr>
          </a:p>
          <a:p>
            <a:pPr lvl="0" algn="ctr" defTabSz="685800">
              <a:defRPr/>
            </a:pPr>
            <a:r>
              <a:rPr lang="ru-RU" sz="1400" dirty="0" smtClean="0">
                <a:solidFill>
                  <a:prstClr val="white"/>
                </a:solidFill>
              </a:rPr>
              <a:t>1793—1866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9" name="Picture 4" descr="https://upload.wikimedia.org/wikipedia/commons/6/68/Not_the_mother_of_meteorites.jpg"/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8032" y="502837"/>
            <a:ext cx="3391661" cy="349844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3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asteroid belt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" y="376238"/>
            <a:ext cx="3876673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noProof="0" dirty="0" smtClean="0">
                <a:solidFill>
                  <a:srgbClr val="FFFF00"/>
                </a:solidFill>
                <a:latin typeface="Gerbera"/>
                <a:ea typeface="Cambria Math" panose="02040503050406030204" pitchFamily="18" charset="0"/>
              </a:rPr>
              <a:t>Пояс астероидов (представление художника)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Cambria Math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3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c/c0/Asteroidsscale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8" y="735014"/>
            <a:ext cx="4033837" cy="35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58774" y="1852872"/>
            <a:ext cx="4033839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32285A"/>
                </a:solidFill>
              </a:rPr>
              <a:t>Астероид (малая </a:t>
            </a:r>
            <a:r>
              <a:rPr lang="ru-RU" dirty="0">
                <a:solidFill>
                  <a:srgbClr val="32285A"/>
                </a:solidFill>
              </a:rPr>
              <a:t>планета) </a:t>
            </a:r>
            <a:r>
              <a:rPr lang="ru-RU" dirty="0" smtClean="0">
                <a:solidFill>
                  <a:srgbClr val="32285A"/>
                </a:solidFill>
              </a:rPr>
              <a:t>—</a:t>
            </a:r>
          </a:p>
          <a:p>
            <a:pPr lvl="0">
              <a:defRPr/>
            </a:pPr>
            <a:r>
              <a:rPr lang="ru-RU" dirty="0" smtClean="0"/>
              <a:t>небольшое </a:t>
            </a:r>
            <a:r>
              <a:rPr lang="ru-RU" dirty="0"/>
              <a:t>небесное тело Солнечной </a:t>
            </a:r>
            <a:r>
              <a:rPr lang="ru-RU" dirty="0" smtClean="0"/>
              <a:t>системы, имеющее неправильную форму и </a:t>
            </a:r>
            <a:r>
              <a:rPr lang="ru-RU" dirty="0"/>
              <a:t>движущееся по орбите вокруг Солнца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51388" y="3846841"/>
            <a:ext cx="4033837" cy="920422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sz="1600" b="1" dirty="0">
                <a:solidFill>
                  <a:srgbClr val="FFFF00"/>
                </a:solidFill>
              </a:rPr>
              <a:t>Составное изображение (в масштабе) астероидов, снятых в высоком </a:t>
            </a:r>
            <a:r>
              <a:rPr lang="ru-RU" sz="1600" b="1" dirty="0" smtClean="0">
                <a:solidFill>
                  <a:srgbClr val="FFFF00"/>
                </a:solidFill>
              </a:rPr>
              <a:t>разрешении</a:t>
            </a:r>
            <a:endParaRPr lang="ru-RU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0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1601" y="3196690"/>
            <a:ext cx="1421130" cy="523220"/>
          </a:xfrm>
          <a:prstGeom prst="rect">
            <a:avLst/>
          </a:prstGeom>
          <a:solidFill>
            <a:srgbClr val="3228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FF00"/>
                </a:solidFill>
              </a:rPr>
              <a:t>Главный пояс астероидов</a:t>
            </a:r>
            <a:endParaRPr lang="ru-RU" sz="1400" dirty="0">
              <a:solidFill>
                <a:srgbClr val="FFFF00"/>
              </a:solidFill>
            </a:endParaRPr>
          </a:p>
        </p:txBody>
      </p:sp>
      <p:cxnSp>
        <p:nvCxnSpPr>
          <p:cNvPr id="12" name="Прямая соединительная линия 11"/>
          <p:cNvCxnSpPr>
            <a:endCxn id="11" idx="0"/>
          </p:cNvCxnSpPr>
          <p:nvPr/>
        </p:nvCxnSpPr>
        <p:spPr>
          <a:xfrm flipH="1">
            <a:off x="2082166" y="2705100"/>
            <a:ext cx="584834" cy="491590"/>
          </a:xfrm>
          <a:prstGeom prst="line">
            <a:avLst/>
          </a:prstGeom>
          <a:ln w="127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73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832" y="255291"/>
            <a:ext cx="1173556" cy="11163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8324" y="363858"/>
            <a:ext cx="4033837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Сегодня на уроке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58776" y="1235550"/>
            <a:ext cx="4160973" cy="1180857"/>
            <a:chOff x="358776" y="1112437"/>
            <a:chExt cx="4160973" cy="1180857"/>
          </a:xfrm>
        </p:grpSpPr>
        <p:sp>
          <p:nvSpPr>
            <p:cNvPr id="14" name="Овал 13"/>
            <p:cNvSpPr/>
            <p:nvPr/>
          </p:nvSpPr>
          <p:spPr>
            <a:xfrm>
              <a:off x="368324" y="1112437"/>
              <a:ext cx="540000" cy="54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1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8776" y="1739296"/>
              <a:ext cx="416097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dirty="0" smtClean="0">
                  <a:solidFill>
                    <a:prstClr val="white"/>
                  </a:solidFill>
                </a:rPr>
                <a:t>Выясним</a:t>
              </a:r>
              <a:r>
                <a:rPr lang="ru-RU" dirty="0">
                  <a:solidFill>
                    <a:prstClr val="white"/>
                  </a:solidFill>
                </a:rPr>
                <a:t>, какие небесные тела называются астероидами.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58774" y="3052593"/>
            <a:ext cx="4043387" cy="1537087"/>
            <a:chOff x="358774" y="3088353"/>
            <a:chExt cx="4043387" cy="1537087"/>
          </a:xfrm>
        </p:grpSpPr>
        <p:sp>
          <p:nvSpPr>
            <p:cNvPr id="17" name="Овал 16"/>
            <p:cNvSpPr/>
            <p:nvPr/>
          </p:nvSpPr>
          <p:spPr>
            <a:xfrm>
              <a:off x="368323" y="3088353"/>
              <a:ext cx="540000" cy="54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2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8774" y="3794443"/>
              <a:ext cx="4043387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dirty="0">
                  <a:solidFill>
                    <a:prstClr val="white"/>
                  </a:solidFill>
                </a:rPr>
                <a:t>Узнаем, что называют кометами и чем обусловлено образование их </a:t>
              </a:r>
              <a:r>
                <a:rPr lang="ru-RU" dirty="0" smtClean="0">
                  <a:solidFill>
                    <a:prstClr val="white"/>
                  </a:solidFill>
                </a:rPr>
                <a:t>хвостов.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751388" y="1235550"/>
            <a:ext cx="4213936" cy="1457856"/>
            <a:chOff x="4751388" y="1112437"/>
            <a:chExt cx="4213936" cy="1457856"/>
          </a:xfrm>
        </p:grpSpPr>
        <p:sp>
          <p:nvSpPr>
            <p:cNvPr id="20" name="Овал 19"/>
            <p:cNvSpPr/>
            <p:nvPr/>
          </p:nvSpPr>
          <p:spPr>
            <a:xfrm>
              <a:off x="4756162" y="1112437"/>
              <a:ext cx="540000" cy="54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3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51388" y="1739296"/>
              <a:ext cx="4213936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dirty="0">
                  <a:solidFill>
                    <a:prstClr val="white"/>
                  </a:solidFill>
                </a:rPr>
                <a:t>Выясним, чем отличаются друг от друга метеоры, болиды и метеориты.</a:t>
              </a:r>
              <a:endParaRPr lang="ru-RU" sz="1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760936" y="3052593"/>
            <a:ext cx="4024289" cy="1260088"/>
            <a:chOff x="4760936" y="3088353"/>
            <a:chExt cx="4024289" cy="1260088"/>
          </a:xfrm>
        </p:grpSpPr>
        <p:sp>
          <p:nvSpPr>
            <p:cNvPr id="23" name="Овал 22"/>
            <p:cNvSpPr/>
            <p:nvPr/>
          </p:nvSpPr>
          <p:spPr>
            <a:xfrm>
              <a:off x="4760936" y="3088353"/>
              <a:ext cx="540000" cy="54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4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0936" y="3794443"/>
              <a:ext cx="402428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dirty="0" smtClean="0">
                  <a:solidFill>
                    <a:prstClr val="white"/>
                  </a:solidFill>
                </a:rPr>
                <a:t>Познакомимся </a:t>
              </a:r>
              <a:r>
                <a:rPr lang="ru-RU" dirty="0">
                  <a:solidFill>
                    <a:prstClr val="white"/>
                  </a:solidFill>
                </a:rPr>
                <a:t>с природой происхождения </a:t>
              </a:r>
              <a:r>
                <a:rPr lang="ru-RU" dirty="0" smtClean="0">
                  <a:solidFill>
                    <a:prstClr val="white"/>
                  </a:solidFill>
                </a:rPr>
                <a:t>звёздных дождей.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2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358774" y="2156251"/>
            <a:ext cx="403383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/>
              <a:t>Суммарная масса тел главного пояса астероидов примерно составляет </a:t>
            </a:r>
            <a:r>
              <a:rPr lang="ru-RU" dirty="0" smtClean="0">
                <a:solidFill>
                  <a:srgbClr val="32285A"/>
                </a:solidFill>
              </a:rPr>
              <a:t>4 % </a:t>
            </a:r>
            <a:r>
              <a:rPr lang="ru-RU" dirty="0"/>
              <a:t>массы Луны.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705350" y="690978"/>
            <a:ext cx="4079875" cy="4077872"/>
            <a:chOff x="4705350" y="690978"/>
            <a:chExt cx="4079875" cy="407787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51388" y="735012"/>
              <a:ext cx="4033837" cy="4032251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04"/>
            <a:stretch/>
          </p:blipFill>
          <p:spPr>
            <a:xfrm>
              <a:off x="5664200" y="735013"/>
              <a:ext cx="3121025" cy="4033837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4751388" y="4093063"/>
              <a:ext cx="4033837" cy="674200"/>
            </a:xfrm>
            <a:prstGeom prst="rect">
              <a:avLst/>
            </a:prstGeom>
            <a:solidFill>
              <a:srgbClr val="32285A"/>
            </a:solidFill>
          </p:spPr>
          <p:txBody>
            <a:bodyPr wrap="square" lIns="360000" tIns="90000" rIns="180000" bIns="90000">
              <a:spAutoFit/>
            </a:bodyPr>
            <a:lstStyle/>
            <a:p>
              <a:pPr lvl="0" algn="ctr" defTabSz="685800">
                <a:defRPr/>
              </a:pPr>
              <a:r>
                <a:rPr lang="ru-RU" sz="1600" b="1" dirty="0">
                  <a:solidFill>
                    <a:srgbClr val="FFFF00"/>
                  </a:solidFill>
                </a:rPr>
                <a:t>Сравнительные размеры </a:t>
              </a:r>
              <a:r>
                <a:rPr lang="ru-RU" sz="1600" b="1" dirty="0" smtClean="0">
                  <a:solidFill>
                    <a:srgbClr val="FFFF00"/>
                  </a:solidFill>
                </a:rPr>
                <a:t>Весты (внизу), Цереры (вверху) и Луны </a:t>
              </a:r>
              <a:endParaRPr lang="ru-RU" sz="1200" dirty="0">
                <a:solidFill>
                  <a:srgbClr val="FFFF00"/>
                </a:solidFill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5350" y="690978"/>
              <a:ext cx="1394997" cy="1394997"/>
            </a:xfrm>
            <a:prstGeom prst="ellipse">
              <a:avLst/>
            </a:prstGeom>
          </p:spPr>
        </p:pic>
        <p:pic>
          <p:nvPicPr>
            <p:cNvPr id="12" name="Picture 2" descr="https://upload.wikimedia.org/wikipedia/commons/1/14/Vesta_full_mosaic.jpg?uselang=ru"/>
            <p:cNvPicPr>
              <a:picLocks noChangeAspect="1" noChangeArrowheads="1"/>
            </p:cNvPicPr>
            <p:nvPr/>
          </p:nvPicPr>
          <p:blipFill>
            <a:blip r:embed="rId7" cstate="hq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20456">
              <a:off x="4867389" y="3244991"/>
              <a:ext cx="909435" cy="78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751387" y="735012"/>
            <a:ext cx="4033838" cy="4032251"/>
            <a:chOff x="4751387" y="735012"/>
            <a:chExt cx="4033838" cy="403225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751388" y="735012"/>
              <a:ext cx="4033837" cy="40322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751387" y="4093063"/>
              <a:ext cx="4033837" cy="674200"/>
            </a:xfrm>
            <a:prstGeom prst="rect">
              <a:avLst/>
            </a:prstGeom>
            <a:solidFill>
              <a:srgbClr val="32285A"/>
            </a:solidFill>
          </p:spPr>
          <p:txBody>
            <a:bodyPr wrap="square" lIns="360000" tIns="90000" rIns="180000" bIns="90000">
              <a:spAutoFit/>
            </a:bodyPr>
            <a:lstStyle/>
            <a:p>
              <a:pPr lvl="0" algn="ctr" defTabSz="685800">
                <a:defRPr/>
              </a:pPr>
              <a:r>
                <a:rPr lang="ru-RU" sz="1600" b="1" dirty="0" smtClean="0">
                  <a:solidFill>
                    <a:srgbClr val="FFFF00"/>
                  </a:solidFill>
                </a:rPr>
                <a:t>Крупнейшие объекты Главного пояса астероидов</a:t>
              </a:r>
            </a:p>
          </p:txBody>
        </p:sp>
        <p:pic>
          <p:nvPicPr>
            <p:cNvPr id="2052" name="Picture 4" descr="Картинки по запросу паллада астероид"/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416" y="742534"/>
              <a:ext cx="1387475" cy="1387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File:Ceresintruecolor.png"/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771" t="9771" r="12977" b="9771"/>
            <a:stretch/>
          </p:blipFill>
          <p:spPr bwMode="auto">
            <a:xfrm>
              <a:off x="6867525" y="761584"/>
              <a:ext cx="1879599" cy="1957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975757" y="2036464"/>
              <a:ext cx="9460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Паллада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2" descr="https://upload.wikimedia.org/wikipedia/commons/1/14/Vesta_full_mosaic.jpg?uselang=ru"/>
            <p:cNvPicPr>
              <a:picLocks noChangeAspect="1" noChangeArrowheads="1"/>
            </p:cNvPicPr>
            <p:nvPr/>
          </p:nvPicPr>
          <p:blipFill>
            <a:blip r:embed="rId10" cstate="hq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316" y="2482466"/>
              <a:ext cx="1567069" cy="1344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255387" y="3743980"/>
              <a:ext cx="675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Веста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2056" name="Picture 8" descr="http://4.bp.blogspot.com/-bW40Ll6AXJ0/TvXvQMigcqI/AAAAAAAAARQ/3jet6bf6IZw/s320/hygiea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856" y="2722457"/>
              <a:ext cx="1409569" cy="1151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385582" y="2617489"/>
              <a:ext cx="856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Церера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95057" y="3789064"/>
              <a:ext cx="6543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err="1" smtClean="0">
                  <a:solidFill>
                    <a:schemeClr val="bg1"/>
                  </a:solidFill>
                </a:rPr>
                <a:t>Гигея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3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e/eb/Galileo_Deployment_%28high_res%29.jpg?uselang=ru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000251" y="-2000251"/>
            <a:ext cx="5143499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" y="376238"/>
            <a:ext cx="4751387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КА «Галилео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» с разгонным блоком </a:t>
            </a:r>
            <a:r>
              <a:rPr lang="en-US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ISU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в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грузовом отсеке «</a:t>
            </a:r>
            <a:r>
              <a:rPr lang="ru-RU" b="1" dirty="0" err="1">
                <a:solidFill>
                  <a:srgbClr val="FFFF00"/>
                </a:solidFill>
                <a:ea typeface="Cambria Math" panose="02040503050406030204" pitchFamily="18" charset="0"/>
              </a:rPr>
              <a:t>Атлантиса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Cambria Math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9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9/9a/Galileo_Gaspra_Mosaic.jpg?uselang=ru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883"/>
          <a:stretch/>
        </p:blipFill>
        <p:spPr bwMode="auto">
          <a:xfrm>
            <a:off x="0" y="1"/>
            <a:ext cx="9144001" cy="514349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" y="376238"/>
            <a:ext cx="3276599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Астероид (951)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Гаспра</a:t>
            </a:r>
            <a:endParaRPr lang="en-US" b="1" dirty="0" smtClean="0">
              <a:solidFill>
                <a:srgbClr val="FFFF00"/>
              </a:solidFill>
              <a:ea typeface="Cambria Math" panose="02040503050406030204" pitchFamily="18" charset="0"/>
            </a:endParaRPr>
          </a:p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(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цвета усилены)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Cambria Math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4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upload.wikimedia.org/wikipedia/commons/thumb/9/9d/243_Ida_large.jpg/1024px-243_Ida_large.jpg?uselang=ru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7400" y="4031507"/>
            <a:ext cx="3276599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Астероид (243)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Ида</a:t>
            </a:r>
            <a:endParaRPr lang="ru-RU" b="1" dirty="0" smtClean="0">
              <a:solidFill>
                <a:srgbClr val="FFFF00"/>
              </a:solidFill>
              <a:ea typeface="Cambria Math" panose="02040503050406030204" pitchFamily="18" charset="0"/>
            </a:endParaRPr>
          </a:p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со спутником Дактиль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6150" name="Picture 6" descr="File:Dactyl-HiRes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6" y="376239"/>
            <a:ext cx="246062" cy="2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9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near shoemaker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69000" y="4031507"/>
            <a:ext cx="3174999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Космический аппарат </a:t>
            </a:r>
            <a:r>
              <a:rPr lang="en-US" b="1" dirty="0">
                <a:solidFill>
                  <a:srgbClr val="FFFF00"/>
                </a:solidFill>
                <a:ea typeface="Cambria Math" panose="02040503050406030204" pitchFamily="18" charset="0"/>
              </a:rPr>
              <a:t>NEAR Shoemaker</a:t>
            </a:r>
          </a:p>
        </p:txBody>
      </p:sp>
    </p:spTree>
    <p:extLst>
      <p:ext uri="{BB962C8B-B14F-4D97-AF65-F5344CB8AC3E}">
        <p14:creationId xmlns:p14="http://schemas.microsoft.com/office/powerpoint/2010/main" val="9857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https://upload.wikimedia.org/wikipedia/commons/a/a6/Erosregolith.jpg?uselang=ru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2247176"/>
            <a:ext cx="4290577" cy="19259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4214" y="252000"/>
            <a:ext cx="2547786" cy="189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7170" name="Picture 2" descr="https://upload.wikimedia.org/wikipedia/commons/3/3a/Eros_-_PIA02923.jpg?uselang=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474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81800" y="4290289"/>
            <a:ext cx="2362199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Астероид Эрос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ru/3/3e/%D0%90%D1%81%D1%82%D0%B5%D1%80%D0%BE%D0%B8%D0%B4_%2821%29_%D0%9B%D1%8E%D1%82%D0%B5%D1%86%D0%B8%D1%8F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8" y="735013"/>
            <a:ext cx="4033837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51388" y="4309339"/>
            <a:ext cx="4033837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Астероид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(21) Лютеция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8774" y="2184826"/>
            <a:ext cx="403383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 smtClean="0"/>
              <a:t>К </a:t>
            </a:r>
            <a:r>
              <a:rPr lang="ru-RU" dirty="0"/>
              <a:t>началу </a:t>
            </a:r>
            <a:r>
              <a:rPr lang="ru-RU" dirty="0" smtClean="0"/>
              <a:t>2015 </a:t>
            </a:r>
            <a:r>
              <a:rPr lang="ru-RU" dirty="0"/>
              <a:t>года число пронумерованных астероидов из главного пояса превысило </a:t>
            </a:r>
            <a:r>
              <a:rPr lang="ru-RU" dirty="0" smtClean="0">
                <a:solidFill>
                  <a:srgbClr val="32285A"/>
                </a:solidFill>
              </a:rPr>
              <a:t>380 000.</a:t>
            </a:r>
            <a:endParaRPr lang="ru-RU" dirty="0">
              <a:solidFill>
                <a:srgbClr val="32285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22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5425" y="3754508"/>
            <a:ext cx="3838574" cy="1012755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В Главном </a:t>
            </a:r>
            <a:r>
              <a:rPr lang="ru-RU" dirty="0">
                <a:solidFill>
                  <a:schemeClr val="bg1"/>
                </a:solidFill>
                <a:ea typeface="Cambria Math" panose="02040503050406030204" pitchFamily="18" charset="0"/>
              </a:rPr>
              <a:t>поясе </a:t>
            </a:r>
            <a:r>
              <a:rPr lang="ru-RU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астероидов насчитывается </a:t>
            </a:r>
            <a:r>
              <a:rPr lang="ru-RU" dirty="0">
                <a:solidFill>
                  <a:schemeClr val="bg1"/>
                </a:solidFill>
                <a:ea typeface="Cambria Math" panose="02040503050406030204" pitchFamily="18" charset="0"/>
              </a:rPr>
              <a:t>несколько миллионов объектов. </a:t>
            </a:r>
            <a:endParaRPr lang="en-US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curiositystream.com/system/Media/apple_keyframes/000/000/899/default/GreatPacificMedia_ScienceBreakthroughs_Asteroid_Keyfr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031507"/>
            <a:ext cx="4152899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Плотность объектов в Главном </a:t>
            </a:r>
            <a:r>
              <a:rPr lang="ru-RU" dirty="0">
                <a:solidFill>
                  <a:schemeClr val="bg1"/>
                </a:solidFill>
                <a:ea typeface="Cambria Math" panose="02040503050406030204" pitchFamily="18" charset="0"/>
              </a:rPr>
              <a:t>поясе </a:t>
            </a:r>
            <a:r>
              <a:rPr lang="ru-RU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астероидов крайне мала. </a:t>
            </a:r>
            <a:endParaRPr lang="en-US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universetoday.com/wp-content/uploads/2014/11/vesta_da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031507"/>
            <a:ext cx="5585460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Вероятность столкновения КА с астероидом составляет примерно 1 : 1 000 000 000.</a:t>
            </a:r>
            <a:endParaRPr lang="en-US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77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84350" y="680886"/>
            <a:ext cx="577530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Группы больших планет</a:t>
            </a:r>
            <a:endParaRPr lang="ru-RU" sz="25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5" y="4311944"/>
            <a:ext cx="40338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Планеты земной группы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51388" y="4311943"/>
            <a:ext cx="40338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Планеты-гиганты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96"/>
          <a:stretch/>
        </p:blipFill>
        <p:spPr>
          <a:xfrm>
            <a:off x="5172891" y="1004732"/>
            <a:ext cx="3019287" cy="32974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14290" r="1875" b="5556"/>
          <a:stretch/>
        </p:blipFill>
        <p:spPr>
          <a:xfrm>
            <a:off x="788986" y="1136539"/>
            <a:ext cx="3173414" cy="297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nasa.gov/sites/default/files/parentbody_impact_0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184826"/>
            <a:ext cx="403383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32285A"/>
                </a:solidFill>
              </a:rPr>
              <a:t>Метеоритное тело </a:t>
            </a:r>
            <a:r>
              <a:rPr lang="ru-RU" dirty="0" smtClean="0">
                <a:solidFill>
                  <a:srgbClr val="32285A"/>
                </a:solidFill>
              </a:rPr>
              <a:t>—</a:t>
            </a:r>
            <a:endParaRPr lang="en-US" dirty="0" smtClean="0">
              <a:solidFill>
                <a:srgbClr val="32285A"/>
              </a:solidFill>
            </a:endParaRPr>
          </a:p>
          <a:p>
            <a:pPr lvl="0">
              <a:defRPr/>
            </a:pPr>
            <a:r>
              <a:rPr lang="ru-RU" dirty="0" smtClean="0"/>
              <a:t>каменное </a:t>
            </a:r>
            <a:r>
              <a:rPr lang="ru-RU" dirty="0"/>
              <a:t>или железное небесное тело разнообразных размеров, форм и составов.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4098" name="Picture 2" descr="Картинки по запросу метеорное тело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8" y="735012"/>
            <a:ext cx="4033837" cy="403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15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болид метео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Болид над Гронингеном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8" y="735013"/>
            <a:ext cx="4033836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184826"/>
            <a:ext cx="4033839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32285A"/>
                </a:solidFill>
              </a:rPr>
              <a:t>Болид </a:t>
            </a:r>
            <a:r>
              <a:rPr lang="ru-RU" dirty="0" smtClean="0">
                <a:solidFill>
                  <a:srgbClr val="32285A"/>
                </a:solidFill>
              </a:rPr>
              <a:t>—</a:t>
            </a:r>
          </a:p>
          <a:p>
            <a:pPr lvl="0">
              <a:defRPr/>
            </a:pPr>
            <a:r>
              <a:rPr lang="ru-RU" dirty="0" smtClean="0"/>
              <a:t>яркий </a:t>
            </a:r>
            <a:r>
              <a:rPr lang="ru-RU" dirty="0"/>
              <a:t>огненный шар на небе, образовавшийся в результате вторжения метеоритного тела в атмосферу Земли.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1388" y="4031507"/>
            <a:ext cx="4033837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Болид в небе над Нидерландами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0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8774" y="1823234"/>
            <a:ext cx="4137026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32285A"/>
                </a:solidFill>
              </a:rPr>
              <a:t>Падение метеорита Челябинск </a:t>
            </a:r>
            <a:r>
              <a:rPr lang="ru-RU" dirty="0">
                <a:solidFill>
                  <a:srgbClr val="32285A"/>
                </a:solidFill>
              </a:rPr>
              <a:t>— </a:t>
            </a:r>
            <a:r>
              <a:rPr lang="ru-RU" dirty="0"/>
              <a:t>столкновение с земной поверхностью фрагментов небольшого </a:t>
            </a:r>
            <a:r>
              <a:rPr lang="ru-RU" dirty="0" smtClean="0"/>
              <a:t>астероида, </a:t>
            </a:r>
            <a:r>
              <a:rPr lang="ru-RU" dirty="0"/>
              <a:t>разрушившегося </a:t>
            </a:r>
            <a:r>
              <a:rPr lang="ru-RU" dirty="0" smtClean="0"/>
              <a:t>на высоте 10—15 км в </a:t>
            </a:r>
            <a:r>
              <a:rPr lang="ru-RU" dirty="0"/>
              <a:t>результате торможения в атмосфере Земли 15 февраля 2013 </a:t>
            </a:r>
            <a:r>
              <a:rPr lang="ru-RU" dirty="0" smtClean="0"/>
              <a:t>г.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1388" y="3560997"/>
            <a:ext cx="4033837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Взрыв болида над Челябинском</a:t>
            </a:r>
          </a:p>
        </p:txBody>
      </p:sp>
      <p:pic>
        <p:nvPicPr>
          <p:cNvPr id="8" name="Видео взрыва метеорита над Челябинском 15.02.2013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1388" y="1288707"/>
            <a:ext cx="4033836" cy="2272290"/>
          </a:xfrm>
          <a:prstGeom prst="rect">
            <a:avLst/>
          </a:prstGeom>
        </p:spPr>
      </p:pic>
      <p:pic>
        <p:nvPicPr>
          <p:cNvPr id="7170" name="Picture 2" descr="https://upload.wikimedia.org/wikipedia/commons/4/45/Cheljabinsk_meteorite_fragment.jp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7" y="735013"/>
            <a:ext cx="4033837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51388" y="4031507"/>
            <a:ext cx="4033837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Фрагмент метеорита Челябинск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51388" y="735013"/>
            <a:ext cx="4033836" cy="4032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File:Челябинска метеорита (оценка) b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386" y="760958"/>
            <a:ext cx="5870894" cy="381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5224" y="0"/>
            <a:ext cx="358776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51388" y="4031507"/>
            <a:ext cx="4033837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Метеоритное тело в представлении художника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59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  <p:bldP spid="11" grpId="0" animBg="1"/>
      <p:bldP spid="11" grpId="1" animBg="1"/>
      <p:bldP spid="14" grpId="0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184826"/>
            <a:ext cx="4033839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32285A"/>
                </a:solidFill>
              </a:rPr>
              <a:t>Болид </a:t>
            </a:r>
            <a:r>
              <a:rPr lang="ru-RU" dirty="0" smtClean="0">
                <a:solidFill>
                  <a:srgbClr val="32285A"/>
                </a:solidFill>
              </a:rPr>
              <a:t>—</a:t>
            </a:r>
          </a:p>
          <a:p>
            <a:pPr lvl="0">
              <a:defRPr/>
            </a:pPr>
            <a:r>
              <a:rPr lang="ru-RU" dirty="0" smtClean="0"/>
              <a:t>яркий </a:t>
            </a:r>
            <a:r>
              <a:rPr lang="ru-RU" dirty="0"/>
              <a:t>огненный шар на небе, образовавшийся в результате вторжения метеоритного тела в атмосферу Земли.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1386" y="3563601"/>
            <a:ext cx="4033837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Взрыв болида в небе над Крымом 21 ноября 2013 г.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p:pic>
        <p:nvPicPr>
          <p:cNvPr id="12" name="Яркий болид над Крым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contrast="20000"/>
          </a:blip>
          <a:srcRect t="2557"/>
          <a:stretch/>
        </p:blipFill>
        <p:spPr>
          <a:xfrm>
            <a:off x="4751388" y="1352579"/>
            <a:ext cx="4033837" cy="221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062906"/>
            <a:ext cx="412940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FFFF00"/>
                </a:solidFill>
              </a:rPr>
              <a:t>Метеорит </a:t>
            </a:r>
            <a:r>
              <a:rPr lang="ru-RU" dirty="0" smtClean="0">
                <a:solidFill>
                  <a:srgbClr val="FFFF00"/>
                </a:solidFill>
              </a:rPr>
              <a:t>—</a:t>
            </a:r>
          </a:p>
          <a:p>
            <a:pPr lvl="0">
              <a:defRPr/>
            </a:pPr>
            <a:r>
              <a:rPr lang="ru-RU" dirty="0" smtClean="0">
                <a:solidFill>
                  <a:schemeClr val="bg1"/>
                </a:solidFill>
              </a:rPr>
              <a:t>тело </a:t>
            </a:r>
            <a:r>
              <a:rPr lang="ru-RU" dirty="0">
                <a:solidFill>
                  <a:schemeClr val="bg1"/>
                </a:solidFill>
              </a:rPr>
              <a:t>космического происхождения, упавшее на поверхность крупного небесного объекта.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846954" y="1051102"/>
            <a:ext cx="3819525" cy="3464146"/>
            <a:chOff x="4726456" y="1060825"/>
            <a:chExt cx="4017494" cy="3643695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398644" y="1774972"/>
              <a:ext cx="2622500" cy="196687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6234" y="2916167"/>
              <a:ext cx="2337716" cy="178835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5025" y="1060825"/>
              <a:ext cx="2774950" cy="1854592"/>
            </a:xfrm>
            <a:prstGeom prst="rect">
              <a:avLst/>
            </a:prstGeom>
          </p:spPr>
        </p:pic>
      </p:grpSp>
      <p:pic>
        <p:nvPicPr>
          <p:cNvPr id="16" name="Picture 2" descr="https://upload.wikimedia.org/wikipedia/commons/8/86/Willamette_meteorite_AMNH.jpg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8" y="735013"/>
            <a:ext cx="4033837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51386" y="4320889"/>
            <a:ext cx="4033837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Метеорит </a:t>
            </a:r>
            <a:r>
              <a:rPr lang="ru-RU" b="1" dirty="0" err="1">
                <a:solidFill>
                  <a:srgbClr val="FFFF00"/>
                </a:solidFill>
                <a:ea typeface="Cambria Math" panose="02040503050406030204" pitchFamily="18" charset="0"/>
              </a:rPr>
              <a:t>Уилламет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6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062906"/>
            <a:ext cx="4129406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FFFF00"/>
                </a:solidFill>
              </a:rPr>
              <a:t>Импактное </a:t>
            </a:r>
            <a:r>
              <a:rPr lang="ru-RU" dirty="0" smtClean="0">
                <a:solidFill>
                  <a:srgbClr val="FFFF00"/>
                </a:solidFill>
              </a:rPr>
              <a:t>событие—</a:t>
            </a:r>
          </a:p>
          <a:p>
            <a:pPr lvl="0">
              <a:defRPr/>
            </a:pPr>
            <a:r>
              <a:rPr lang="ru-RU" dirty="0" smtClean="0">
                <a:solidFill>
                  <a:schemeClr val="bg1"/>
                </a:solidFill>
              </a:rPr>
              <a:t>столкновение </a:t>
            </a:r>
            <a:r>
              <a:rPr lang="ru-RU" dirty="0">
                <a:solidFill>
                  <a:schemeClr val="bg1"/>
                </a:solidFill>
              </a:rPr>
              <a:t>крупного метеорита, астероида, кометы или иного небесного тела с Землёй или другой планетой.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8194" name="Picture 2" descr="Картинки по запросу столкновение с астероидом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7" y="735013"/>
            <a:ext cx="4033837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0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6/66/Meteor_Crater_Panorama_near_Winslow%2C_Arizona%2C_2012_07_11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6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6238"/>
            <a:ext cx="4572000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Аризонский метеоритный кратер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6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4/46/Meteorcrater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6238"/>
            <a:ext cx="4572000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Аризонский метеоритный кратер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1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358774" y="1292096"/>
            <a:ext cx="4114165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32285A"/>
                </a:solidFill>
              </a:rPr>
              <a:t>Карликовая планета </a:t>
            </a:r>
            <a:r>
              <a:rPr lang="ru-RU" dirty="0" smtClean="0">
                <a:solidFill>
                  <a:srgbClr val="32285A"/>
                </a:solidFill>
              </a:rPr>
              <a:t>—</a:t>
            </a:r>
          </a:p>
          <a:p>
            <a:pPr lvl="0">
              <a:defRPr/>
            </a:pPr>
            <a:r>
              <a:rPr lang="ru-RU" dirty="0" smtClean="0"/>
              <a:t>небесное </a:t>
            </a:r>
            <a:r>
              <a:rPr lang="ru-RU" dirty="0"/>
              <a:t>тело, которое:</a:t>
            </a:r>
          </a:p>
          <a:p>
            <a:pPr lvl="0">
              <a:defRPr/>
            </a:pPr>
            <a:r>
              <a:rPr lang="ru-RU" dirty="0"/>
              <a:t>1) обращается по орбите вокруг Солнца;</a:t>
            </a:r>
          </a:p>
          <a:p>
            <a:pPr lvl="0">
              <a:defRPr/>
            </a:pPr>
            <a:r>
              <a:rPr lang="ru-RU" dirty="0"/>
              <a:t>2) имеет достаточную массу для того, чтобы под действием сил гравитации поддерживать близкую к сферической форму;</a:t>
            </a:r>
          </a:p>
          <a:p>
            <a:pPr lvl="0">
              <a:defRPr/>
            </a:pPr>
            <a:r>
              <a:rPr lang="ru-RU" dirty="0"/>
              <a:t>3) не является спутником планеты;</a:t>
            </a:r>
          </a:p>
          <a:p>
            <a:pPr lvl="0">
              <a:defRPr/>
            </a:pPr>
            <a:r>
              <a:rPr lang="ru-RU" dirty="0"/>
              <a:t>4) не может расчистить район своей орбиты от других объектов.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045" y="376238"/>
            <a:ext cx="3632835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Карликовые планеты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8721" y="965519"/>
            <a:ext cx="3562448" cy="3562448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5" t="11710" r="49375" b="11197"/>
          <a:stretch/>
        </p:blipFill>
        <p:spPr>
          <a:xfrm>
            <a:off x="5166715" y="1097279"/>
            <a:ext cx="3192425" cy="32385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89" t="16540" r="30861" b="16882"/>
          <a:stretch/>
        </p:blipFill>
        <p:spPr>
          <a:xfrm>
            <a:off x="5153025" y="1047750"/>
            <a:ext cx="3343276" cy="3343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93" t="16884" r="31429" b="15767"/>
          <a:stretch/>
        </p:blipFill>
        <p:spPr>
          <a:xfrm>
            <a:off x="5067300" y="1057276"/>
            <a:ext cx="3400426" cy="34099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7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аризонский кратер (сша)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216" y="1"/>
            <a:ext cx="9149216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308506"/>
            <a:ext cx="4572000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Аризонский метеоритный кратер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аризонский кратер (сша)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6238"/>
            <a:ext cx="3638550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Аризонский метеоритный кратер (вид из космоса)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4350" y="670201"/>
            <a:ext cx="5775301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Типы метеоритов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по химическому составу</a:t>
            </a:r>
            <a:endParaRPr lang="ru-RU" sz="2500" b="1" dirty="0">
              <a:solidFill>
                <a:schemeClr val="bg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38375" y="1658460"/>
            <a:ext cx="2063500" cy="2360416"/>
            <a:chOff x="738375" y="1658460"/>
            <a:chExt cx="2063500" cy="2360416"/>
          </a:xfrm>
        </p:grpSpPr>
        <p:pic>
          <p:nvPicPr>
            <p:cNvPr id="1026" name="Picture 2" descr="https://upload.wikimedia.org/wikipedia/commons/7/74/NWA869Meteorite.jpg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026" b="-12865"/>
            <a:stretch/>
          </p:blipFill>
          <p:spPr bwMode="auto">
            <a:xfrm>
              <a:off x="739075" y="1658460"/>
              <a:ext cx="2062800" cy="2062800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1" name="TextBox 10"/>
            <p:cNvSpPr txBox="1"/>
            <p:nvPr/>
          </p:nvSpPr>
          <p:spPr>
            <a:xfrm>
              <a:off x="738375" y="3803432"/>
              <a:ext cx="20635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Каменные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540250" y="1657760"/>
            <a:ext cx="2063500" cy="2361116"/>
            <a:chOff x="3540250" y="1657760"/>
            <a:chExt cx="2063500" cy="2361116"/>
          </a:xfrm>
        </p:grpSpPr>
        <p:pic>
          <p:nvPicPr>
            <p:cNvPr id="1030" name="Picture 6" descr="http://www.meteorites.com.au/collection/Al%20Mahbas%20(Pallasite)%205.63g%20(6%20of%209).jpg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347" t="-38227" r="-10347" b="-38227"/>
            <a:stretch/>
          </p:blipFill>
          <p:spPr bwMode="auto">
            <a:xfrm>
              <a:off x="3540950" y="1657760"/>
              <a:ext cx="2062800" cy="2062800"/>
            </a:xfrm>
            <a:prstGeom prst="ellipse">
              <a:avLst/>
            </a:prstGeom>
            <a:solidFill>
              <a:schemeClr val="bg1"/>
            </a:solidFill>
          </p:spPr>
        </p:pic>
        <p:sp>
          <p:nvSpPr>
            <p:cNvPr id="19" name="TextBox 18"/>
            <p:cNvSpPr txBox="1"/>
            <p:nvPr/>
          </p:nvSpPr>
          <p:spPr>
            <a:xfrm>
              <a:off x="3540250" y="3803432"/>
              <a:ext cx="20635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Железно-каменные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342125" y="1647409"/>
            <a:ext cx="2063500" cy="2371467"/>
            <a:chOff x="6342125" y="1647409"/>
            <a:chExt cx="2063500" cy="2371467"/>
          </a:xfrm>
        </p:grpSpPr>
        <p:pic>
          <p:nvPicPr>
            <p:cNvPr id="22" name="Picture 6" descr="Картинки по запросу stony meteorite"/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064" t="-34032" r="-6033" b="-30061"/>
            <a:stretch/>
          </p:blipFill>
          <p:spPr bwMode="auto">
            <a:xfrm>
              <a:off x="6342475" y="1647409"/>
              <a:ext cx="2062800" cy="2062800"/>
            </a:xfrm>
            <a:prstGeom prst="ellipse">
              <a:avLst/>
            </a:prstGeom>
            <a:solidFill>
              <a:schemeClr val="bg1"/>
            </a:solidFill>
            <a:effectLst/>
            <a:extLst/>
          </p:spPr>
        </p:pic>
        <p:sp>
          <p:nvSpPr>
            <p:cNvPr id="20" name="TextBox 19"/>
            <p:cNvSpPr txBox="1"/>
            <p:nvPr/>
          </p:nvSpPr>
          <p:spPr>
            <a:xfrm>
              <a:off x="6342125" y="3803432"/>
              <a:ext cx="20635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Железные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7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184826"/>
            <a:ext cx="403383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32285A"/>
                </a:solidFill>
              </a:rPr>
              <a:t>Каменные метеориты </a:t>
            </a:r>
            <a:r>
              <a:rPr lang="ru-RU" dirty="0" smtClean="0">
                <a:solidFill>
                  <a:srgbClr val="32285A"/>
                </a:solidFill>
              </a:rPr>
              <a:t>—</a:t>
            </a:r>
          </a:p>
          <a:p>
            <a:pPr lvl="0">
              <a:defRPr/>
            </a:pPr>
            <a:r>
              <a:rPr lang="ru-RU" dirty="0" smtClean="0"/>
              <a:t>наиболее </a:t>
            </a:r>
            <a:r>
              <a:rPr lang="ru-RU" dirty="0"/>
              <a:t>распространённый </a:t>
            </a:r>
            <a:r>
              <a:rPr lang="ru-RU" dirty="0" smtClean="0"/>
              <a:t>тип, составляющий 90 % всех </a:t>
            </a:r>
            <a:r>
              <a:rPr lang="ru-RU" dirty="0"/>
              <a:t>падающих на Землю метеоритов.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2052" name="Picture 4" descr="Картинки по запросу Ахондрит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3" b="-6379"/>
          <a:stretch/>
        </p:blipFill>
        <p:spPr bwMode="auto">
          <a:xfrm>
            <a:off x="4751388" y="735013"/>
            <a:ext cx="4033836" cy="40322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54" name="Picture 6" descr="Картинки по запросу Хондриты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8" y="735013"/>
            <a:ext cx="4033836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9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751386" y="735014"/>
            <a:ext cx="4033842" cy="4044632"/>
            <a:chOff x="4751386" y="735014"/>
            <a:chExt cx="4033842" cy="4044632"/>
          </a:xfrm>
        </p:grpSpPr>
        <p:pic>
          <p:nvPicPr>
            <p:cNvPr id="3078" name="Picture 6" descr="Фотография минерала Метеорит (хондрит). Челябинск метеорит.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51388" y="735014"/>
              <a:ext cx="4033840" cy="403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751386" y="4320889"/>
              <a:ext cx="4033837" cy="458757"/>
            </a:xfrm>
            <a:prstGeom prst="rect">
              <a:avLst/>
            </a:prstGeom>
            <a:solidFill>
              <a:srgbClr val="32285A"/>
            </a:solidFill>
          </p:spPr>
          <p:txBody>
            <a:bodyPr wrap="square" lIns="216000" tIns="90000" rIns="360000" bIns="90000" rtlCol="0">
              <a:spAutoFit/>
            </a:bodyPr>
            <a:lstStyle/>
            <a:p>
              <a:pPr lvl="0" algn="ctr">
                <a:defRPr/>
              </a:pPr>
              <a:r>
                <a:rPr lang="ru-RU" b="1" dirty="0">
                  <a:solidFill>
                    <a:srgbClr val="FFFF00"/>
                  </a:solidFill>
                  <a:ea typeface="Cambria Math" panose="02040503050406030204" pitchFamily="18" charset="0"/>
                </a:rPr>
                <a:t>Метеорит </a:t>
              </a:r>
              <a:r>
                <a:rPr lang="ru-RU" b="1" dirty="0" smtClean="0">
                  <a:solidFill>
                    <a:srgbClr val="FFFF00"/>
                  </a:solidFill>
                  <a:ea typeface="Cambria Math" panose="02040503050406030204" pitchFamily="18" charset="0"/>
                </a:rPr>
                <a:t>Челябинск</a:t>
              </a:r>
              <a:endParaRPr lang="ru-RU" b="1" dirty="0">
                <a:solidFill>
                  <a:srgbClr val="FFFF00"/>
                </a:solidFill>
                <a:ea typeface="Cambria Math" panose="020405030504060302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1920141"/>
            <a:ext cx="4033839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 err="1" smtClean="0">
                <a:solidFill>
                  <a:srgbClr val="32285A"/>
                </a:solidFill>
              </a:rPr>
              <a:t>Хондры</a:t>
            </a:r>
            <a:r>
              <a:rPr lang="ru-RU" dirty="0" smtClean="0">
                <a:solidFill>
                  <a:srgbClr val="32285A"/>
                </a:solidFill>
              </a:rPr>
              <a:t> —</a:t>
            </a:r>
          </a:p>
          <a:p>
            <a:pPr lvl="0">
              <a:defRPr/>
            </a:pPr>
            <a:r>
              <a:rPr lang="ru-RU" dirty="0" smtClean="0"/>
              <a:t>округлые </a:t>
            </a:r>
            <a:r>
              <a:rPr lang="ru-RU" dirty="0"/>
              <a:t>образования размером </a:t>
            </a:r>
            <a:r>
              <a:rPr lang="ru-RU" dirty="0" smtClean="0"/>
              <a:t>0,5—1,0 </a:t>
            </a:r>
            <a:r>
              <a:rPr lang="ru-RU" dirty="0"/>
              <a:t>мм, </a:t>
            </a:r>
            <a:r>
              <a:rPr lang="ru-RU" dirty="0" smtClean="0"/>
              <a:t>представляющие </a:t>
            </a:r>
            <a:r>
              <a:rPr lang="ru-RU" dirty="0"/>
              <a:t>собой быстро затвердевшие капли расплавленного силикатного вещества.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3074" name="Picture 2" descr="Картинки по запросу Хондриты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73" b="-5173"/>
          <a:stretch/>
        </p:blipFill>
        <p:spPr bwMode="auto">
          <a:xfrm>
            <a:off x="4751387" y="735013"/>
            <a:ext cx="4033837" cy="4032249"/>
          </a:xfrm>
          <a:prstGeom prst="rect">
            <a:avLst/>
          </a:prstGeom>
          <a:solidFill>
            <a:srgbClr val="E4E4E4"/>
          </a:solidFill>
        </p:spPr>
      </p:pic>
    </p:spTree>
    <p:extLst>
      <p:ext uri="{BB962C8B-B14F-4D97-AF65-F5344CB8AC3E}">
        <p14:creationId xmlns:p14="http://schemas.microsoft.com/office/powerpoint/2010/main" val="7732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156252"/>
            <a:ext cx="403383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FFFF00"/>
                </a:solidFill>
              </a:rPr>
              <a:t>Железные </a:t>
            </a:r>
            <a:r>
              <a:rPr lang="ru-RU" dirty="0" smtClean="0">
                <a:solidFill>
                  <a:srgbClr val="FFFF00"/>
                </a:solidFill>
              </a:rPr>
              <a:t>метеориты</a:t>
            </a:r>
          </a:p>
          <a:p>
            <a:pPr lvl="0">
              <a:defRPr/>
            </a:pPr>
            <a:r>
              <a:rPr lang="ru-RU" dirty="0" smtClean="0">
                <a:solidFill>
                  <a:schemeClr val="bg1"/>
                </a:solidFill>
              </a:rPr>
              <a:t>примерно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90 % </a:t>
            </a:r>
            <a:r>
              <a:rPr lang="ru-RU" dirty="0">
                <a:solidFill>
                  <a:schemeClr val="bg1"/>
                </a:solidFill>
              </a:rPr>
              <a:t>состоят из железа и на </a:t>
            </a:r>
            <a:r>
              <a:rPr lang="ru-RU" dirty="0" smtClean="0">
                <a:solidFill>
                  <a:schemeClr val="bg1"/>
                </a:solidFill>
              </a:rPr>
              <a:t>9 % </a:t>
            </a:r>
            <a:r>
              <a:rPr lang="ru-RU" dirty="0">
                <a:solidFill>
                  <a:schemeClr val="bg1"/>
                </a:solidFill>
              </a:rPr>
              <a:t>из никеля.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751386" y="735012"/>
            <a:ext cx="4033839" cy="4044634"/>
            <a:chOff x="4751386" y="735012"/>
            <a:chExt cx="4033839" cy="4044634"/>
          </a:xfrm>
        </p:grpSpPr>
        <p:pic>
          <p:nvPicPr>
            <p:cNvPr id="14" name="Picture 2" descr="https://upload.wikimedia.org/wikipedia/commons/3/39/Hoba_meteorite_%2815062762703%29.jpg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51386" y="735012"/>
              <a:ext cx="4033839" cy="4032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751386" y="4320889"/>
              <a:ext cx="4033837" cy="458757"/>
            </a:xfrm>
            <a:prstGeom prst="rect">
              <a:avLst/>
            </a:prstGeom>
            <a:solidFill>
              <a:srgbClr val="32285A"/>
            </a:solidFill>
          </p:spPr>
          <p:txBody>
            <a:bodyPr wrap="square" lIns="216000" tIns="90000" rIns="360000" bIns="90000" rtlCol="0">
              <a:spAutoFit/>
            </a:bodyPr>
            <a:lstStyle/>
            <a:p>
              <a:pPr lvl="0" algn="ctr">
                <a:defRPr/>
              </a:pPr>
              <a:r>
                <a:rPr lang="ru-RU" b="1" dirty="0">
                  <a:solidFill>
                    <a:srgbClr val="FFFF00"/>
                  </a:solidFill>
                  <a:ea typeface="Cambria Math" panose="02040503050406030204" pitchFamily="18" charset="0"/>
                </a:rPr>
                <a:t>Метеорит </a:t>
              </a:r>
              <a:r>
                <a:rPr lang="ru-RU" b="1" dirty="0" err="1" smtClean="0">
                  <a:solidFill>
                    <a:srgbClr val="FFFF00"/>
                  </a:solidFill>
                  <a:ea typeface="Cambria Math" panose="02040503050406030204" pitchFamily="18" charset="0"/>
                </a:rPr>
                <a:t>Гоба</a:t>
              </a:r>
              <a:endParaRPr lang="ru-RU" b="1" dirty="0">
                <a:solidFill>
                  <a:srgbClr val="FFFF00"/>
                </a:solidFill>
                <a:ea typeface="Cambria Math" panose="02040503050406030204" pitchFamily="18" charset="0"/>
              </a:endParaRPr>
            </a:p>
          </p:txBody>
        </p:sp>
      </p:grpSp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7" y="722629"/>
            <a:ext cx="4033837" cy="404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6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017752"/>
            <a:ext cx="413702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FFFF00"/>
                </a:solidFill>
              </a:rPr>
              <a:t>Железно-каменные метеориты —</a:t>
            </a:r>
          </a:p>
          <a:p>
            <a:pPr lvl="0">
              <a:defRPr/>
            </a:pPr>
            <a:r>
              <a:rPr lang="ru-RU" dirty="0" smtClean="0">
                <a:solidFill>
                  <a:schemeClr val="bg1"/>
                </a:solidFill>
              </a:rPr>
              <a:t>промежуточная группа метеоритов, которые почти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50 % </a:t>
            </a:r>
            <a:r>
              <a:rPr lang="ru-RU" dirty="0">
                <a:solidFill>
                  <a:schemeClr val="bg1"/>
                </a:solidFill>
              </a:rPr>
              <a:t>состоят из железа и </a:t>
            </a:r>
            <a:r>
              <a:rPr lang="ru-RU" dirty="0" smtClean="0">
                <a:solidFill>
                  <a:schemeClr val="bg1"/>
                </a:solidFill>
              </a:rPr>
              <a:t>на 50 % </a:t>
            </a:r>
            <a:r>
              <a:rPr lang="ru-RU" dirty="0">
                <a:solidFill>
                  <a:schemeClr val="bg1"/>
                </a:solidFill>
              </a:rPr>
              <a:t>из камня.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5122" name="Picture 2" descr="Картинки по запросу метеориты в разрезе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8" y="735014"/>
            <a:ext cx="4033837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метеориты в разрезе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7" y="735014"/>
            <a:ext cx="4033837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5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1/1f/Iss030e015472_Edit.jpg?uselang=ru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000251" y="-2000250"/>
            <a:ext cx="51435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6238"/>
            <a:ext cx="4064000" cy="1012755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Комета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C/2011 W3 (</a:t>
            </a:r>
            <a:r>
              <a:rPr lang="ru-RU" b="1" dirty="0" err="1">
                <a:solidFill>
                  <a:srgbClr val="FFFF00"/>
                </a:solidFill>
                <a:ea typeface="Cambria Math" panose="02040503050406030204" pitchFamily="18" charset="0"/>
              </a:rPr>
              <a:t>Лавджоя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), сфотографированная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с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МКС 21 декабря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2011 г.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94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751385" y="735014"/>
            <a:ext cx="4033839" cy="4044632"/>
            <a:chOff x="4751385" y="735014"/>
            <a:chExt cx="4033839" cy="4044632"/>
          </a:xfrm>
        </p:grpSpPr>
        <p:pic>
          <p:nvPicPr>
            <p:cNvPr id="7170" name="Picture 2" descr="Комета C/1995 O1 (Хейла — Боппа); любительское фото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51385" y="735014"/>
              <a:ext cx="4033839" cy="4044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751386" y="4320889"/>
              <a:ext cx="4033837" cy="458757"/>
            </a:xfrm>
            <a:prstGeom prst="rect">
              <a:avLst/>
            </a:prstGeom>
            <a:solidFill>
              <a:srgbClr val="32285A"/>
            </a:solidFill>
          </p:spPr>
          <p:txBody>
            <a:bodyPr wrap="square" lIns="216000" tIns="90000" rIns="360000" bIns="90000" rtlCol="0">
              <a:spAutoFit/>
            </a:bodyPr>
            <a:lstStyle/>
            <a:p>
              <a:pPr lvl="0" algn="ctr">
                <a:defRPr/>
              </a:pPr>
              <a:r>
                <a:rPr lang="ru-RU" b="1" dirty="0" smtClean="0">
                  <a:solidFill>
                    <a:srgbClr val="FFFF00"/>
                  </a:solidFill>
                  <a:ea typeface="Cambria Math" panose="02040503050406030204" pitchFamily="18" charset="0"/>
                </a:rPr>
                <a:t>Комета </a:t>
              </a:r>
              <a:r>
                <a:rPr lang="ru-RU" b="1" dirty="0" err="1" smtClean="0">
                  <a:solidFill>
                    <a:srgbClr val="FFFF00"/>
                  </a:solidFill>
                  <a:ea typeface="Cambria Math" panose="02040503050406030204" pitchFamily="18" charset="0"/>
                </a:rPr>
                <a:t>Хейла</a:t>
              </a:r>
              <a:r>
                <a:rPr lang="ru-RU" b="1" dirty="0" smtClean="0">
                  <a:solidFill>
                    <a:srgbClr val="FFFF00"/>
                  </a:solidFill>
                  <a:ea typeface="Cambria Math" panose="02040503050406030204" pitchFamily="18" charset="0"/>
                </a:rPr>
                <a:t> — </a:t>
              </a:r>
              <a:r>
                <a:rPr lang="ru-RU" b="1" dirty="0" err="1" smtClean="0">
                  <a:solidFill>
                    <a:srgbClr val="FFFF00"/>
                  </a:solidFill>
                  <a:ea typeface="Cambria Math" panose="02040503050406030204" pitchFamily="18" charset="0"/>
                </a:rPr>
                <a:t>Боппа</a:t>
              </a:r>
              <a:endParaRPr lang="ru-RU" b="1" dirty="0">
                <a:solidFill>
                  <a:srgbClr val="FFFF00"/>
                </a:solidFill>
                <a:ea typeface="Cambria Math" panose="020405030504060302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1855053"/>
            <a:ext cx="4033839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32285A"/>
                </a:solidFill>
              </a:rPr>
              <a:t>Кометы </a:t>
            </a:r>
            <a:r>
              <a:rPr lang="ru-RU" dirty="0" smtClean="0">
                <a:solidFill>
                  <a:srgbClr val="32285A"/>
                </a:solidFill>
              </a:rPr>
              <a:t>—</a:t>
            </a:r>
          </a:p>
          <a:p>
            <a:pPr lvl="0">
              <a:defRPr/>
            </a:pPr>
            <a:r>
              <a:rPr lang="ru-RU" dirty="0" smtClean="0"/>
              <a:t>непрочные </a:t>
            </a:r>
            <a:r>
              <a:rPr lang="ru-RU" dirty="0"/>
              <a:t>тела, </a:t>
            </a:r>
            <a:r>
              <a:rPr lang="ru-RU" dirty="0" smtClean="0"/>
              <a:t>представляющие </a:t>
            </a:r>
            <a:r>
              <a:rPr lang="ru-RU" dirty="0"/>
              <a:t>сгустки замёрзшего газа и пыли, которые вращаются вокруг Солнца по сильно вытянутым эллиптическим орбитам.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751384" y="735014"/>
            <a:ext cx="4033841" cy="4044632"/>
            <a:chOff x="4751384" y="735014"/>
            <a:chExt cx="4033841" cy="4044632"/>
          </a:xfrm>
        </p:grpSpPr>
        <p:pic>
          <p:nvPicPr>
            <p:cNvPr id="7172" name="Picture 4" descr="https://upload.wikimedia.org/wikipedia/commons/thumb/1/15/Comet_P1_McNaught02_-_23-01-07.jpg/1280px-Comet_P1_McNaught02_-_23-01-07.jpg?uselang=ru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51384" y="735014"/>
              <a:ext cx="4033838" cy="4032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751388" y="4320889"/>
              <a:ext cx="4033837" cy="458757"/>
            </a:xfrm>
            <a:prstGeom prst="rect">
              <a:avLst/>
            </a:prstGeom>
            <a:solidFill>
              <a:srgbClr val="32285A"/>
            </a:solidFill>
          </p:spPr>
          <p:txBody>
            <a:bodyPr wrap="square" lIns="216000" tIns="90000" rIns="360000" bIns="90000" rtlCol="0">
              <a:spAutoFit/>
            </a:bodyPr>
            <a:lstStyle/>
            <a:p>
              <a:pPr lvl="0" algn="ctr">
                <a:defRPr/>
              </a:pPr>
              <a:r>
                <a:rPr lang="ru-RU" b="1" dirty="0" smtClean="0">
                  <a:solidFill>
                    <a:srgbClr val="FFFF00"/>
                  </a:solidFill>
                  <a:ea typeface="Cambria Math" panose="02040503050406030204" pitchFamily="18" charset="0"/>
                </a:rPr>
                <a:t>Комета </a:t>
              </a:r>
              <a:r>
                <a:rPr lang="ru-RU" b="1" dirty="0" err="1" smtClean="0">
                  <a:solidFill>
                    <a:srgbClr val="FFFF00"/>
                  </a:solidFill>
                  <a:ea typeface="Cambria Math" panose="02040503050406030204" pitchFamily="18" charset="0"/>
                </a:rPr>
                <a:t>Макнота</a:t>
              </a:r>
              <a:endParaRPr lang="ru-RU" b="1" dirty="0">
                <a:solidFill>
                  <a:srgbClr val="FFFF00"/>
                </a:solidFill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ru/archive/4/41/20090516220734%21%D0%9A%D0%BE%D0%BC%D0%B5%D1%82%D0%B0_%D0%98%D0%BA%D0%B5%D1%8F-%D0%A1%D0%B5%D0%BA%D0%B8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3624" y="4308506"/>
            <a:ext cx="3000375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Комета </a:t>
            </a:r>
            <a:r>
              <a:rPr lang="ru-RU" b="1" dirty="0" err="1">
                <a:solidFill>
                  <a:srgbClr val="FFFF00"/>
                </a:solidFill>
                <a:ea typeface="Cambria Math" panose="02040503050406030204" pitchFamily="18" charset="0"/>
              </a:rPr>
              <a:t>Икэя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 —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Сэки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0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358774" y="1917352"/>
            <a:ext cx="4033839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32285A"/>
                </a:solidFill>
              </a:rPr>
              <a:t>Малые тела Солнечной системы — </a:t>
            </a:r>
          </a:p>
          <a:p>
            <a:pPr lvl="0">
              <a:defRPr/>
            </a:pPr>
            <a:r>
              <a:rPr lang="ru-RU" dirty="0" smtClean="0"/>
              <a:t>тела, </a:t>
            </a:r>
            <a:r>
              <a:rPr lang="ru-RU" dirty="0"/>
              <a:t>обращающиеся вокруг Солнца и не являющиеся планетами, карликовыми планетами и их </a:t>
            </a:r>
            <a:r>
              <a:rPr lang="ru-RU" dirty="0" smtClean="0"/>
              <a:t>спутниками.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21" t="20401" r="5382" b="740"/>
          <a:stretch/>
        </p:blipFill>
        <p:spPr>
          <a:xfrm>
            <a:off x="4752975" y="735013"/>
            <a:ext cx="4032250" cy="4056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6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комета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9100" y="4308506"/>
            <a:ext cx="4914899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Комета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в представлении художника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22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9" t="163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400" y="532098"/>
            <a:ext cx="5067300" cy="18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2099E-6 L -1.62292 -0.0111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4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f/fa/Bayeux_Tapestry_32-33_comet_Halley_Harold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7325" y="3754508"/>
            <a:ext cx="3876675" cy="1012755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Появление кометы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в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1066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г.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Фрагмент гобелена из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Байё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Ок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. 1070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г.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625" y="4031507"/>
            <a:ext cx="4143375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Древнекитайский манускрипт с изображением комет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4350" y="936901"/>
            <a:ext cx="577530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32285A"/>
                </a:solidFill>
              </a:rPr>
              <a:t>Строение кометы</a:t>
            </a:r>
            <a:endParaRPr lang="ru-RU" sz="2500" b="1" dirty="0">
              <a:solidFill>
                <a:srgbClr val="32285A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38375" y="1657760"/>
            <a:ext cx="2063500" cy="2361116"/>
            <a:chOff x="738375" y="1657760"/>
            <a:chExt cx="2063500" cy="2361116"/>
          </a:xfrm>
        </p:grpSpPr>
        <p:pic>
          <p:nvPicPr>
            <p:cNvPr id="3" name="Picture 2" descr="Комета 67P/Чурюмова — Герасименко; снято зондом «Розетта»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56" t="-14071" r="-956" b="-14071"/>
            <a:stretch/>
          </p:blipFill>
          <p:spPr bwMode="auto">
            <a:xfrm>
              <a:off x="739075" y="1657760"/>
              <a:ext cx="2062800" cy="2062800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1" name="TextBox 10"/>
            <p:cNvSpPr txBox="1"/>
            <p:nvPr/>
          </p:nvSpPr>
          <p:spPr>
            <a:xfrm>
              <a:off x="738375" y="3803432"/>
              <a:ext cx="20635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dirty="0" smtClean="0"/>
                <a:t>Ядро</a:t>
              </a:r>
              <a:endParaRPr lang="ru-RU" sz="1400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540250" y="1657760"/>
            <a:ext cx="2063500" cy="2361116"/>
            <a:chOff x="3540250" y="1657760"/>
            <a:chExt cx="2063500" cy="2361116"/>
          </a:xfrm>
        </p:grpSpPr>
        <p:pic>
          <p:nvPicPr>
            <p:cNvPr id="1028" name="Picture 4" descr="File:17pHolmes 071104 eder vga.jpg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40948" y="1657760"/>
              <a:ext cx="2062802" cy="20628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540250" y="3803432"/>
              <a:ext cx="20635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dirty="0" smtClean="0"/>
                <a:t>Кома</a:t>
              </a:r>
              <a:endParaRPr lang="ru-RU" sz="14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342125" y="1657760"/>
            <a:ext cx="2063500" cy="2361116"/>
            <a:chOff x="6342125" y="1657760"/>
            <a:chExt cx="2063500" cy="2361116"/>
          </a:xfrm>
        </p:grpSpPr>
        <p:pic>
          <p:nvPicPr>
            <p:cNvPr id="4" name="Picture 6" descr="https://upload.wikimedia.org/wikipedia/commons/thumb/d/df/Comet-Hale-Bopp-29-03-1997_hires_adj.jpg/785px-Comet-Hale-Bopp-29-03-1997_hires_adj.jpg?uselang=ru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42475" y="1657760"/>
              <a:ext cx="2062800" cy="20628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342125" y="3803432"/>
              <a:ext cx="20635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dirty="0" smtClean="0"/>
                <a:t>Хвост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519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0/0f/Tempel_1_%28PIA02127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387" y="735013"/>
            <a:ext cx="4033837" cy="40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026503"/>
            <a:ext cx="403383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32285A"/>
                </a:solidFill>
              </a:rPr>
              <a:t>Ядро </a:t>
            </a:r>
            <a:r>
              <a:rPr lang="ru-RU" dirty="0" smtClean="0">
                <a:solidFill>
                  <a:srgbClr val="32285A"/>
                </a:solidFill>
              </a:rPr>
              <a:t>кометы —</a:t>
            </a:r>
          </a:p>
          <a:p>
            <a:pPr lvl="0">
              <a:defRPr/>
            </a:pPr>
            <a:r>
              <a:rPr lang="ru-RU" dirty="0"/>
              <a:t>самая твёрдая часть кометы, в которой сосредоточена почти вся её масса.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1388" y="4320889"/>
            <a:ext cx="4033837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Ядро кометы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Темпеля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7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A07923 modest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031507"/>
            <a:ext cx="4572000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АМС «</a:t>
            </a:r>
            <a:r>
              <a:rPr lang="en-US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Deep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ea typeface="Cambria Math" panose="02040503050406030204" pitchFamily="18" charset="0"/>
              </a:rPr>
              <a:t>Impact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» пролетает возле кометы Хартли (</a:t>
            </a:r>
            <a:r>
              <a:rPr lang="en-US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3D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-модель)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5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3/3d/Deep_Impact.jpg?uselang=ru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54508"/>
            <a:ext cx="4048125" cy="1012755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АМС «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Deep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Impact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»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после отделения зонда «</a:t>
            </a:r>
            <a:r>
              <a:rPr lang="ru-RU" b="1" dirty="0" err="1">
                <a:solidFill>
                  <a:srgbClr val="FFFF00"/>
                </a:solidFill>
                <a:ea typeface="Cambria Math" panose="02040503050406030204" pitchFamily="18" charset="0"/>
              </a:rPr>
              <a:t>Импактор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» (изображение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художника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)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1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3" name="Столкновение с комето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0"/>
            <a:ext cx="4876800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031507"/>
            <a:ext cx="4392613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Мозаика снимков столкновения «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Импактора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» с кометой Харли-1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67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3" name="Столкновение с кометой со сторон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0"/>
            <a:ext cx="4876800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54508"/>
            <a:ext cx="4392613" cy="1012755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Мозаика снимков столкновения «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Импактора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» с кометой Харли-1 (вид с АМС «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Deep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Impact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») 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2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42875" y="2171700"/>
            <a:ext cx="2097741" cy="2971800"/>
            <a:chOff x="142875" y="2171700"/>
            <a:chExt cx="2097741" cy="2971800"/>
          </a:xfrm>
        </p:grpSpPr>
        <p:pic>
          <p:nvPicPr>
            <p:cNvPr id="7" name="Picture 4" descr="Картинки по запросу стопка книг png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908049" y="4008992"/>
              <a:ext cx="1292225" cy="1134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875" y="2171700"/>
              <a:ext cx="2097741" cy="2971800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044" y="0"/>
            <a:ext cx="7969956" cy="44831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49" y="3009900"/>
            <a:ext cx="276225" cy="276225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6741795" y="2047875"/>
            <a:ext cx="659130" cy="1213485"/>
          </a:xfrm>
          <a:prstGeom prst="line">
            <a:avLst/>
          </a:prstGeom>
          <a:ln w="952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66480" y="2567754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550 млн км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52577" y="432619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75 млн км</a:t>
            </a:r>
            <a:endParaRPr lang="ru-RU" sz="1600" dirty="0">
              <a:solidFill>
                <a:schemeClr val="bg1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4910138" y="742950"/>
            <a:ext cx="2055812" cy="0"/>
            <a:chOff x="4910138" y="742950"/>
            <a:chExt cx="2055812" cy="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4910138" y="742950"/>
              <a:ext cx="2055812" cy="0"/>
            </a:xfrm>
            <a:prstGeom prst="line">
              <a:avLst/>
            </a:prstGeom>
            <a:ln w="952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005513" y="742950"/>
              <a:ext cx="628650" cy="0"/>
            </a:xfrm>
            <a:prstGeom prst="line">
              <a:avLst/>
            </a:prstGeom>
            <a:ln w="9525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4967288" y="742950"/>
              <a:ext cx="338138" cy="0"/>
            </a:xfrm>
            <a:prstGeom prst="line">
              <a:avLst/>
            </a:prstGeom>
            <a:ln w="9525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Овальная выноска 8"/>
          <p:cNvSpPr/>
          <p:nvPr/>
        </p:nvSpPr>
        <p:spPr>
          <a:xfrm>
            <a:off x="704849" y="735012"/>
            <a:ext cx="2339687" cy="1131887"/>
          </a:xfrm>
          <a:prstGeom prst="wedgeEllipseCallout">
            <a:avLst>
              <a:gd name="adj1" fmla="val -33735"/>
              <a:gd name="adj2" fmla="val 73780"/>
            </a:avLst>
          </a:prstGeom>
          <a:solidFill>
            <a:srgbClr val="32285A">
              <a:alpha val="65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Вот те на! Между Марсом и Юпитером нет планеты?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5124" name="Picture 4" descr="DeepImpactTempelCra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312" y="247530"/>
            <a:ext cx="7191375" cy="464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376238"/>
            <a:ext cx="4392613" cy="1012755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Поверхность кометы Темпеля-1 до (слева) и после (справа) столкновения с «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Импактором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»</a:t>
            </a:r>
            <a:endParaRPr lang="en-US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0126" y="3796765"/>
            <a:ext cx="981074" cy="523220"/>
          </a:xfrm>
          <a:prstGeom prst="rect">
            <a:avLst/>
          </a:prstGeom>
          <a:solidFill>
            <a:srgbClr val="3228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FF00"/>
                </a:solidFill>
              </a:rPr>
              <a:t>Кратер от удара</a:t>
            </a:r>
            <a:endParaRPr lang="ru-RU" sz="1400" dirty="0">
              <a:solidFill>
                <a:srgbClr val="FFFF00"/>
              </a:solidFill>
            </a:endParaRPr>
          </a:p>
        </p:txBody>
      </p:sp>
      <p:cxnSp>
        <p:nvCxnSpPr>
          <p:cNvPr id="9" name="Прямая соединительная линия 8"/>
          <p:cNvCxnSpPr>
            <a:endCxn id="8" idx="0"/>
          </p:cNvCxnSpPr>
          <p:nvPr/>
        </p:nvCxnSpPr>
        <p:spPr>
          <a:xfrm flipH="1">
            <a:off x="5300663" y="3038475"/>
            <a:ext cx="1052512" cy="758290"/>
          </a:xfrm>
          <a:prstGeom prst="line">
            <a:avLst/>
          </a:prstGeom>
          <a:ln w="127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омета 67P/Чурюмова — Герасименко; снято зондом «Розетта»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b="-18537"/>
          <a:stretch/>
        </p:blipFill>
        <p:spPr bwMode="auto">
          <a:xfrm>
            <a:off x="4751388" y="735012"/>
            <a:ext cx="4033837" cy="404463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017752"/>
            <a:ext cx="403383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32285A"/>
                </a:solidFill>
              </a:rPr>
              <a:t>Ядро кометы </a:t>
            </a:r>
            <a:r>
              <a:rPr lang="ru-RU" dirty="0"/>
              <a:t>состоит из очень рыхлого материала и представляет собой ком пыли с порами, занимающими до </a:t>
            </a:r>
            <a:r>
              <a:rPr lang="ru-RU" dirty="0" smtClean="0"/>
              <a:t>80 % </a:t>
            </a:r>
            <a:r>
              <a:rPr lang="ru-RU" dirty="0"/>
              <a:t>его объёма.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1388" y="4043889"/>
            <a:ext cx="4033837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Ядро кометы</a:t>
            </a:r>
          </a:p>
          <a:p>
            <a:pPr lvl="0" algn="ctr">
              <a:defRPr/>
            </a:pP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Чурюмова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— Герасименко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7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Comet-Neat-C2001-Q4.jpe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8" y="735013"/>
            <a:ext cx="4068762" cy="404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017752"/>
            <a:ext cx="403383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32285A"/>
                </a:solidFill>
              </a:rPr>
              <a:t>Кома </a:t>
            </a:r>
            <a:r>
              <a:rPr lang="ru-RU" dirty="0" smtClean="0">
                <a:solidFill>
                  <a:srgbClr val="32285A"/>
                </a:solidFill>
              </a:rPr>
              <a:t>—</a:t>
            </a:r>
          </a:p>
          <a:p>
            <a:pPr lvl="0">
              <a:defRPr/>
            </a:pPr>
            <a:r>
              <a:rPr lang="ru-RU" dirty="0" smtClean="0"/>
              <a:t>окружающая </a:t>
            </a:r>
            <a:r>
              <a:rPr lang="ru-RU" dirty="0"/>
              <a:t>ядро светлая туманная оболочка чашеобразной формы, состоящая из газов и пыли</a:t>
            </a:r>
            <a:r>
              <a:rPr lang="ru-RU" dirty="0">
                <a:solidFill>
                  <a:srgbClr val="32285A"/>
                </a:solidFill>
              </a:rPr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1388" y="4315037"/>
            <a:ext cx="4068762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Комета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C/2001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Q4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13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f/fa/Holmes_071115EM.jpg?uselang=ru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477510"/>
            <a:ext cx="5229225" cy="1289753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Диаметр </a:t>
            </a:r>
            <a:r>
              <a:rPr lang="ru-RU" dirty="0">
                <a:solidFill>
                  <a:schemeClr val="bg1"/>
                </a:solidFill>
                <a:ea typeface="Cambria Math" panose="02040503050406030204" pitchFamily="18" charset="0"/>
              </a:rPr>
              <a:t>комы кометы </a:t>
            </a:r>
            <a:r>
              <a:rPr lang="ru-RU" dirty="0" smtClean="0">
                <a:solidFill>
                  <a:schemeClr val="bg1"/>
                </a:solidFill>
                <a:ea typeface="Cambria Math" panose="02040503050406030204" pitchFamily="18" charset="0"/>
              </a:rPr>
              <a:t>Холмса 9 ноября 2007 г. составил 1,4 млн км, сделав </a:t>
            </a:r>
            <a:r>
              <a:rPr lang="ru-RU" dirty="0">
                <a:solidFill>
                  <a:schemeClr val="bg1"/>
                </a:solidFill>
                <a:ea typeface="Cambria Math" panose="02040503050406030204" pitchFamily="18" charset="0"/>
              </a:rPr>
              <a:t>её самым большим по размеру (но не по массе) объектом в Солнечной </a:t>
            </a:r>
            <a:r>
              <a:rPr lang="ru-RU" dirty="0" smtClean="0">
                <a:solidFill>
                  <a:schemeClr val="bg1"/>
                </a:solidFill>
                <a:ea typeface="Cambria Math" panose="02040503050406030204" pitchFamily="18" charset="0"/>
              </a:rPr>
              <a:t>системе.</a:t>
            </a:r>
            <a:endParaRPr lang="en-US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9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C/2001 Q4 (NEAT)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8" y="735013"/>
            <a:ext cx="4068762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294751"/>
            <a:ext cx="403383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/>
              <a:t>Кома вместе с ядром </a:t>
            </a:r>
            <a:r>
              <a:rPr lang="ru-RU" dirty="0" smtClean="0"/>
              <a:t>составляют </a:t>
            </a:r>
            <a:r>
              <a:rPr lang="ru-RU" dirty="0">
                <a:solidFill>
                  <a:srgbClr val="32285A"/>
                </a:solidFill>
              </a:rPr>
              <a:t>голову кометы.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1388" y="4308506"/>
            <a:ext cx="4068762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Комета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C/2001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Q4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53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3" y="2132826"/>
            <a:ext cx="414655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FFFF00"/>
                </a:solidFill>
              </a:rPr>
              <a:t>Хвост кометы </a:t>
            </a:r>
            <a:r>
              <a:rPr lang="ru-RU" dirty="0" smtClean="0">
                <a:solidFill>
                  <a:srgbClr val="FFFF00"/>
                </a:solidFill>
              </a:rPr>
              <a:t>—</a:t>
            </a:r>
          </a:p>
          <a:p>
            <a:pPr lvl="0">
              <a:defRPr/>
            </a:pPr>
            <a:r>
              <a:rPr lang="ru-RU" dirty="0" smtClean="0">
                <a:solidFill>
                  <a:schemeClr val="bg1"/>
                </a:solidFill>
              </a:rPr>
              <a:t>вытянутый </a:t>
            </a:r>
            <a:r>
              <a:rPr lang="ru-RU" dirty="0">
                <a:solidFill>
                  <a:schemeClr val="bg1"/>
                </a:solidFill>
              </a:rPr>
              <a:t>шлейф из пыли и газа кометного вещества, образующийся при приближении кометы к </a:t>
            </a:r>
            <a:r>
              <a:rPr lang="ru-RU" dirty="0" smtClean="0">
                <a:solidFill>
                  <a:schemeClr val="bg1"/>
                </a:solidFill>
              </a:rPr>
              <a:t>Солнцу.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1388" y="735014"/>
            <a:ext cx="4068762" cy="35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51388" y="4308506"/>
            <a:ext cx="4068762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Хвост кометы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Макнота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314" name="Picture 2" descr="https://upload.wikimedia.org/wikipedia/commons/7/75/Fyodor_Bredikhin_1890s.jpg?uselang=ru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392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58775" y="3816064"/>
            <a:ext cx="3655217" cy="951199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prstClr val="white"/>
                </a:solidFill>
              </a:rPr>
              <a:t>Фёдор </a:t>
            </a:r>
            <a:r>
              <a:rPr lang="ru-RU" b="1" dirty="0" smtClean="0">
                <a:solidFill>
                  <a:prstClr val="white"/>
                </a:solidFill>
              </a:rPr>
              <a:t>Александрович Бредихин</a:t>
            </a:r>
          </a:p>
          <a:p>
            <a:pPr lvl="0" algn="ctr" defTabSz="685800"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1831—1904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94976">
            <a:off x="4218882" y="1114469"/>
            <a:ext cx="5151675" cy="267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6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773" y="1822090"/>
            <a:ext cx="4146551" cy="1594571"/>
            <a:chOff x="358773" y="1645477"/>
            <a:chExt cx="4146551" cy="159457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3" y="2409051"/>
              <a:ext cx="4146551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>
                  <a:solidFill>
                    <a:schemeClr val="bg1"/>
                  </a:solidFill>
                </a:rPr>
                <a:t>Хвост образуется при ускорении солнечным ветром кометных ионов и </a:t>
              </a:r>
              <a:r>
                <a:rPr lang="ru-RU" dirty="0">
                  <a:solidFill>
                    <a:srgbClr val="FFFF00"/>
                  </a:solidFill>
                </a:rPr>
                <a:t>направлен </a:t>
              </a:r>
              <a:r>
                <a:rPr lang="ru-RU" dirty="0" smtClean="0">
                  <a:solidFill>
                    <a:srgbClr val="FFFF00"/>
                  </a:solidFill>
                </a:rPr>
                <a:t>почти точно от Солнца.</a:t>
              </a:r>
              <a:endParaRPr lang="ru-RU" dirty="0">
                <a:solidFill>
                  <a:srgbClr val="FFFF00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368324" y="1645477"/>
              <a:ext cx="540000" cy="54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1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9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774" y="1822089"/>
            <a:ext cx="4033840" cy="1594571"/>
            <a:chOff x="358774" y="1645477"/>
            <a:chExt cx="4033840" cy="159457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4" y="2409051"/>
              <a:ext cx="4033840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>
                  <a:solidFill>
                    <a:srgbClr val="FFFF00"/>
                  </a:solidFill>
                </a:rPr>
                <a:t>Хвост несколько изогнут,</a:t>
              </a:r>
              <a:r>
                <a:rPr lang="ru-RU" dirty="0">
                  <a:solidFill>
                    <a:schemeClr val="bg1"/>
                  </a:solidFill>
                </a:rPr>
                <a:t> состоит из пылинок, имеющих размер от долей до десятков микрометров.</a:t>
              </a:r>
            </a:p>
          </p:txBody>
        </p:sp>
        <p:sp>
          <p:nvSpPr>
            <p:cNvPr id="7" name="Овал 6"/>
            <p:cNvSpPr/>
            <p:nvPr/>
          </p:nvSpPr>
          <p:spPr>
            <a:xfrm>
              <a:off x="368324" y="1645477"/>
              <a:ext cx="540000" cy="54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2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774" y="1822089"/>
            <a:ext cx="4033840" cy="1594571"/>
            <a:chOff x="358774" y="1645477"/>
            <a:chExt cx="4033840" cy="159457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4" y="2409051"/>
              <a:ext cx="4033840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 smtClean="0">
                  <a:solidFill>
                    <a:srgbClr val="FFFF00"/>
                  </a:solidFill>
                </a:rPr>
                <a:t>Хвост</a:t>
              </a:r>
              <a:r>
                <a:rPr lang="ru-RU" dirty="0">
                  <a:solidFill>
                    <a:srgbClr val="FFFF00"/>
                  </a:solidFill>
                </a:rPr>
                <a:t>, </a:t>
              </a:r>
              <a:r>
                <a:rPr lang="ru-RU" dirty="0">
                  <a:solidFill>
                    <a:schemeClr val="bg1"/>
                  </a:solidFill>
                </a:rPr>
                <a:t>состоящий из более крупной пыли, </a:t>
              </a:r>
              <a:r>
                <a:rPr lang="ru-RU" dirty="0">
                  <a:solidFill>
                    <a:srgbClr val="FFFF00"/>
                  </a:solidFill>
                </a:rPr>
                <a:t>сильно изогнут </a:t>
              </a:r>
              <a:r>
                <a:rPr lang="ru-RU" dirty="0">
                  <a:solidFill>
                    <a:schemeClr val="bg1"/>
                  </a:solidFill>
                </a:rPr>
                <a:t>под воздействием магнитного поля</a:t>
              </a:r>
              <a:r>
                <a:rPr lang="ru-RU" dirty="0" smtClean="0">
                  <a:solidFill>
                    <a:schemeClr val="bg1"/>
                  </a:solidFill>
                </a:rPr>
                <a:t>.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368324" y="1645477"/>
              <a:ext cx="540000" cy="54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3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2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media.inaf.it/wp-content/uploads/2013/10/piazzi.jpe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43926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51388" y="4149873"/>
            <a:ext cx="403383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/>
              <a:t>Открыта 1 января 1801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prstClr val="white"/>
                </a:solidFill>
              </a:rPr>
              <a:t>Джузеппе </a:t>
            </a:r>
            <a:r>
              <a:rPr lang="ru-RU" b="1" dirty="0" err="1">
                <a:solidFill>
                  <a:prstClr val="white"/>
                </a:solidFill>
              </a:rPr>
              <a:t>Пиацци</a:t>
            </a:r>
            <a:endParaRPr lang="ru-RU" b="1" dirty="0">
              <a:solidFill>
                <a:prstClr val="white"/>
              </a:solidFill>
            </a:endParaRPr>
          </a:p>
          <a:p>
            <a:pPr lvl="0" algn="ctr" defTabSz="685800">
              <a:defRPr/>
            </a:pPr>
            <a:r>
              <a:rPr lang="ru-RU" sz="1400" dirty="0" smtClean="0">
                <a:solidFill>
                  <a:prstClr val="white"/>
                </a:solidFill>
              </a:rPr>
              <a:t>1746—1826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4587" y="522435"/>
            <a:ext cx="3627438" cy="36274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135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774" y="1822089"/>
            <a:ext cx="4033840" cy="1594571"/>
            <a:chOff x="358774" y="1645477"/>
            <a:chExt cx="4033840" cy="159457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4" y="2409051"/>
              <a:ext cx="4033840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>
                  <a:solidFill>
                    <a:srgbClr val="FFFF00"/>
                  </a:solidFill>
                </a:rPr>
                <a:t>«</a:t>
              </a:r>
              <a:r>
                <a:rPr lang="ru-RU" dirty="0" err="1">
                  <a:solidFill>
                    <a:srgbClr val="FFFF00"/>
                  </a:solidFill>
                </a:rPr>
                <a:t>Антихвост</a:t>
              </a:r>
              <a:r>
                <a:rPr lang="ru-RU" dirty="0">
                  <a:solidFill>
                    <a:srgbClr val="FFFF00"/>
                  </a:solidFill>
                </a:rPr>
                <a:t>» </a:t>
              </a:r>
              <a:r>
                <a:rPr lang="ru-RU" dirty="0" smtClean="0">
                  <a:solidFill>
                    <a:srgbClr val="FFFF00"/>
                  </a:solidFill>
                </a:rPr>
                <a:t>—</a:t>
              </a:r>
            </a:p>
            <a:p>
              <a:pPr lvl="0">
                <a:defRPr/>
              </a:pPr>
              <a:r>
                <a:rPr lang="ru-RU" dirty="0" smtClean="0">
                  <a:solidFill>
                    <a:schemeClr val="bg1"/>
                  </a:solidFill>
                </a:rPr>
                <a:t>выброс </a:t>
              </a:r>
              <a:r>
                <a:rPr lang="ru-RU" dirty="0">
                  <a:solidFill>
                    <a:schemeClr val="bg1"/>
                  </a:solidFill>
                </a:rPr>
                <a:t>из головы </a:t>
              </a:r>
              <a:r>
                <a:rPr lang="ru-RU" dirty="0" smtClean="0">
                  <a:solidFill>
                    <a:schemeClr val="bg1"/>
                  </a:solidFill>
                </a:rPr>
                <a:t>кометы, направленный </a:t>
              </a:r>
              <a:r>
                <a:rPr lang="ru-RU" dirty="0">
                  <a:solidFill>
                    <a:schemeClr val="bg1"/>
                  </a:solidFill>
                </a:rPr>
                <a:t>прямо к Солнцу.</a:t>
              </a:r>
            </a:p>
          </p:txBody>
        </p:sp>
        <p:sp>
          <p:nvSpPr>
            <p:cNvPr id="7" name="Овал 6"/>
            <p:cNvSpPr/>
            <p:nvPr/>
          </p:nvSpPr>
          <p:spPr>
            <a:xfrm>
              <a:off x="368324" y="1645477"/>
              <a:ext cx="540000" cy="54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4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6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apod.nasa.gov/apod/image/0912/hyakutake_zubenel_big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031507"/>
            <a:ext cx="4392613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Комета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Хякутакэ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(длина хвоста составила около 300 млн км)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0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кома кометы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7300" y="4031507"/>
            <a:ext cx="4076700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Комета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Холмса (кома тянется на 1,4 млн км от ядра)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5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20482" name="Picture 2" descr="Картинки по запросу Comet Churyumov-Gerasimenk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000"/>
            <a:ext cx="6737295" cy="505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05250" y="4308506"/>
            <a:ext cx="5238750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Ядро кометы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Чурюмова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— Герасименко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Картинки по запросу комета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9100" y="4308506"/>
            <a:ext cx="4914900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Кометы называют «видимым ничто».</a:t>
            </a:r>
            <a:endParaRPr lang="ru-RU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38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Картинки по запросу schwassmann wachmann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8" y="735012"/>
            <a:ext cx="4068762" cy="4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294751"/>
            <a:ext cx="403383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32285A"/>
                </a:solidFill>
              </a:rPr>
              <a:t>Короткопериодические </a:t>
            </a:r>
            <a:r>
              <a:rPr lang="ru-RU" dirty="0">
                <a:solidFill>
                  <a:srgbClr val="32285A"/>
                </a:solidFill>
              </a:rPr>
              <a:t>кометы </a:t>
            </a:r>
            <a:r>
              <a:rPr lang="ru-RU" dirty="0" smtClean="0">
                <a:solidFill>
                  <a:srgbClr val="32285A"/>
                </a:solidFill>
              </a:rPr>
              <a:t>—</a:t>
            </a:r>
          </a:p>
          <a:p>
            <a:pPr lvl="0">
              <a:defRPr/>
            </a:pPr>
            <a:r>
              <a:rPr lang="ru-RU" dirty="0" smtClean="0"/>
              <a:t>кометы, период появления которых не более </a:t>
            </a:r>
            <a:r>
              <a:rPr lang="ru-RU" dirty="0"/>
              <a:t>200 </a:t>
            </a:r>
            <a:r>
              <a:rPr lang="ru-RU" dirty="0" smtClean="0"/>
              <a:t>лет.</a:t>
            </a:r>
            <a:endParaRPr lang="ru-RU" dirty="0">
              <a:solidFill>
                <a:srgbClr val="32285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1388" y="4308507"/>
            <a:ext cx="4068762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216000" bIns="90000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Комета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Швассмана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— </a:t>
            </a:r>
            <a:r>
              <a:rPr lang="ru-RU" b="1" dirty="0" err="1">
                <a:solidFill>
                  <a:srgbClr val="FFFF00"/>
                </a:solidFill>
                <a:ea typeface="Cambria Math" panose="02040503050406030204" pitchFamily="18" charset="0"/>
              </a:rPr>
              <a:t>Вахмана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6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thumb/d/d5/Comet_McNaught_at_Paranal.jpg/1920px-Comet_McNaught_at_Paranal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8" y="735012"/>
            <a:ext cx="4068762" cy="399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294751"/>
            <a:ext cx="403383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32285A"/>
                </a:solidFill>
              </a:rPr>
              <a:t>Долгопериодические </a:t>
            </a:r>
            <a:r>
              <a:rPr lang="ru-RU" dirty="0">
                <a:solidFill>
                  <a:srgbClr val="32285A"/>
                </a:solidFill>
              </a:rPr>
              <a:t>кометы </a:t>
            </a:r>
            <a:r>
              <a:rPr lang="ru-RU" dirty="0" smtClean="0">
                <a:solidFill>
                  <a:srgbClr val="32285A"/>
                </a:solidFill>
              </a:rPr>
              <a:t>—</a:t>
            </a:r>
          </a:p>
          <a:p>
            <a:pPr lvl="0">
              <a:defRPr/>
            </a:pPr>
            <a:r>
              <a:rPr lang="ru-RU" dirty="0" smtClean="0"/>
              <a:t>кометы, период появления которых составляет более </a:t>
            </a:r>
            <a:r>
              <a:rPr lang="ru-RU" dirty="0"/>
              <a:t>200 </a:t>
            </a:r>
            <a:r>
              <a:rPr lang="ru-RU" dirty="0" smtClean="0"/>
              <a:t>лет.</a:t>
            </a:r>
            <a:endParaRPr lang="ru-RU" dirty="0">
              <a:solidFill>
                <a:srgbClr val="32285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1388" y="4308507"/>
            <a:ext cx="4068762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Комета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Макнота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2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031507"/>
            <a:ext cx="4572000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Динарий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с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изображением Цезаря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(на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реверсе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изображена комета)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251" y1="9370" x2="74983" y2="89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984" y="376237"/>
            <a:ext cx="7744033" cy="3655269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87621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9333" y="735013"/>
            <a:ext cx="1800000" cy="1800000"/>
          </a:xfrm>
          <a:prstGeom prst="ellipse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7565" y="1398140"/>
            <a:ext cx="5473699" cy="1748510"/>
          </a:xfrm>
          <a:prstGeom prst="rect">
            <a:avLst/>
          </a:prstGeom>
          <a:solidFill>
            <a:srgbClr val="32285A"/>
          </a:solidFill>
          <a:ln w="25400"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75000"/>
                </a:prstClr>
              </a:buClr>
              <a:buSzPct val="15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Times New Roman" pitchFamily="18" charset="0"/>
              </a:rPr>
              <a:t>Любые два тела притягивают друг друга силами, прямо пропорциональными произведению масс этих тел и обратно пропорциональными квадрату расстояния между ними.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rbera"/>
              <a:ea typeface="+mn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27763" y="2678757"/>
            <a:ext cx="219709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И. Ньютон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565" y="735013"/>
            <a:ext cx="5015707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Закон всемирного тяготения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367566" y="3409668"/>
                <a:ext cx="2712518" cy="998820"/>
              </a:xfrm>
              <a:prstGeom prst="rect">
                <a:avLst/>
              </a:prstGeom>
              <a:noFill/>
              <a:ln w="25400">
                <a:solidFill>
                  <a:srgbClr val="F871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270000" tIns="270000" rIns="270000" bIns="270000" rtlCol="0" anchor="ctr">
                <a:no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8712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8712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</m:acc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8712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8712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𝐺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8712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8712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8712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8712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8712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8712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8712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8712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8712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8712B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8712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lang="en-US" sz="2800" i="1">
                              <a:solidFill>
                                <a:srgbClr val="F8712B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F8712B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8712B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6" y="3409668"/>
                <a:ext cx="2712518" cy="9988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F8712B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01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upload.wikimedia.org/wikipedia/commons/thumb/5/5d/Houghton_PFr_275.1.9_-_Cometa_apparsa_in_Roma_l%27Anno_1680.jpg/1280px-Houghton_PFr_275.1.9_-_Cometa_apparsa_in_Roma_l%27Anno_1680.jpg?uselang=ru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34025" y="4308506"/>
            <a:ext cx="3609974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Большая комета 1680 года</a:t>
            </a:r>
          </a:p>
        </p:txBody>
      </p:sp>
    </p:spTree>
    <p:extLst>
      <p:ext uri="{BB962C8B-B14F-4D97-AF65-F5344CB8AC3E}">
        <p14:creationId xmlns:p14="http://schemas.microsoft.com/office/powerpoint/2010/main" val="176338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3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naked-science.ru/sites/default/files/images/Zentralbibliothek_Z%C3%BCrich_-_Von_einem_schrecklichen_und_wunderbarlichen_Cometen_so_sich_den_Dienstag_nach_Martini_dieses_lauffenden_M_D_LXXViJ_Jahrs_am_Himmel_erzeiget_hat_-_000003593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34025" y="4308506"/>
            <a:ext cx="3609974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Большая комета 1680 года</a:t>
            </a:r>
          </a:p>
        </p:txBody>
      </p:sp>
    </p:spTree>
    <p:extLst>
      <p:ext uri="{BB962C8B-B14F-4D97-AF65-F5344CB8AC3E}">
        <p14:creationId xmlns:p14="http://schemas.microsoft.com/office/powerpoint/2010/main" val="23657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7" name="Picture 2" descr="https://upload.wikimedia.org/wikipedia/commons/7/77/Edmund_Halley.gif?uselang=ru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13" b="1478"/>
          <a:stretch/>
        </p:blipFill>
        <p:spPr bwMode="auto">
          <a:xfrm flipH="1">
            <a:off x="0" y="0"/>
            <a:ext cx="4392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Эдмунд Галлей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1656—1742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27650" name="Picture 2" descr="Картинки по запросу cometa hall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388" y="912110"/>
            <a:ext cx="4068762" cy="385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51388" y="376238"/>
            <a:ext cx="4068762" cy="874255"/>
          </a:xfrm>
          <a:prstGeom prst="rect">
            <a:avLst/>
          </a:prstGeom>
          <a:solidFill>
            <a:srgbClr val="32285A">
              <a:alpha val="80000"/>
            </a:srgbClr>
          </a:solidFill>
          <a:ln>
            <a:noFill/>
          </a:ln>
        </p:spPr>
        <p:txBody>
          <a:bodyPr wrap="square" lIns="288000" tIns="90000" rIns="288000" bIns="9000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Кометы 1531,</a:t>
            </a:r>
            <a:r>
              <a:rPr kumimoji="0" lang="ru-RU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 1607 и 1682 годов —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это одна и та же комета, период которой равен 76 годам.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13" name="Picture 2" descr="https://62e528761d0685343e1c-f3d1b99a743ffa4142d9d7f1978d9686.ssl.cf2.rackcdn.com/files/62027/width754/xs3jxmg8-1413499539.jpg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8" y="1250493"/>
            <a:ext cx="4068762" cy="35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upload.wikimedia.org/wikipedia/commons/2/2a/Lspn_comet_halley.jpg?uselang=ru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1311" y="376238"/>
            <a:ext cx="4058839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7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s://upload.wikimedia.org/wikipedia/commons/0/0e/Halley_1986_by_ESO_gpo_1386002-cc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000248" y="-2000249"/>
            <a:ext cx="5143502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7999" y="4308506"/>
            <a:ext cx="2285999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Комета Галлея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6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артинки по запросу cometa halley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7999" y="4308506"/>
            <a:ext cx="2285999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Комета Галлея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osetta spacecraft (black bg).pn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9" t="-1" r="3098" b="-10354"/>
          <a:stretch/>
        </p:blipFill>
        <p:spPr bwMode="auto">
          <a:xfrm>
            <a:off x="0" y="0"/>
            <a:ext cx="9143998" cy="51435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38975" y="4308506"/>
            <a:ext cx="2105023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КА «Розетта»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5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c/cb/Rosetta_-_comet_fly-by.jpg?uselang=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omet 67P on 7 August (a) (14917090532)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5925" y="4031507"/>
            <a:ext cx="3648073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Поверхность кометы</a:t>
            </a:r>
          </a:p>
          <a:p>
            <a:pPr lvl="0">
              <a:defRPr/>
            </a:pP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Чурюмова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— Герасименко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4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upload.wikimedia.org/wikipedia/commons/3/33/Comet_67P_on_26_October_2014_NavCam_C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376238"/>
            <a:ext cx="3648073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Поверхность кометы</a:t>
            </a:r>
          </a:p>
          <a:p>
            <a:pPr lvl="0">
              <a:defRPr/>
            </a:pP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Чурюмова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— Герасименко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c/ce/Rosetta%27s_Philae_on_Comet_67P_Churyumov-Gerasimenk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4031507"/>
            <a:ext cx="4392615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«Филы» на поверхности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кометы</a:t>
            </a:r>
          </a:p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(представление художника)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8" name="Picture 4" descr="https://upload.wikimedia.org/wikipedia/commons/8/81/Comet_67P_on_19_September_2014_NavCam_mosaic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5315" y="0"/>
            <a:ext cx="6460970" cy="51394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4031507"/>
            <a:ext cx="3657602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Ядро кометы</a:t>
            </a:r>
          </a:p>
          <a:p>
            <a:pPr lvl="0">
              <a:defRPr/>
            </a:pP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Чурюмова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— Герасименко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5460" y="651193"/>
            <a:ext cx="3356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При каждом пролёте около Солнца ядро кометы теряет около </a:t>
            </a:r>
            <a:r>
              <a:rPr lang="ru-RU" dirty="0" smtClean="0">
                <a:solidFill>
                  <a:srgbClr val="FFFF00"/>
                </a:solidFill>
              </a:rPr>
              <a:t>0,001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своей массы и со временем погибает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9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218" name="Picture 2" descr="https://upload.wikimedia.org/wikipedia/commons/0/0b/Ceres_of_M%C3%A9rida_%28cropped%29.jpg?uselang=ru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550" y="769092"/>
            <a:ext cx="1800000" cy="180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8774" y="2699491"/>
            <a:ext cx="4148137" cy="1607397"/>
            <a:chOff x="358774" y="2704225"/>
            <a:chExt cx="4148137" cy="1607397"/>
          </a:xfrm>
        </p:grpSpPr>
        <p:sp>
          <p:nvSpPr>
            <p:cNvPr id="21" name="TextBox 20"/>
            <p:cNvSpPr txBox="1"/>
            <p:nvPr/>
          </p:nvSpPr>
          <p:spPr>
            <a:xfrm>
              <a:off x="360045" y="2704225"/>
              <a:ext cx="403256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Церера —</a:t>
              </a:r>
              <a:endPara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58774" y="3480625"/>
              <a:ext cx="414813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ближайшая к Солнцу и наименьшая среди известных карликовых планет Солнечной системы</a:t>
              </a: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6719" y="609329"/>
            <a:ext cx="4237474" cy="42374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682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Концепция художника показывает кометы Шумейкера-Леви 9 на Юпитер движется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3477510"/>
            <a:ext cx="4572000" cy="1289753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Падение фрагментов кометы Шумейкеров — Леви 9 на Юпитер (в южном полушарии видны следы столкновений)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1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upload.wikimedia.org/wikipedia/commons/a/ab/Orionid12n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4308506"/>
            <a:ext cx="4183380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Шлейф пыли от кометы Галлея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0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pload.wikimedia.org/wikipedia/commons/b/b7/Looking_Down_on_a_Shooting_Star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9" y="735012"/>
            <a:ext cx="4068762" cy="403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157591"/>
            <a:ext cx="4033839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32285A"/>
                </a:solidFill>
              </a:rPr>
              <a:t>Метеор («падающая звезда») — </a:t>
            </a:r>
            <a:r>
              <a:rPr lang="ru-RU" dirty="0"/>
              <a:t>явление, возникающее при сгорании в атмосфере Земли мелких метеорных </a:t>
            </a:r>
            <a:r>
              <a:rPr lang="ru-RU" dirty="0" smtClean="0"/>
              <a:t>тел (</a:t>
            </a:r>
            <a:r>
              <a:rPr lang="ru-RU" dirty="0" err="1" smtClean="0">
                <a:solidFill>
                  <a:srgbClr val="32285A"/>
                </a:solidFill>
              </a:rPr>
              <a:t>метеороидов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1388" y="4308507"/>
            <a:ext cx="4068762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Вид на метеор с МКС</a:t>
            </a:r>
          </a:p>
        </p:txBody>
      </p:sp>
    </p:spTree>
    <p:extLst>
      <p:ext uri="{BB962C8B-B14F-4D97-AF65-F5344CB8AC3E}">
        <p14:creationId xmlns:p14="http://schemas.microsoft.com/office/powerpoint/2010/main" val="318858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Картинки по запросу Meteor sh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0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08506"/>
            <a:ext cx="2724150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Метеорный поток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1920140"/>
            <a:ext cx="4033839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32285A"/>
                </a:solidFill>
              </a:rPr>
              <a:t>Метеорный поток </a:t>
            </a:r>
            <a:r>
              <a:rPr lang="ru-RU" dirty="0">
                <a:solidFill>
                  <a:srgbClr val="32285A"/>
                </a:solidFill>
              </a:rPr>
              <a:t>(звездопад, звёздный </a:t>
            </a:r>
            <a:r>
              <a:rPr lang="ru-RU" dirty="0" smtClean="0">
                <a:solidFill>
                  <a:srgbClr val="32285A"/>
                </a:solidFill>
              </a:rPr>
              <a:t>дождь) —</a:t>
            </a:r>
          </a:p>
          <a:p>
            <a:pPr lvl="0">
              <a:defRPr/>
            </a:pPr>
            <a:r>
              <a:rPr lang="ru-RU" dirty="0"/>
              <a:t>постоянные массы метеоров, появляющиеся в определённое время года, в определённой стороне неба.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43010" name="Picture 2" descr="Картинки по запросу Meteor showers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89" y="735013"/>
            <a:ext cx="4068762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1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4" y="2156252"/>
            <a:ext cx="403383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32285A"/>
                </a:solidFill>
              </a:rPr>
              <a:t>Радиант —</a:t>
            </a:r>
          </a:p>
          <a:p>
            <a:pPr lvl="0">
              <a:defRPr/>
            </a:pPr>
            <a:r>
              <a:rPr lang="ru-RU" dirty="0" smtClean="0"/>
              <a:t>область </a:t>
            </a:r>
            <a:r>
              <a:rPr lang="ru-RU" dirty="0"/>
              <a:t>небесной сферы, кажущаяся источником </a:t>
            </a:r>
            <a:r>
              <a:rPr lang="ru-RU" dirty="0" smtClean="0"/>
              <a:t>метеоров.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0045" y="376238"/>
            <a:ext cx="36328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Малые тела Солнечной системы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751387" y="735012"/>
            <a:ext cx="4068763" cy="4032251"/>
            <a:chOff x="3540825" y="0"/>
            <a:chExt cx="5190074" cy="5143500"/>
          </a:xfrm>
        </p:grpSpPr>
        <p:pic>
          <p:nvPicPr>
            <p:cNvPr id="7" name="Picture 2" descr="http://chainimage.com/images/the-2015-perseid-meteor-shower-peaks-this-week-greenatom.jpg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40825" y="0"/>
              <a:ext cx="5190074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Овал 7"/>
            <p:cNvSpPr/>
            <p:nvPr/>
          </p:nvSpPr>
          <p:spPr>
            <a:xfrm>
              <a:off x="6584088" y="2466753"/>
              <a:ext cx="506412" cy="506412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751387" y="735012"/>
            <a:ext cx="4068763" cy="4032252"/>
            <a:chOff x="4751387" y="735012"/>
            <a:chExt cx="4068763" cy="4032252"/>
          </a:xfrm>
        </p:grpSpPr>
        <p:pic>
          <p:nvPicPr>
            <p:cNvPr id="44034" name="Picture 2" descr="Etoiles filantes du 27 novembre 1885.jpg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51387" y="735012"/>
              <a:ext cx="4068763" cy="403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751388" y="4031507"/>
              <a:ext cx="4068762" cy="735756"/>
            </a:xfrm>
            <a:prstGeom prst="rect">
              <a:avLst/>
            </a:prstGeom>
            <a:solidFill>
              <a:srgbClr val="32285A"/>
            </a:solidFill>
          </p:spPr>
          <p:txBody>
            <a:bodyPr wrap="square" lIns="216000" tIns="90000" rIns="360000" bIns="90000" rtlCol="0">
              <a:spAutoFit/>
            </a:bodyPr>
            <a:lstStyle/>
            <a:p>
              <a:pPr lvl="0" algn="ctr">
                <a:defRPr/>
              </a:pPr>
              <a:r>
                <a:rPr lang="ru-RU" b="1" dirty="0" smtClean="0">
                  <a:solidFill>
                    <a:srgbClr val="FFFF00"/>
                  </a:solidFill>
                  <a:ea typeface="Cambria Math" panose="02040503050406030204" pitchFamily="18" charset="0"/>
                </a:rPr>
                <a:t>Метеорный поток</a:t>
              </a:r>
            </a:p>
            <a:p>
              <a:pPr lvl="0" algn="ctr">
                <a:defRPr/>
              </a:pPr>
              <a:r>
                <a:rPr lang="ru-RU" b="1" dirty="0" smtClean="0">
                  <a:solidFill>
                    <a:srgbClr val="FFFF00"/>
                  </a:solidFill>
                  <a:ea typeface="Cambria Math" panose="02040503050406030204" pitchFamily="18" charset="0"/>
                </a:rPr>
                <a:t>27 ноября 1885 г.</a:t>
              </a:r>
              <a:endParaRPr lang="ru-RU" b="1" dirty="0">
                <a:solidFill>
                  <a:srgbClr val="FFFF00"/>
                </a:solidFill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1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erseids 2015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4031507"/>
            <a:ext cx="3648075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Персеиды (поток активен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с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17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июля по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24 августа) 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7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Картинки по запросу quadrantids meteor shower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4031507"/>
            <a:ext cx="4867275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Квадрантиды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(поток наблюдается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ежегодно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с 28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декабря по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7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января) </a:t>
            </a:r>
          </a:p>
        </p:txBody>
      </p:sp>
    </p:spTree>
    <p:extLst>
      <p:ext uri="{BB962C8B-B14F-4D97-AF65-F5344CB8AC3E}">
        <p14:creationId xmlns:p14="http://schemas.microsoft.com/office/powerpoint/2010/main" val="192813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Картинки по запросу Leonids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4031507"/>
            <a:ext cx="4572001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Леониды (поток наблюдается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ежегодно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с 14 по 21 ноября) 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3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абочая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izika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19051</TotalTime>
  <Words>1573</Words>
  <Application>Microsoft Office PowerPoint</Application>
  <PresentationFormat>Экран (16:9)</PresentationFormat>
  <Paragraphs>332</Paragraphs>
  <Slides>100</Slides>
  <Notes>100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100</vt:i4>
      </vt:variant>
    </vt:vector>
  </HeadingPairs>
  <TitlesOfParts>
    <vt:vector size="107" baseType="lpstr">
      <vt:lpstr>Cambria Math</vt:lpstr>
      <vt:lpstr>Times New Roman</vt:lpstr>
      <vt:lpstr>Gerbera</vt:lpstr>
      <vt:lpstr>Calibri</vt:lpstr>
      <vt:lpstr>Arial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Константин Матеуш</cp:lastModifiedBy>
  <cp:revision>1365</cp:revision>
  <dcterms:created xsi:type="dcterms:W3CDTF">2015-12-14T06:35:07Z</dcterms:created>
  <dcterms:modified xsi:type="dcterms:W3CDTF">2018-01-05T08:53:37Z</dcterms:modified>
</cp:coreProperties>
</file>