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72" r:id="rId1"/>
    <p:sldMasterId id="2147483696" r:id="rId2"/>
  </p:sldMasterIdLst>
  <p:notesMasterIdLst>
    <p:notesMasterId r:id="rId84"/>
  </p:notesMasterIdLst>
  <p:sldIdLst>
    <p:sldId id="894" r:id="rId3"/>
    <p:sldId id="806" r:id="rId4"/>
    <p:sldId id="969" r:id="rId5"/>
    <p:sldId id="1120" r:id="rId6"/>
    <p:sldId id="1121" r:id="rId7"/>
    <p:sldId id="1057" r:id="rId8"/>
    <p:sldId id="1122" r:id="rId9"/>
    <p:sldId id="1123" r:id="rId10"/>
    <p:sldId id="1125" r:id="rId11"/>
    <p:sldId id="1135" r:id="rId12"/>
    <p:sldId id="1150" r:id="rId13"/>
    <p:sldId id="1149" r:id="rId14"/>
    <p:sldId id="1148" r:id="rId15"/>
    <p:sldId id="1151" r:id="rId16"/>
    <p:sldId id="1152" r:id="rId17"/>
    <p:sldId id="1130" r:id="rId18"/>
    <p:sldId id="1153" r:id="rId19"/>
    <p:sldId id="1154" r:id="rId20"/>
    <p:sldId id="1058" r:id="rId21"/>
    <p:sldId id="1156" r:id="rId22"/>
    <p:sldId id="1157" r:id="rId23"/>
    <p:sldId id="1155" r:id="rId24"/>
    <p:sldId id="1146" r:id="rId25"/>
    <p:sldId id="1160" r:id="rId26"/>
    <p:sldId id="1158" r:id="rId27"/>
    <p:sldId id="1147" r:id="rId28"/>
    <p:sldId id="1161" r:id="rId29"/>
    <p:sldId id="1162" r:id="rId30"/>
    <p:sldId id="1163" r:id="rId31"/>
    <p:sldId id="1164" r:id="rId32"/>
    <p:sldId id="1165" r:id="rId33"/>
    <p:sldId id="1166" r:id="rId34"/>
    <p:sldId id="1167" r:id="rId35"/>
    <p:sldId id="1168" r:id="rId36"/>
    <p:sldId id="1169" r:id="rId37"/>
    <p:sldId id="1170" r:id="rId38"/>
    <p:sldId id="1171" r:id="rId39"/>
    <p:sldId id="1172" r:id="rId40"/>
    <p:sldId id="1173" r:id="rId41"/>
    <p:sldId id="1174" r:id="rId42"/>
    <p:sldId id="1176" r:id="rId43"/>
    <p:sldId id="1175" r:id="rId44"/>
    <p:sldId id="1178" r:id="rId45"/>
    <p:sldId id="1179" r:id="rId46"/>
    <p:sldId id="1180" r:id="rId47"/>
    <p:sldId id="1181" r:id="rId48"/>
    <p:sldId id="1182" r:id="rId49"/>
    <p:sldId id="1183" r:id="rId50"/>
    <p:sldId id="1184" r:id="rId51"/>
    <p:sldId id="1185" r:id="rId52"/>
    <p:sldId id="1186" r:id="rId53"/>
    <p:sldId id="1177" r:id="rId54"/>
    <p:sldId id="1187" r:id="rId55"/>
    <p:sldId id="1189" r:id="rId56"/>
    <p:sldId id="1188" r:id="rId57"/>
    <p:sldId id="1190" r:id="rId58"/>
    <p:sldId id="1191" r:id="rId59"/>
    <p:sldId id="1192" r:id="rId60"/>
    <p:sldId id="1193" r:id="rId61"/>
    <p:sldId id="1194" r:id="rId62"/>
    <p:sldId id="1195" r:id="rId63"/>
    <p:sldId id="1196" r:id="rId64"/>
    <p:sldId id="1197" r:id="rId65"/>
    <p:sldId id="1198" r:id="rId66"/>
    <p:sldId id="1199" r:id="rId67"/>
    <p:sldId id="1200" r:id="rId68"/>
    <p:sldId id="1201" r:id="rId69"/>
    <p:sldId id="1202" r:id="rId70"/>
    <p:sldId id="1203" r:id="rId71"/>
    <p:sldId id="1204" r:id="rId72"/>
    <p:sldId id="1205" r:id="rId73"/>
    <p:sldId id="1206" r:id="rId74"/>
    <p:sldId id="1207" r:id="rId75"/>
    <p:sldId id="1208" r:id="rId76"/>
    <p:sldId id="1210" r:id="rId77"/>
    <p:sldId id="1211" r:id="rId78"/>
    <p:sldId id="1212" r:id="rId79"/>
    <p:sldId id="1213" r:id="rId80"/>
    <p:sldId id="1215" r:id="rId81"/>
    <p:sldId id="1214" r:id="rId82"/>
    <p:sldId id="1216" r:id="rId83"/>
  </p:sldIdLst>
  <p:sldSz cx="9144000" cy="5143500" type="screen16x9"/>
  <p:notesSz cx="6858000" cy="9144000"/>
  <p:embeddedFontLst>
    <p:embeddedFont>
      <p:font typeface="Gerbera" panose="02000500000000000000" pitchFamily="2" charset="-52"/>
      <p:regular r:id="rId85"/>
      <p:bold r:id="rId86"/>
    </p:embeddedFont>
    <p:embeddedFont>
      <p:font typeface="Cambria Math" panose="02040503050406030204" pitchFamily="18" charset="0"/>
      <p:regular r:id="rId87"/>
    </p:embeddedFont>
    <p:embeddedFont>
      <p:font typeface="Calibri" panose="020F0502020204030204" pitchFamily="34" charset="0"/>
      <p:regular r:id="rId88"/>
      <p:bold r:id="rId89"/>
      <p:italic r:id="rId90"/>
      <p:boldItalic r:id="rId91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63" userDrawn="1">
          <p15:clr>
            <a:srgbClr val="A4A3A4"/>
          </p15:clr>
        </p15:guide>
        <p15:guide id="2" pos="5534" userDrawn="1">
          <p15:clr>
            <a:srgbClr val="A4A3A4"/>
          </p15:clr>
        </p15:guide>
        <p15:guide id="4" pos="2993" userDrawn="1">
          <p15:clr>
            <a:srgbClr val="A4A3A4"/>
          </p15:clr>
        </p15:guide>
        <p15:guide id="5" pos="2767" userDrawn="1">
          <p15:clr>
            <a:srgbClr val="A4A3A4"/>
          </p15:clr>
        </p15:guide>
        <p15:guide id="6" pos="226" userDrawn="1">
          <p15:clr>
            <a:srgbClr val="A4A3A4"/>
          </p15:clr>
        </p15:guide>
        <p15:guide id="7" pos="1837" userDrawn="1">
          <p15:clr>
            <a:srgbClr val="A4A3A4"/>
          </p15:clr>
        </p15:guide>
        <p15:guide id="8" pos="2064" userDrawn="1">
          <p15:clr>
            <a:srgbClr val="A4A3A4"/>
          </p15:clr>
        </p15:guide>
        <p15:guide id="9" pos="3696" userDrawn="1">
          <p15:clr>
            <a:srgbClr val="A4A3A4"/>
          </p15:clr>
        </p15:guide>
        <p15:guide id="10" pos="3923" userDrawn="1">
          <p15:clr>
            <a:srgbClr val="A4A3A4"/>
          </p15:clr>
        </p15:guide>
        <p15:guide id="11" orient="horz" pos="237" userDrawn="1">
          <p15:clr>
            <a:srgbClr val="A4A3A4"/>
          </p15:clr>
        </p15:guide>
        <p15:guide id="12" orient="horz" pos="3003" userDrawn="1">
          <p15:clr>
            <a:srgbClr val="A4A3A4"/>
          </p15:clr>
        </p15:guide>
        <p15:guide id="13" pos="5307" userDrawn="1">
          <p15:clr>
            <a:srgbClr val="A4A3A4"/>
          </p15:clr>
        </p15:guide>
        <p15:guide id="14" pos="453" userDrawn="1">
          <p15:clr>
            <a:srgbClr val="A4A3A4"/>
          </p15:clr>
        </p15:guide>
        <p15:guide id="15" pos="2880" userDrawn="1">
          <p15:clr>
            <a:srgbClr val="A4A3A4"/>
          </p15:clr>
        </p15:guide>
        <p15:guide id="18" orient="horz" pos="277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2285A"/>
    <a:srgbClr val="66FF33"/>
    <a:srgbClr val="F8712B"/>
    <a:srgbClr val="000000"/>
    <a:srgbClr val="8D00E4"/>
    <a:srgbClr val="8A694D"/>
    <a:srgbClr val="3BE9E5"/>
    <a:srgbClr val="EB008C"/>
    <a:srgbClr val="79A9CD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16" autoAdjust="0"/>
    <p:restoredTop sz="96242" autoAdjust="0"/>
  </p:normalViewPr>
  <p:slideViewPr>
    <p:cSldViewPr snapToGrid="0" showGuides="1">
      <p:cViewPr varScale="1">
        <p:scale>
          <a:sx n="122" d="100"/>
          <a:sy n="122" d="100"/>
        </p:scale>
        <p:origin x="624" y="96"/>
      </p:cViewPr>
      <p:guideLst>
        <p:guide orient="horz" pos="463"/>
        <p:guide pos="5534"/>
        <p:guide pos="2993"/>
        <p:guide pos="2767"/>
        <p:guide pos="226"/>
        <p:guide pos="1837"/>
        <p:guide pos="2064"/>
        <p:guide pos="3696"/>
        <p:guide pos="3923"/>
        <p:guide orient="horz" pos="237"/>
        <p:guide orient="horz" pos="3003"/>
        <p:guide pos="5307"/>
        <p:guide pos="453"/>
        <p:guide pos="2880"/>
        <p:guide orient="horz" pos="277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notesMaster" Target="notesMasters/notesMaster1.xml"/><Relationship Id="rId89" Type="http://schemas.openxmlformats.org/officeDocument/2006/relationships/font" Target="fonts/font5.fntdata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font" Target="fonts/font3.fntdata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font" Target="fonts/font6.fntdata"/><Relationship Id="rId95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font" Target="fonts/font1.fntdata"/><Relationship Id="rId93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font" Target="fonts/font4.fntdata"/><Relationship Id="rId9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font" Target="fonts/font2.fntdata"/><Relationship Id="rId9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5BEF2C-B300-46D5-8036-A5B0A33E22D9}" type="datetimeFigureOut">
              <a:rPr lang="ru-RU" smtClean="0"/>
              <a:t>11.01.2018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1E0E06-5A83-4907-924B-CCA8D8A712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4702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08727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98117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7949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81435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88357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0553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9279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94986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8953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82602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08485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08767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62205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57469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93950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21972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47748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459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413182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16641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790895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18955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606281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135830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12575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863296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946970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30027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Тут можно сделать анимацию.</a:t>
            </a:r>
            <a:r>
              <a:rPr lang="ru-RU" baseline="0" dirty="0" smtClean="0"/>
              <a:t> Слева показываем пункт того что нужно ихобразить, справа рисуется рисунок. С каждым последующим пунктом на рисунке появляются новые элементы.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974031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0043B-1FE2-40E9-9C8F-CB56CBEE83EC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679894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0043B-1FE2-40E9-9C8F-CB56CBEE83EC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233166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0043B-1FE2-40E9-9C8F-CB56CBEE83EC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794943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18006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743886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96186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937712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38953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988758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710332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883490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737900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348486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52226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62082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984962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27114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388707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187571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271737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793983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701190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192590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282492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839061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66930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341111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630685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725507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9570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543293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355001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712493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608599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69872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341393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37114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3788558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770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054791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4570332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5097314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024632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1467926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0450182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5194132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3331450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52933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3040599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8411817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Так можно решить проблему большого количества слайдов</a:t>
            </a:r>
            <a:r>
              <a:rPr lang="ru-RU" baseline="0" dirty="0" smtClean="0"/>
              <a:t> с выводами. Формируем набор из скринов справа. Нужный скрин «выезжает» и слева показывается увеличенным. Т.к. заголовки в большинстве случаев расположены сверху, они будут видны даже на мелких слайдах.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A37ECC-CA08-4CD5-9DA9-0F61A90698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85379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3411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313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349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797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59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4112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90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575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11.01.2018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6706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11.01.2018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40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11.01.2018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032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30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63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5802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10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8403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8404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7929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2205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372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2372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9585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11.01.2018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133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3A9A6-A7C6-4281-A39F-5DC6615D86C6}" type="datetimeFigureOut">
              <a:rPr lang="ru-RU" smtClean="0"/>
              <a:t>11.01.2018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5099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3A9A6-A7C6-4281-A39F-5DC6615D86C6}" type="datetimeFigureOut">
              <a:rPr lang="ru-RU" smtClean="0"/>
              <a:t>11.01.2018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8607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0.jpeg"/><Relationship Id="rId3" Type="http://schemas.openxmlformats.org/officeDocument/2006/relationships/image" Target="../media/image4.png"/><Relationship Id="rId7" Type="http://schemas.openxmlformats.org/officeDocument/2006/relationships/image" Target="../media/image25.png"/><Relationship Id="rId12" Type="http://schemas.openxmlformats.org/officeDocument/2006/relationships/image" Target="../media/image1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g"/><Relationship Id="rId11" Type="http://schemas.openxmlformats.org/officeDocument/2006/relationships/image" Target="../media/image29.jpeg"/><Relationship Id="rId5" Type="http://schemas.openxmlformats.org/officeDocument/2006/relationships/image" Target="../media/image23.jpeg"/><Relationship Id="rId15" Type="http://schemas.openxmlformats.org/officeDocument/2006/relationships/image" Target="../media/image32.jpeg"/><Relationship Id="rId10" Type="http://schemas.openxmlformats.org/officeDocument/2006/relationships/image" Target="../media/image28.png"/><Relationship Id="rId4" Type="http://schemas.openxmlformats.org/officeDocument/2006/relationships/image" Target="../media/image3.png"/><Relationship Id="rId9" Type="http://schemas.openxmlformats.org/officeDocument/2006/relationships/image" Target="../media/image27.jpeg"/><Relationship Id="rId1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38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image" Target="../media/image4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image" Target="../media/image4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.png"/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12" Type="http://schemas.openxmlformats.org/officeDocument/2006/relationships/image" Target="../media/image5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11" Type="http://schemas.openxmlformats.org/officeDocument/2006/relationships/image" Target="../media/image54.png"/><Relationship Id="rId5" Type="http://schemas.openxmlformats.org/officeDocument/2006/relationships/image" Target="../media/image50.png"/><Relationship Id="rId10" Type="http://schemas.microsoft.com/office/2007/relationships/hdphoto" Target="../media/hdphoto3.wdp"/><Relationship Id="rId4" Type="http://schemas.openxmlformats.org/officeDocument/2006/relationships/image" Target="../media/image49.png"/><Relationship Id="rId9" Type="http://schemas.openxmlformats.org/officeDocument/2006/relationships/image" Target="../media/image53.png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.png"/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12" Type="http://schemas.openxmlformats.org/officeDocument/2006/relationships/image" Target="../media/image5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11" Type="http://schemas.openxmlformats.org/officeDocument/2006/relationships/image" Target="../media/image54.png"/><Relationship Id="rId5" Type="http://schemas.openxmlformats.org/officeDocument/2006/relationships/image" Target="../media/image50.png"/><Relationship Id="rId10" Type="http://schemas.microsoft.com/office/2007/relationships/hdphoto" Target="../media/hdphoto3.wdp"/><Relationship Id="rId4" Type="http://schemas.openxmlformats.org/officeDocument/2006/relationships/image" Target="../media/image49.png"/><Relationship Id="rId9" Type="http://schemas.openxmlformats.org/officeDocument/2006/relationships/image" Target="../media/image5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44.jpeg"/><Relationship Id="rId3" Type="http://schemas.openxmlformats.org/officeDocument/2006/relationships/image" Target="../media/image48.jpeg"/><Relationship Id="rId7" Type="http://schemas.openxmlformats.org/officeDocument/2006/relationships/image" Target="../media/image51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11" Type="http://schemas.microsoft.com/office/2007/relationships/hdphoto" Target="../media/hdphoto3.wdp"/><Relationship Id="rId5" Type="http://schemas.openxmlformats.org/officeDocument/2006/relationships/image" Target="../media/image57.png"/><Relationship Id="rId10" Type="http://schemas.openxmlformats.org/officeDocument/2006/relationships/image" Target="../media/image53.png"/><Relationship Id="rId4" Type="http://schemas.openxmlformats.org/officeDocument/2006/relationships/image" Target="../media/image49.png"/><Relationship Id="rId9" Type="http://schemas.microsoft.com/office/2007/relationships/hdphoto" Target="../media/hdphoto2.wdp"/><Relationship Id="rId1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jpeg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4.wdp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76.png"/><Relationship Id="rId4" Type="http://schemas.openxmlformats.org/officeDocument/2006/relationships/image" Target="../media/image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8.png"/><Relationship Id="rId4" Type="http://schemas.openxmlformats.org/officeDocument/2006/relationships/image" Target="../media/image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jpg"/><Relationship Id="rId5" Type="http://schemas.openxmlformats.org/officeDocument/2006/relationships/image" Target="../media/image3.png"/><Relationship Id="rId4" Type="http://schemas.openxmlformats.org/officeDocument/2006/relationships/image" Target="../media/image79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8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1.jpeg"/><Relationship Id="rId4" Type="http://schemas.openxmlformats.org/officeDocument/2006/relationships/image" Target="../media/image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3.jpeg"/><Relationship Id="rId4" Type="http://schemas.openxmlformats.org/officeDocument/2006/relationships/image" Target="../media/image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5.jpeg"/><Relationship Id="rId4" Type="http://schemas.openxmlformats.org/officeDocument/2006/relationships/image" Target="../media/image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3.png"/><Relationship Id="rId4" Type="http://schemas.openxmlformats.org/officeDocument/2006/relationships/image" Target="../media/image96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3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0.jpeg"/><Relationship Id="rId4" Type="http://schemas.openxmlformats.org/officeDocument/2006/relationships/image" Target="../media/image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3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1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g"/><Relationship Id="rId5" Type="http://schemas.openxmlformats.org/officeDocument/2006/relationships/image" Target="../media/image3.png"/><Relationship Id="rId4" Type="http://schemas.openxmlformats.org/officeDocument/2006/relationships/image" Target="../media/image102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4.gif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g"/><Relationship Id="rId4" Type="http://schemas.openxmlformats.org/officeDocument/2006/relationships/image" Target="../media/image3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microsoft.com/office/2007/relationships/hdphoto" Target="../media/hdphoto6.wdp"/><Relationship Id="rId1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108.png"/><Relationship Id="rId12" Type="http://schemas.openxmlformats.org/officeDocument/2006/relationships/image" Target="../media/image113.png"/><Relationship Id="rId17" Type="http://schemas.microsoft.com/office/2007/relationships/hdphoto" Target="../media/hdphoto8.wdp"/><Relationship Id="rId2" Type="http://schemas.openxmlformats.org/officeDocument/2006/relationships/notesSlide" Target="../notesSlides/notesSlide81.xml"/><Relationship Id="rId16" Type="http://schemas.openxmlformats.org/officeDocument/2006/relationships/image" Target="../media/image1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7.png"/><Relationship Id="rId11" Type="http://schemas.openxmlformats.org/officeDocument/2006/relationships/image" Target="../media/image112.png"/><Relationship Id="rId5" Type="http://schemas.openxmlformats.org/officeDocument/2006/relationships/image" Target="../media/image106.png"/><Relationship Id="rId15" Type="http://schemas.microsoft.com/office/2007/relationships/hdphoto" Target="../media/hdphoto7.wdp"/><Relationship Id="rId10" Type="http://schemas.openxmlformats.org/officeDocument/2006/relationships/image" Target="../media/image111.png"/><Relationship Id="rId4" Type="http://schemas.openxmlformats.org/officeDocument/2006/relationships/image" Target="../media/image105.png"/><Relationship Id="rId9" Type="http://schemas.openxmlformats.org/officeDocument/2006/relationships/image" Target="../media/image110.png"/><Relationship Id="rId14" Type="http://schemas.openxmlformats.org/officeDocument/2006/relationships/image" Target="../media/image1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8775" y="4521042"/>
            <a:ext cx="403383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alpha val="70000"/>
                  </a:prstClr>
                </a:solidFill>
                <a:effectLst/>
                <a:uLnTx/>
                <a:uFillTx/>
                <a:latin typeface="Gerbera"/>
                <a:ea typeface="+mn-ea"/>
                <a:cs typeface="+mn-cs"/>
              </a:rPr>
              <a:t>Природа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70000"/>
                  </a:prstClr>
                </a:solidFill>
                <a:effectLst/>
                <a:uLnTx/>
                <a:uFillTx/>
                <a:latin typeface="Gerbera"/>
                <a:ea typeface="+mn-ea"/>
                <a:cs typeface="+mn-cs"/>
              </a:rPr>
              <a:t>тел Солнечной системы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8776" y="3115826"/>
            <a:ext cx="4213224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defTabSz="685800"/>
            <a:r>
              <a:rPr lang="ru-RU" sz="4200" b="1" noProof="0" dirty="0" smtClean="0">
                <a:solidFill>
                  <a:prstClr val="white"/>
                </a:solidFill>
              </a:rPr>
              <a:t>Карликовые планеты</a:t>
            </a:r>
            <a:endParaRPr kumimoji="0" lang="ru-RU" sz="4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rbera"/>
            </a:endParaRPr>
          </a:p>
        </p:txBody>
      </p:sp>
    </p:spTree>
    <p:extLst>
      <p:ext uri="{BB962C8B-B14F-4D97-AF65-F5344CB8AC3E}">
        <p14:creationId xmlns:p14="http://schemas.microsoft.com/office/powerpoint/2010/main" val="369088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26" name="Picture 2" descr="Картинки по запросу Клайд Томбо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7" b="13582"/>
          <a:stretch/>
        </p:blipFill>
        <p:spPr bwMode="auto">
          <a:xfrm>
            <a:off x="0" y="1"/>
            <a:ext cx="4392613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58775" y="4093063"/>
            <a:ext cx="3655217" cy="674200"/>
          </a:xfrm>
          <a:prstGeom prst="rect">
            <a:avLst/>
          </a:prstGeom>
          <a:solidFill>
            <a:srgbClr val="32285A"/>
          </a:solidFill>
        </p:spPr>
        <p:txBody>
          <a:bodyPr wrap="square" lIns="360000" tIns="90000" rIns="180000" bIns="90000">
            <a:spAutoFit/>
          </a:bodyPr>
          <a:lstStyle/>
          <a:p>
            <a:pPr lvl="0" algn="ctr" defTabSz="685800">
              <a:defRPr/>
            </a:pPr>
            <a:r>
              <a:rPr lang="ru-RU" b="1" dirty="0">
                <a:solidFill>
                  <a:prstClr val="white"/>
                </a:solidFill>
              </a:rPr>
              <a:t>Клайд </a:t>
            </a:r>
            <a:r>
              <a:rPr lang="ru-RU" b="1" dirty="0" err="1">
                <a:solidFill>
                  <a:prstClr val="white"/>
                </a:solidFill>
              </a:rPr>
              <a:t>Томбо</a:t>
            </a:r>
            <a:endParaRPr lang="ru-RU" b="1" dirty="0">
              <a:solidFill>
                <a:prstClr val="white"/>
              </a:solidFill>
            </a:endParaRPr>
          </a:p>
          <a:p>
            <a:pPr lvl="0" algn="ctr" defTabSz="685800">
              <a:defRPr/>
            </a:pPr>
            <a:r>
              <a:rPr lang="ru-RU" sz="1400" dirty="0" smtClean="0">
                <a:solidFill>
                  <a:prstClr val="white"/>
                </a:solidFill>
              </a:rPr>
              <a:t>1906—1997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rbera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51388" y="4149873"/>
            <a:ext cx="4033837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Открыт 18 февраля 1930 </a:t>
            </a:r>
            <a:r>
              <a:rPr lang="ru-RU" dirty="0" smtClean="0">
                <a:solidFill>
                  <a:schemeClr val="bg1"/>
                </a:solidFill>
              </a:rPr>
              <a:t>г.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5" t="11710" r="49375" b="11197"/>
          <a:stretch/>
        </p:blipFill>
        <p:spPr>
          <a:xfrm>
            <a:off x="5100638" y="638175"/>
            <a:ext cx="3324225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975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254500" y="0"/>
            <a:ext cx="48895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https://upload.wikimedia.org/wikipedia/commons/9/9c/Pluto_%26_Charon%2C_Earth_size_comparis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1623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51388" y="4040610"/>
            <a:ext cx="4392612" cy="735756"/>
          </a:xfrm>
          <a:prstGeom prst="rect">
            <a:avLst/>
          </a:prstGeom>
          <a:solidFill>
            <a:srgbClr val="32285A"/>
          </a:solidFill>
        </p:spPr>
        <p:txBody>
          <a:bodyPr wrap="square" lIns="216000" tIns="90000" rIns="360000" bIns="90000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  <a:ea typeface="Cambria Math" panose="02040503050406030204" pitchFamily="18" charset="0"/>
              </a:rPr>
              <a:t>Сравнительные размеры систем Земля — Луна и Плутон — Харон</a:t>
            </a:r>
            <a:endParaRPr lang="ru-RU" b="1" dirty="0">
              <a:solidFill>
                <a:srgbClr val="FFFF00"/>
              </a:solidFill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82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751388" y="4149873"/>
            <a:ext cx="4033837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Открыт 22 июня 1978 </a:t>
            </a:r>
            <a:r>
              <a:rPr lang="ru-RU" dirty="0" smtClean="0">
                <a:solidFill>
                  <a:schemeClr val="bg1"/>
                </a:solidFill>
              </a:rPr>
              <a:t>г.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9" name="Picture 2" descr="http://www.astronomy.com/~/media/62DBC39D0DE84E4EA6637BC57B6E6D38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0" t="1742" r="27034" b="4181"/>
          <a:stretch/>
        </p:blipFill>
        <p:spPr bwMode="auto">
          <a:xfrm flipH="1">
            <a:off x="0" y="0"/>
            <a:ext cx="41148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s://upload.wikimedia.org/wikipedia/commons/2/2b/Charon_in_Color_%28HQ%29.jpg?uselang=ru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909" y="658813"/>
            <a:ext cx="3296954" cy="3296954"/>
          </a:xfrm>
          <a:prstGeom prst="ellipse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358775" y="4093063"/>
            <a:ext cx="3655217" cy="674200"/>
          </a:xfrm>
          <a:prstGeom prst="rect">
            <a:avLst/>
          </a:prstGeom>
          <a:solidFill>
            <a:srgbClr val="32285A"/>
          </a:solidFill>
        </p:spPr>
        <p:txBody>
          <a:bodyPr wrap="square" lIns="360000" tIns="90000" rIns="180000" bIns="90000">
            <a:spAutoFit/>
          </a:bodyPr>
          <a:lstStyle/>
          <a:p>
            <a:pPr lvl="0" algn="ctr" defTabSz="685800">
              <a:defRPr/>
            </a:pPr>
            <a:r>
              <a:rPr lang="ru-RU" b="1" dirty="0">
                <a:solidFill>
                  <a:prstClr val="white"/>
                </a:solidFill>
              </a:rPr>
              <a:t>Джеймс Кристи</a:t>
            </a:r>
          </a:p>
          <a:p>
            <a:pPr lvl="0" algn="ctr" defTabSz="685800">
              <a:defRPr/>
            </a:pPr>
            <a:r>
              <a:rPr lang="ru-RU" sz="1400" dirty="0">
                <a:solidFill>
                  <a:prstClr val="white"/>
                </a:solidFill>
              </a:rPr>
              <a:t>род. 1938 </a:t>
            </a:r>
            <a:r>
              <a:rPr lang="ru-RU" sz="1400" dirty="0" smtClean="0">
                <a:solidFill>
                  <a:prstClr val="white"/>
                </a:solidFill>
              </a:rPr>
              <a:t>г.</a:t>
            </a:r>
            <a:endParaRPr lang="ru-RU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574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38950" y="4040610"/>
            <a:ext cx="2305050" cy="735756"/>
          </a:xfrm>
          <a:prstGeom prst="rect">
            <a:avLst/>
          </a:prstGeom>
          <a:solidFill>
            <a:srgbClr val="32285A"/>
          </a:solidFill>
        </p:spPr>
        <p:txBody>
          <a:bodyPr wrap="square" lIns="216000" tIns="90000" rIns="360000" bIns="90000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  <a:ea typeface="Cambria Math" panose="02040503050406030204" pitchFamily="18" charset="0"/>
              </a:rPr>
              <a:t>Плутон и его спутник Харон</a:t>
            </a:r>
            <a:endParaRPr lang="ru-RU" b="1" dirty="0">
              <a:solidFill>
                <a:srgbClr val="FFFF00"/>
              </a:solidFill>
              <a:ea typeface="Cambria Math" panose="020405030504060302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540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09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upload.wikimedia.org/wikipedia/commons/7/75/Opening_Ceremony_IAU2006GA.jpg?uselang=ru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65" b="3615"/>
          <a:stretch/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76875" y="3754508"/>
            <a:ext cx="3667125" cy="1012755"/>
          </a:xfrm>
          <a:prstGeom prst="rect">
            <a:avLst/>
          </a:prstGeom>
          <a:solidFill>
            <a:srgbClr val="32285A"/>
          </a:solidFill>
        </p:spPr>
        <p:txBody>
          <a:bodyPr wrap="square" lIns="216000" tIns="90000" rIns="360000" bIns="90000" rtlCol="0">
            <a:spAutoFit/>
          </a:bodyPr>
          <a:lstStyle/>
          <a:p>
            <a:r>
              <a:rPr lang="ru-RU" b="1" dirty="0">
                <a:solidFill>
                  <a:srgbClr val="FFFF00"/>
                </a:solidFill>
                <a:ea typeface="Cambria Math" panose="02040503050406030204" pitchFamily="18" charset="0"/>
              </a:rPr>
              <a:t>Церемония открытия 26-й Генеральной ассамблеи </a:t>
            </a:r>
            <a:r>
              <a:rPr lang="ru-RU" b="1" dirty="0" smtClean="0">
                <a:solidFill>
                  <a:srgbClr val="FFFF00"/>
                </a:solidFill>
                <a:ea typeface="Cambria Math" panose="02040503050406030204" pitchFamily="18" charset="0"/>
              </a:rPr>
              <a:t>МАС в Праге. </a:t>
            </a:r>
            <a:r>
              <a:rPr lang="ru-RU" b="1" dirty="0">
                <a:solidFill>
                  <a:srgbClr val="FFFF00"/>
                </a:solidFill>
                <a:ea typeface="Cambria Math" panose="02040503050406030204" pitchFamily="18" charset="0"/>
              </a:rPr>
              <a:t>2006 </a:t>
            </a:r>
            <a:r>
              <a:rPr lang="ru-RU" b="1" dirty="0" smtClean="0">
                <a:solidFill>
                  <a:srgbClr val="FFFF00"/>
                </a:solidFill>
                <a:ea typeface="Cambria Math" panose="02040503050406030204" pitchFamily="18" charset="0"/>
              </a:rPr>
              <a:t>г.</a:t>
            </a:r>
            <a:endParaRPr lang="ru-RU" b="1" dirty="0">
              <a:solidFill>
                <a:srgbClr val="FFFF00"/>
              </a:solidFill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107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lanet Voting IAU2006G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76" b="5976"/>
          <a:stretch/>
        </p:blipFill>
        <p:spPr bwMode="auto">
          <a:xfrm>
            <a:off x="0" y="0"/>
            <a:ext cx="9144000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92613" y="4040610"/>
            <a:ext cx="4751387" cy="735756"/>
          </a:xfrm>
          <a:prstGeom prst="rect">
            <a:avLst/>
          </a:prstGeom>
          <a:solidFill>
            <a:srgbClr val="32285A"/>
          </a:solidFill>
        </p:spPr>
        <p:txBody>
          <a:bodyPr wrap="square" lIns="216000" tIns="90000" rIns="360000" bIns="90000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  <a:ea typeface="Cambria Math" panose="02040503050406030204" pitchFamily="18" charset="0"/>
              </a:rPr>
              <a:t>Голосование за исключение Плутона из списка больших планет</a:t>
            </a:r>
            <a:endParaRPr lang="ru-RU" b="1" dirty="0">
              <a:solidFill>
                <a:srgbClr val="FFFF00"/>
              </a:solidFill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840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/>
          <p:cNvSpPr/>
          <p:nvPr/>
        </p:nvSpPr>
        <p:spPr>
          <a:xfrm>
            <a:off x="358774" y="1292096"/>
            <a:ext cx="4114165" cy="30469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defRPr/>
            </a:pPr>
            <a:r>
              <a:rPr lang="ru-RU" dirty="0">
                <a:solidFill>
                  <a:srgbClr val="32285A"/>
                </a:solidFill>
              </a:rPr>
              <a:t>Карликовая планета </a:t>
            </a:r>
            <a:r>
              <a:rPr lang="ru-RU" dirty="0" smtClean="0">
                <a:solidFill>
                  <a:srgbClr val="32285A"/>
                </a:solidFill>
              </a:rPr>
              <a:t>—</a:t>
            </a:r>
          </a:p>
          <a:p>
            <a:pPr lvl="0">
              <a:defRPr/>
            </a:pPr>
            <a:r>
              <a:rPr lang="ru-RU" dirty="0" smtClean="0"/>
              <a:t>небесное </a:t>
            </a:r>
            <a:r>
              <a:rPr lang="ru-RU" dirty="0"/>
              <a:t>тело, которое:</a:t>
            </a:r>
          </a:p>
          <a:p>
            <a:pPr lvl="0">
              <a:defRPr/>
            </a:pPr>
            <a:r>
              <a:rPr lang="ru-RU" dirty="0"/>
              <a:t>1) обращается по орбите вокруг Солнца;</a:t>
            </a:r>
          </a:p>
          <a:p>
            <a:pPr lvl="0">
              <a:defRPr/>
            </a:pPr>
            <a:r>
              <a:rPr lang="ru-RU" dirty="0"/>
              <a:t>2) имеет достаточную массу для того, чтобы под действием сил гравитации поддерживать близкую к сферической форму;</a:t>
            </a:r>
          </a:p>
          <a:p>
            <a:pPr lvl="0">
              <a:defRPr/>
            </a:pPr>
            <a:r>
              <a:rPr lang="ru-RU" dirty="0"/>
              <a:t>3) не является спутником планеты;</a:t>
            </a:r>
          </a:p>
          <a:p>
            <a:pPr lvl="0">
              <a:defRPr/>
            </a:pPr>
            <a:r>
              <a:rPr lang="ru-RU" dirty="0"/>
              <a:t>4) не может расчистить район своей орбиты от других объектов.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0045" y="376238"/>
            <a:ext cx="3632835" cy="3847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2285A"/>
                </a:solidFill>
                <a:effectLst/>
                <a:uLnTx/>
                <a:uFillTx/>
                <a:latin typeface="Gerbera"/>
                <a:ea typeface="+mn-ea"/>
                <a:cs typeface="+mn-cs"/>
              </a:rPr>
              <a:t>Карликовые планеты</a:t>
            </a:r>
            <a:endParaRPr kumimoji="0" lang="ru-RU" sz="2500" b="1" i="0" u="none" strike="noStrike" kern="1200" cap="none" spc="0" normalizeH="0" baseline="0" noProof="0" dirty="0">
              <a:ln>
                <a:noFill/>
              </a:ln>
              <a:solidFill>
                <a:srgbClr val="32285A"/>
              </a:solidFill>
              <a:effectLst/>
              <a:uLnTx/>
              <a:uFillTx/>
              <a:latin typeface="Gerbera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51388" y="4040610"/>
            <a:ext cx="4392612" cy="735756"/>
          </a:xfrm>
          <a:prstGeom prst="rect">
            <a:avLst/>
          </a:prstGeom>
          <a:solidFill>
            <a:srgbClr val="32285A"/>
          </a:solidFill>
        </p:spPr>
        <p:txBody>
          <a:bodyPr wrap="square" lIns="216000" tIns="90000" rIns="360000" bIns="90000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ea typeface="Cambria Math" panose="02040503050406030204" pitchFamily="18" charset="0"/>
              </a:rPr>
              <a:t>Сравнительные размеры Земли (слева) и Плутона (справа)</a:t>
            </a:r>
            <a:endParaRPr lang="ru-RU" b="1" dirty="0">
              <a:solidFill>
                <a:srgbClr val="FFFF00"/>
              </a:solidFill>
              <a:ea typeface="Cambria Math" panose="020405030504060302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75" t="14445" r="3958" b="23333"/>
          <a:stretch/>
        </p:blipFill>
        <p:spPr>
          <a:xfrm>
            <a:off x="4867275" y="742950"/>
            <a:ext cx="40386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379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skepticalswedishscientists.files.wordpress.com/2010/07/iau26prague2006s235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" r="1881"/>
          <a:stretch/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2" y="390526"/>
            <a:ext cx="2695574" cy="1012755"/>
          </a:xfrm>
          <a:prstGeom prst="rect">
            <a:avLst/>
          </a:prstGeom>
          <a:solidFill>
            <a:srgbClr val="32285A"/>
          </a:solidFill>
        </p:spPr>
        <p:txBody>
          <a:bodyPr wrap="square" lIns="360000" tIns="90000" rIns="216000" bIns="90000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  <a:ea typeface="Cambria Math" panose="02040503050406030204" pitchFamily="18" charset="0"/>
              </a:rPr>
              <a:t>Международный астрономический союз</a:t>
            </a:r>
            <a:endParaRPr lang="ru-RU" b="1" dirty="0">
              <a:solidFill>
                <a:srgbClr val="FFFF00"/>
              </a:solidFill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698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7455658" y="1761416"/>
            <a:ext cx="1262594" cy="1620667"/>
            <a:chOff x="6957481" y="2713989"/>
            <a:chExt cx="1262594" cy="1620667"/>
          </a:xfrm>
        </p:grpSpPr>
        <p:sp>
          <p:nvSpPr>
            <p:cNvPr id="9" name="TextBox 8"/>
            <p:cNvSpPr txBox="1"/>
            <p:nvPr/>
          </p:nvSpPr>
          <p:spPr>
            <a:xfrm>
              <a:off x="7148593" y="4011491"/>
              <a:ext cx="880369" cy="323165"/>
            </a:xfrm>
            <a:prstGeom prst="rect">
              <a:avLst/>
            </a:prstGeom>
            <a:solidFill>
              <a:srgbClr val="32285A"/>
            </a:solidFill>
          </p:spPr>
          <p:txBody>
            <a:bodyPr wrap="non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5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Хаумеа</a:t>
              </a:r>
              <a:endParaRPr kumimoji="0" lang="ru-RU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11" name="Picture 2" descr="https://upload.wikimedia.org/wikipedia/commons/9/90/2003EL61art.jpg"/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40" t="4836" r="-786"/>
            <a:stretch/>
          </p:blipFill>
          <p:spPr bwMode="auto">
            <a:xfrm>
              <a:off x="6957481" y="2713989"/>
              <a:ext cx="1262594" cy="13343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Группа 11"/>
          <p:cNvGrpSpPr/>
          <p:nvPr/>
        </p:nvGrpSpPr>
        <p:grpSpPr>
          <a:xfrm>
            <a:off x="4938842" y="861216"/>
            <a:ext cx="1611638" cy="1984897"/>
            <a:chOff x="5097780" y="1127760"/>
            <a:chExt cx="1611638" cy="1984897"/>
          </a:xfrm>
        </p:grpSpPr>
        <p:grpSp>
          <p:nvGrpSpPr>
            <p:cNvPr id="14" name="Группа 13"/>
            <p:cNvGrpSpPr/>
            <p:nvPr/>
          </p:nvGrpSpPr>
          <p:grpSpPr>
            <a:xfrm>
              <a:off x="5292932" y="1220366"/>
              <a:ext cx="1416486" cy="1892291"/>
              <a:chOff x="5292932" y="1220366"/>
              <a:chExt cx="1416486" cy="1892291"/>
            </a:xfrm>
          </p:grpSpPr>
          <p:pic>
            <p:nvPicPr>
              <p:cNvPr id="16" name="Рисунок 15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932" t="46305" r="19148" b="6155"/>
              <a:stretch/>
            </p:blipFill>
            <p:spPr>
              <a:xfrm>
                <a:off x="5292932" y="1220366"/>
                <a:ext cx="1416486" cy="1406018"/>
              </a:xfrm>
              <a:prstGeom prst="ellipse">
                <a:avLst/>
              </a:prstGeom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5609080" y="2789492"/>
                <a:ext cx="784190" cy="323165"/>
              </a:xfrm>
              <a:prstGeom prst="rect">
                <a:avLst/>
              </a:prstGeom>
              <a:solidFill>
                <a:srgbClr val="32285A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5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Эрида</a:t>
                </a:r>
                <a:endParaRPr kumimoji="0" lang="ru-RU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pic>
          <p:nvPicPr>
            <p:cNvPr id="15" name="Рисунок 14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501" t="45333" r="44666" b="44445"/>
            <a:stretch/>
          </p:blipFill>
          <p:spPr>
            <a:xfrm rot="19513841">
              <a:off x="5097780" y="1127760"/>
              <a:ext cx="244061" cy="129540"/>
            </a:xfrm>
            <a:prstGeom prst="rect">
              <a:avLst/>
            </a:prstGeom>
          </p:spPr>
        </p:pic>
      </p:grpSp>
      <p:grpSp>
        <p:nvGrpSpPr>
          <p:cNvPr id="18" name="Группа 17"/>
          <p:cNvGrpSpPr/>
          <p:nvPr/>
        </p:nvGrpSpPr>
        <p:grpSpPr>
          <a:xfrm>
            <a:off x="350119" y="3228934"/>
            <a:ext cx="1189401" cy="1497748"/>
            <a:chOff x="429154" y="2877943"/>
            <a:chExt cx="1189401" cy="1497748"/>
          </a:xfrm>
        </p:grpSpPr>
        <p:sp>
          <p:nvSpPr>
            <p:cNvPr id="19" name="TextBox 18"/>
            <p:cNvSpPr txBox="1"/>
            <p:nvPr/>
          </p:nvSpPr>
          <p:spPr>
            <a:xfrm>
              <a:off x="570846" y="4052526"/>
              <a:ext cx="906018" cy="323165"/>
            </a:xfrm>
            <a:prstGeom prst="rect">
              <a:avLst/>
            </a:prstGeom>
            <a:solidFill>
              <a:srgbClr val="32285A"/>
            </a:solidFill>
          </p:spPr>
          <p:txBody>
            <a:bodyPr wrap="non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5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Церера</a:t>
              </a:r>
              <a:endPara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20" name="Рисунок 19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63" t="25556" r="36353" b="26296"/>
            <a:stretch/>
          </p:blipFill>
          <p:spPr>
            <a:xfrm>
              <a:off x="429154" y="2877943"/>
              <a:ext cx="1189401" cy="1189401"/>
            </a:xfrm>
            <a:prstGeom prst="ellipse">
              <a:avLst/>
            </a:prstGeom>
          </p:spPr>
        </p:pic>
      </p:grpSp>
      <p:grpSp>
        <p:nvGrpSpPr>
          <p:cNvPr id="21" name="Группа 20"/>
          <p:cNvGrpSpPr/>
          <p:nvPr/>
        </p:nvGrpSpPr>
        <p:grpSpPr>
          <a:xfrm>
            <a:off x="3533335" y="3228934"/>
            <a:ext cx="1188829" cy="1359382"/>
            <a:chOff x="4178351" y="3425018"/>
            <a:chExt cx="1188829" cy="1359382"/>
          </a:xfrm>
        </p:grpSpPr>
        <p:grpSp>
          <p:nvGrpSpPr>
            <p:cNvPr id="22" name="Группа 21"/>
            <p:cNvGrpSpPr/>
            <p:nvPr/>
          </p:nvGrpSpPr>
          <p:grpSpPr>
            <a:xfrm>
              <a:off x="4178351" y="3425018"/>
              <a:ext cx="1154483" cy="1359382"/>
              <a:chOff x="4178351" y="3425018"/>
              <a:chExt cx="1154483" cy="1359382"/>
            </a:xfrm>
          </p:grpSpPr>
          <p:pic>
            <p:nvPicPr>
              <p:cNvPr id="24" name="Picture 4" descr="https://upload.wikimedia.org/wikipedia/commons/c/ca/2005FY9art.jpg"/>
              <p:cNvPicPr>
                <a:picLocks noChangeAspect="1" noChangeArrowheads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27" t="4818" r="5010" b="4870"/>
              <a:stretch/>
            </p:blipFill>
            <p:spPr bwMode="auto">
              <a:xfrm>
                <a:off x="4274193" y="3425018"/>
                <a:ext cx="962800" cy="976313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4178351" y="4461235"/>
                <a:ext cx="1154483" cy="323165"/>
              </a:xfrm>
              <a:prstGeom prst="rect">
                <a:avLst/>
              </a:prstGeom>
              <a:solidFill>
                <a:srgbClr val="32285A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5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Макемаке</a:t>
                </a:r>
                <a:endParaRPr kumimoji="0" lang="ru-RU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pic>
          <p:nvPicPr>
            <p:cNvPr id="23" name="Рисунок 22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690" t="24889" r="35949" b="26469"/>
            <a:stretch/>
          </p:blipFill>
          <p:spPr>
            <a:xfrm>
              <a:off x="5262828" y="3598914"/>
              <a:ext cx="104352" cy="104352"/>
            </a:xfrm>
            <a:prstGeom prst="ellipse">
              <a:avLst/>
            </a:prstGeom>
          </p:spPr>
        </p:pic>
      </p:grpSp>
      <p:grpSp>
        <p:nvGrpSpPr>
          <p:cNvPr id="26" name="Группа 25"/>
          <p:cNvGrpSpPr/>
          <p:nvPr/>
        </p:nvGrpSpPr>
        <p:grpSpPr>
          <a:xfrm>
            <a:off x="1037476" y="1123666"/>
            <a:ext cx="2770909" cy="2257039"/>
            <a:chOff x="1974652" y="1561477"/>
            <a:chExt cx="2275187" cy="1853250"/>
          </a:xfrm>
        </p:grpSpPr>
        <p:grpSp>
          <p:nvGrpSpPr>
            <p:cNvPr id="27" name="Группа 26"/>
            <p:cNvGrpSpPr/>
            <p:nvPr/>
          </p:nvGrpSpPr>
          <p:grpSpPr>
            <a:xfrm>
              <a:off x="2583007" y="1772775"/>
              <a:ext cx="1315930" cy="1641952"/>
              <a:chOff x="2583007" y="1772775"/>
              <a:chExt cx="1315930" cy="1641952"/>
            </a:xfrm>
          </p:grpSpPr>
          <p:pic>
            <p:nvPicPr>
              <p:cNvPr id="33" name="Рисунок 32"/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33" t="2593" r="3148" b="4074"/>
              <a:stretch/>
            </p:blipFill>
            <p:spPr>
              <a:xfrm>
                <a:off x="2583007" y="1772775"/>
                <a:ext cx="1315930" cy="1313325"/>
              </a:xfrm>
              <a:prstGeom prst="ellipse">
                <a:avLst/>
              </a:prstGeom>
            </p:spPr>
          </p:pic>
          <p:sp>
            <p:nvSpPr>
              <p:cNvPr id="34" name="TextBox 33"/>
              <p:cNvSpPr txBox="1"/>
              <p:nvPr/>
            </p:nvSpPr>
            <p:spPr>
              <a:xfrm>
                <a:off x="2881511" y="3149377"/>
                <a:ext cx="718920" cy="265350"/>
              </a:xfrm>
              <a:prstGeom prst="rect">
                <a:avLst/>
              </a:prstGeom>
              <a:solidFill>
                <a:srgbClr val="32285A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5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Плутон</a:t>
                </a:r>
                <a:endParaRPr kumimoji="0" lang="ru-RU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pic>
          <p:nvPicPr>
            <p:cNvPr id="28" name="Picture 6" descr="https://upload.wikimedia.org/wikipedia/commons/2/2b/Charon_in_Color_%28HQ%29.jpg"/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020202"/>
                </a:clrFrom>
                <a:clrTo>
                  <a:srgbClr val="020202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4652" y="1600200"/>
              <a:ext cx="607415" cy="607415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8" descr="Nix best view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4143" y="1930400"/>
              <a:ext cx="165696" cy="1844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Рисунок 29"/>
            <p:cNvPicPr>
              <a:picLocks noChangeAspect="1"/>
            </p:cNvPicPr>
            <p:nvPr/>
          </p:nvPicPr>
          <p:blipFill rotWithShape="1">
            <a:blip r:embed="rId7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501" t="45333" r="44666" b="44445"/>
            <a:stretch/>
          </p:blipFill>
          <p:spPr>
            <a:xfrm rot="1364861">
              <a:off x="2473228" y="2984285"/>
              <a:ext cx="268045" cy="142270"/>
            </a:xfrm>
            <a:prstGeom prst="rect">
              <a:avLst/>
            </a:prstGeom>
          </p:spPr>
        </p:pic>
        <p:pic>
          <p:nvPicPr>
            <p:cNvPr id="31" name="Рисунок 30"/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65" t="43148" r="44829" b="42394"/>
            <a:stretch/>
          </p:blipFill>
          <p:spPr>
            <a:xfrm rot="21226824">
              <a:off x="3107254" y="1561477"/>
              <a:ext cx="141358" cy="116047"/>
            </a:xfrm>
            <a:prstGeom prst="rect">
              <a:avLst/>
            </a:prstGeom>
          </p:spPr>
        </p:pic>
        <p:pic>
          <p:nvPicPr>
            <p:cNvPr id="32" name="Picture 10" descr="Первый снимок Гидры, переданный аппаратом «Новые горизонты» (от 14 июля 2015 года с расстояния 143 000 км)"/>
            <p:cNvPicPr>
              <a:picLocks noChangeAspect="1" noChangeArrowheads="1"/>
            </p:cNvPicPr>
            <p:nvPr/>
          </p:nvPicPr>
          <p:blipFill>
            <a:blip r:embed="rId15">
              <a:clrChange>
                <a:clrFrom>
                  <a:srgbClr val="060606"/>
                </a:clrFrom>
                <a:clrTo>
                  <a:srgbClr val="06060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8937" y="2879966"/>
              <a:ext cx="158713" cy="1680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5" name="Прямоугольник 34"/>
          <p:cNvSpPr/>
          <p:nvPr/>
        </p:nvSpPr>
        <p:spPr>
          <a:xfrm>
            <a:off x="5087836" y="3790860"/>
            <a:ext cx="4069081" cy="976403"/>
          </a:xfrm>
          <a:prstGeom prst="rect">
            <a:avLst/>
          </a:prstGeom>
          <a:solidFill>
            <a:srgbClr val="32285A"/>
          </a:solidFill>
        </p:spPr>
        <p:txBody>
          <a:bodyPr wrap="square" lIns="216000" tIns="72000" rIns="360000" bIns="72000">
            <a:spAutoFit/>
          </a:bodyPr>
          <a:lstStyle/>
          <a:p>
            <a:r>
              <a:rPr lang="ru-RU" dirty="0" err="1" smtClean="0">
                <a:solidFill>
                  <a:srgbClr val="FFFF00"/>
                </a:solidFill>
              </a:rPr>
              <a:t>Транснептуновые</a:t>
            </a:r>
            <a:r>
              <a:rPr lang="ru-RU" dirty="0" smtClean="0">
                <a:solidFill>
                  <a:srgbClr val="FFFF00"/>
                </a:solidFill>
              </a:rPr>
              <a:t> объекты —</a:t>
            </a:r>
            <a:r>
              <a:rPr lang="ru-RU" dirty="0" smtClean="0">
                <a:solidFill>
                  <a:schemeClr val="bg1"/>
                </a:solidFill>
              </a:rPr>
              <a:t> это </a:t>
            </a:r>
            <a:r>
              <a:rPr lang="ru-RU" dirty="0">
                <a:solidFill>
                  <a:schemeClr val="bg1"/>
                </a:solidFill>
              </a:rPr>
              <a:t>тела, вращающиеся вокруг Солнца за орбитой </a:t>
            </a:r>
            <a:r>
              <a:rPr lang="ru-RU" dirty="0" smtClean="0">
                <a:solidFill>
                  <a:schemeClr val="bg1"/>
                </a:solidFill>
              </a:rPr>
              <a:t>Нептуна.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60045" y="376238"/>
            <a:ext cx="3632835" cy="3847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rbera"/>
                <a:ea typeface="+mn-ea"/>
                <a:cs typeface="+mn-cs"/>
              </a:rPr>
              <a:t>Карликовые планеты</a:t>
            </a:r>
            <a:endParaRPr kumimoji="0" lang="ru-RU" sz="2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rbe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141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2" fill="hold" grpId="0" nodeType="clickEffect" p14:presetBounceEnd="4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1000">
                                          <p:cBhvr additive="base">
                                            <p:cTn id="14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1000">
                                          <p:cBhvr additive="base">
                                            <p:cTn id="15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5" grpId="0" animBg="1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358774" y="2699491"/>
            <a:ext cx="4148137" cy="1607397"/>
            <a:chOff x="358774" y="2704225"/>
            <a:chExt cx="4148137" cy="1607397"/>
          </a:xfrm>
        </p:grpSpPr>
        <p:sp>
          <p:nvSpPr>
            <p:cNvPr id="21" name="TextBox 20"/>
            <p:cNvSpPr txBox="1"/>
            <p:nvPr/>
          </p:nvSpPr>
          <p:spPr>
            <a:xfrm>
              <a:off x="360045" y="2704225"/>
              <a:ext cx="4032567" cy="64633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4200" b="1" dirty="0" smtClean="0">
                  <a:solidFill>
                    <a:srgbClr val="FFFF00"/>
                  </a:solidFill>
                  <a:latin typeface="Gerbera"/>
                </a:rPr>
                <a:t>Церера</a:t>
              </a:r>
              <a:r>
                <a:rPr kumimoji="0" lang="ru-RU" sz="4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Gerbera"/>
                  <a:ea typeface="+mn-ea"/>
                  <a:cs typeface="+mn-cs"/>
                </a:rPr>
                <a:t> —</a:t>
              </a:r>
              <a:endParaRPr kumimoji="0" lang="ru-RU" sz="4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Gerbera"/>
                <a:ea typeface="+mn-ea"/>
                <a:cs typeface="+mn-cs"/>
              </a:endParaRP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358774" y="3480625"/>
              <a:ext cx="4148137" cy="83099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lvl="0">
                <a:defRPr/>
              </a:pPr>
              <a:r>
                <a:rPr lang="ru-RU" dirty="0">
                  <a:solidFill>
                    <a:prstClr val="white"/>
                  </a:solidFill>
                </a:rPr>
                <a:t>ближайшая к Солнцу и наименьшая среди известных карликовых планет Солнечной системы</a:t>
              </a:r>
              <a:r>
                <a:rPr lang="ru-RU" dirty="0" smtClean="0">
                  <a:solidFill>
                    <a:prstClr val="white"/>
                  </a:solidFill>
                </a:rPr>
                <a:t>.</a:t>
              </a: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rbera"/>
                <a:ea typeface="+mn-ea"/>
                <a:cs typeface="+mn-cs"/>
              </a:endParaRPr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78" t="21718" r="33870" b="21122"/>
          <a:stretch/>
        </p:blipFill>
        <p:spPr>
          <a:xfrm>
            <a:off x="4706719" y="609329"/>
            <a:ext cx="4237474" cy="423747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8141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68324" y="363858"/>
            <a:ext cx="4033837" cy="3847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rbera"/>
                <a:ea typeface="+mn-ea"/>
                <a:cs typeface="+mn-cs"/>
              </a:rPr>
              <a:t>Сегодня на уроке</a:t>
            </a:r>
            <a:endParaRPr kumimoji="0" lang="ru-RU" sz="2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rbera"/>
              <a:ea typeface="+mn-ea"/>
              <a:cs typeface="+mn-cs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358776" y="1311750"/>
            <a:ext cx="4160973" cy="1180857"/>
            <a:chOff x="358776" y="1112437"/>
            <a:chExt cx="4160973" cy="1180857"/>
          </a:xfrm>
        </p:grpSpPr>
        <p:sp>
          <p:nvSpPr>
            <p:cNvPr id="14" name="Овал 13"/>
            <p:cNvSpPr/>
            <p:nvPr/>
          </p:nvSpPr>
          <p:spPr>
            <a:xfrm>
              <a:off x="368324" y="1112437"/>
              <a:ext cx="540000" cy="5400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rbera"/>
                  <a:ea typeface="+mn-ea"/>
                  <a:cs typeface="+mn-cs"/>
                </a:rPr>
                <a:t>1</a:t>
              </a:r>
              <a:endPara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rbera"/>
                <a:ea typeface="+mn-ea"/>
                <a:cs typeface="+mn-c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58776" y="1739296"/>
              <a:ext cx="4160973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/>
              <a:r>
                <a:rPr lang="ru-RU" dirty="0" smtClean="0">
                  <a:solidFill>
                    <a:prstClr val="white"/>
                  </a:solidFill>
                </a:rPr>
                <a:t>Узнаем</a:t>
              </a:r>
              <a:r>
                <a:rPr lang="ru-RU" dirty="0">
                  <a:solidFill>
                    <a:prstClr val="white"/>
                  </a:solidFill>
                </a:rPr>
                <a:t>, что понимают под карликовыми планетами.</a:t>
              </a: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rbera"/>
                <a:ea typeface="+mn-ea"/>
                <a:cs typeface="+mn-cs"/>
              </a:endParaRP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358774" y="3052593"/>
            <a:ext cx="4043387" cy="1537087"/>
            <a:chOff x="358774" y="3088353"/>
            <a:chExt cx="4043387" cy="1537087"/>
          </a:xfrm>
        </p:grpSpPr>
        <p:sp>
          <p:nvSpPr>
            <p:cNvPr id="17" name="Овал 16"/>
            <p:cNvSpPr/>
            <p:nvPr/>
          </p:nvSpPr>
          <p:spPr>
            <a:xfrm>
              <a:off x="368323" y="3088353"/>
              <a:ext cx="540000" cy="5400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rbera"/>
                  <a:ea typeface="+mn-ea"/>
                  <a:cs typeface="+mn-cs"/>
                </a:rPr>
                <a:t>2</a:t>
              </a:r>
              <a:endPara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rbera"/>
                <a:ea typeface="+mn-ea"/>
                <a:cs typeface="+mn-cs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58774" y="3794443"/>
              <a:ext cx="4043387" cy="8309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/>
              <a:r>
                <a:rPr lang="ru-RU" dirty="0" smtClean="0">
                  <a:solidFill>
                    <a:prstClr val="white"/>
                  </a:solidFill>
                </a:rPr>
                <a:t>Познакомимся </a:t>
              </a:r>
              <a:r>
                <a:rPr lang="ru-RU" dirty="0">
                  <a:solidFill>
                    <a:prstClr val="white"/>
                  </a:solidFill>
                </a:rPr>
                <a:t>с некоторыми </a:t>
              </a:r>
              <a:r>
                <a:rPr lang="ru-RU" dirty="0" smtClean="0">
                  <a:solidFill>
                    <a:prstClr val="white"/>
                  </a:solidFill>
                </a:rPr>
                <a:t>представителями карликовых планет.</a:t>
              </a: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rbera"/>
                <a:ea typeface="+mn-ea"/>
                <a:cs typeface="+mn-cs"/>
              </a:endParaRPr>
            </a:p>
          </p:txBody>
        </p:sp>
      </p:grp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7" t="9765" r="29379" b="23600"/>
          <a:stretch/>
        </p:blipFill>
        <p:spPr>
          <a:xfrm>
            <a:off x="5741349" y="634073"/>
            <a:ext cx="3222442" cy="2983480"/>
          </a:xfrm>
          <a:prstGeom prst="ellipse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2" t="12492" r="29378" b="11951"/>
          <a:stretch/>
        </p:blipFill>
        <p:spPr>
          <a:xfrm>
            <a:off x="4651270" y="2825865"/>
            <a:ext cx="1996485" cy="199648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3782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559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www.media.inaf.it/wp-content/uploads/2013/10/piazzi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7" t="12974" r="17069" b="28029"/>
          <a:stretch/>
        </p:blipFill>
        <p:spPr bwMode="auto">
          <a:xfrm>
            <a:off x="1" y="0"/>
            <a:ext cx="439261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751388" y="4149873"/>
            <a:ext cx="4033837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dirty="0"/>
              <a:t>Открыта 1 января 1801 г.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58775" y="4093063"/>
            <a:ext cx="3655217" cy="674200"/>
          </a:xfrm>
          <a:prstGeom prst="rect">
            <a:avLst/>
          </a:prstGeom>
          <a:solidFill>
            <a:srgbClr val="32285A"/>
          </a:solidFill>
        </p:spPr>
        <p:txBody>
          <a:bodyPr wrap="square" lIns="360000" tIns="90000" rIns="180000" bIns="90000">
            <a:spAutoFit/>
          </a:bodyPr>
          <a:lstStyle/>
          <a:p>
            <a:pPr lvl="0" algn="ctr" defTabSz="685800">
              <a:defRPr/>
            </a:pPr>
            <a:r>
              <a:rPr lang="ru-RU" b="1" dirty="0">
                <a:solidFill>
                  <a:prstClr val="white"/>
                </a:solidFill>
              </a:rPr>
              <a:t>Джузеппе </a:t>
            </a:r>
            <a:r>
              <a:rPr lang="ru-RU" b="1" dirty="0" err="1">
                <a:solidFill>
                  <a:prstClr val="white"/>
                </a:solidFill>
              </a:rPr>
              <a:t>Пиацци</a:t>
            </a:r>
            <a:endParaRPr lang="ru-RU" b="1" dirty="0">
              <a:solidFill>
                <a:prstClr val="white"/>
              </a:solidFill>
            </a:endParaRPr>
          </a:p>
          <a:p>
            <a:pPr lvl="0" algn="ctr" defTabSz="685800">
              <a:defRPr/>
            </a:pPr>
            <a:r>
              <a:rPr lang="ru-RU" sz="1400" dirty="0" smtClean="0">
                <a:solidFill>
                  <a:prstClr val="white"/>
                </a:solidFill>
              </a:rPr>
              <a:t>1746—1826</a:t>
            </a:r>
            <a:endParaRPr lang="ru-RU" sz="1400" dirty="0">
              <a:solidFill>
                <a:prstClr val="white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78" t="21718" r="33870" b="21122"/>
          <a:stretch/>
        </p:blipFill>
        <p:spPr>
          <a:xfrm>
            <a:off x="4954587" y="522435"/>
            <a:ext cx="3627438" cy="362743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0949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upload.wikimedia.org/wikipedia/commons/0/0b/Ceres_of_M%C3%A9rida_%28cropped%29.jpg?uselang=ru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4" t="2755" r="13106" b="54376"/>
          <a:stretch/>
        </p:blipFill>
        <p:spPr bwMode="auto">
          <a:xfrm>
            <a:off x="358550" y="769092"/>
            <a:ext cx="1800000" cy="1800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358774" y="2699491"/>
            <a:ext cx="4148137" cy="1607397"/>
            <a:chOff x="358774" y="2704225"/>
            <a:chExt cx="4148137" cy="1607397"/>
          </a:xfrm>
        </p:grpSpPr>
        <p:sp>
          <p:nvSpPr>
            <p:cNvPr id="21" name="TextBox 20"/>
            <p:cNvSpPr txBox="1"/>
            <p:nvPr/>
          </p:nvSpPr>
          <p:spPr>
            <a:xfrm>
              <a:off x="360045" y="2704225"/>
              <a:ext cx="4032567" cy="64633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4200" b="1" dirty="0" smtClean="0">
                  <a:solidFill>
                    <a:srgbClr val="32285A"/>
                  </a:solidFill>
                  <a:latin typeface="Gerbera"/>
                </a:rPr>
                <a:t>Церера</a:t>
              </a:r>
              <a:r>
                <a:rPr kumimoji="0" lang="ru-RU" sz="4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32285A"/>
                  </a:solidFill>
                  <a:effectLst/>
                  <a:uLnTx/>
                  <a:uFillTx/>
                  <a:latin typeface="Gerbera"/>
                  <a:ea typeface="+mn-ea"/>
                  <a:cs typeface="+mn-cs"/>
                </a:rPr>
                <a:t> —</a:t>
              </a:r>
              <a:endParaRPr kumimoji="0" lang="ru-RU" sz="4200" b="1" i="0" u="none" strike="noStrike" kern="1200" cap="none" spc="0" normalizeH="0" baseline="0" noProof="0" dirty="0">
                <a:ln>
                  <a:noFill/>
                </a:ln>
                <a:solidFill>
                  <a:srgbClr val="32285A"/>
                </a:solidFill>
                <a:effectLst/>
                <a:uLnTx/>
                <a:uFillTx/>
                <a:latin typeface="Gerbera"/>
                <a:ea typeface="+mn-ea"/>
                <a:cs typeface="+mn-cs"/>
              </a:endParaRP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358774" y="3480625"/>
              <a:ext cx="4148137" cy="83099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lvl="0">
                <a:defRPr/>
              </a:pPr>
              <a:r>
                <a:rPr lang="ru-RU" dirty="0"/>
                <a:t>ближайшая к Солнцу и наименьшая среди известных карликовых планет Солнечной системы</a:t>
              </a:r>
              <a:r>
                <a:rPr lang="ru-RU" dirty="0" smtClean="0"/>
                <a:t>.</a:t>
              </a: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erbera"/>
              </a:endParaRPr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78" t="21718" r="33870" b="21122"/>
          <a:stretch/>
        </p:blipFill>
        <p:spPr>
          <a:xfrm>
            <a:off x="4706719" y="609329"/>
            <a:ext cx="4237474" cy="423747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87450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70723" y="1094001"/>
            <a:ext cx="4033839" cy="3847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Gerbera"/>
                <a:ea typeface="+mn-ea"/>
                <a:cs typeface="+mn-cs"/>
              </a:rPr>
              <a:t>Церера</a:t>
            </a:r>
            <a:endParaRPr kumimoji="0" lang="ru-RU" sz="25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rbera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55037" y="1671602"/>
            <a:ext cx="2561201" cy="14219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rbera"/>
                <a:ea typeface="+mn-ea"/>
                <a:cs typeface="+mn-cs"/>
              </a:rPr>
              <a:t>Большая полуось</a:t>
            </a:r>
          </a:p>
          <a:p>
            <a:pPr marL="0" marR="0" lvl="0" indent="0" algn="l" defTabSz="68580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 smtClean="0">
                <a:solidFill>
                  <a:srgbClr val="FFFF00"/>
                </a:solidFill>
                <a:latin typeface="Gerbera"/>
              </a:rPr>
              <a:t>Сидерический период</a:t>
            </a:r>
          </a:p>
          <a:p>
            <a:pPr marL="0" marR="0" lvl="0" indent="0" algn="l" defTabSz="68580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rbera"/>
                <a:ea typeface="+mn-ea"/>
                <a:cs typeface="+mn-cs"/>
              </a:rPr>
              <a:t>Период вращения</a:t>
            </a:r>
          </a:p>
          <a:p>
            <a:pPr marL="0" marR="0" lvl="0" indent="0" algn="l" defTabSz="68580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Gerbera"/>
                <a:ea typeface="+mn-ea"/>
                <a:cs typeface="+mn-cs"/>
              </a:rPr>
              <a:t>Средний радиус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916238" y="1671602"/>
            <a:ext cx="2535370" cy="14219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defTabSz="685800">
              <a:lnSpc>
                <a:spcPct val="165000"/>
              </a:lnSpc>
              <a:defRPr/>
            </a:pPr>
            <a:r>
              <a:rPr lang="ru-RU" sz="1400" dirty="0" smtClean="0">
                <a:solidFill>
                  <a:schemeClr val="bg1"/>
                </a:solidFill>
                <a:ea typeface="Cambria Math" panose="02040503050406030204" pitchFamily="18" charset="0"/>
              </a:rPr>
              <a:t>413,77 млн км (2,77 а. е.)</a:t>
            </a:r>
          </a:p>
          <a:p>
            <a:pPr lvl="0" defTabSz="685800">
              <a:lnSpc>
                <a:spcPct val="165000"/>
              </a:lnSpc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Cambria Math" panose="02040503050406030204" pitchFamily="18" charset="0"/>
              </a:rPr>
              <a:t>4,6 года</a:t>
            </a:r>
          </a:p>
          <a:p>
            <a:pPr lvl="0" defTabSz="685800">
              <a:lnSpc>
                <a:spcPct val="165000"/>
              </a:lnSpc>
              <a:defRPr/>
            </a:pPr>
            <a:r>
              <a:rPr lang="ru-RU" sz="1400" dirty="0">
                <a:solidFill>
                  <a:schemeClr val="bg1"/>
                </a:solidFill>
                <a:ea typeface="Cambria Math" panose="02040503050406030204" pitchFamily="18" charset="0"/>
              </a:rPr>
              <a:t>9 ч 4 мин 27,01 </a:t>
            </a:r>
            <a:r>
              <a:rPr lang="ru-RU" sz="1400" dirty="0" smtClean="0">
                <a:solidFill>
                  <a:schemeClr val="bg1"/>
                </a:solidFill>
                <a:ea typeface="Cambria Math" panose="02040503050406030204" pitchFamily="18" charset="0"/>
              </a:rPr>
              <a:t>с</a:t>
            </a:r>
          </a:p>
          <a:p>
            <a:pPr lvl="0" defTabSz="685800">
              <a:lnSpc>
                <a:spcPct val="165000"/>
              </a:lnSpc>
              <a:defRPr/>
            </a:pPr>
            <a:r>
              <a:rPr lang="ru-RU" sz="1400" dirty="0" smtClean="0">
                <a:solidFill>
                  <a:srgbClr val="FFFF00"/>
                </a:solidFill>
                <a:ea typeface="Cambria Math" panose="02040503050406030204" pitchFamily="18" charset="0"/>
              </a:rPr>
              <a:t>463,5 км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0723" y="391464"/>
            <a:ext cx="5975351" cy="3847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rbera"/>
                <a:ea typeface="+mn-ea"/>
                <a:cs typeface="+mn-cs"/>
              </a:rPr>
              <a:t>Параметры карликовых планет</a:t>
            </a:r>
            <a:endParaRPr kumimoji="0" lang="ru-RU" sz="2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rbera"/>
              <a:ea typeface="+mn-ea"/>
              <a:cs typeface="+mn-cs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78" t="21718" r="33870" b="21122"/>
          <a:stretch/>
        </p:blipFill>
        <p:spPr>
          <a:xfrm>
            <a:off x="5649835" y="1671602"/>
            <a:ext cx="3362924" cy="336292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92967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254500" y="0"/>
            <a:ext cx="48895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pic>
        <p:nvPicPr>
          <p:cNvPr id="10242" name="Picture 2" descr="https://upload.wikimedia.org/wikipedia/commons/e/eb/Ceres_size.jpg?uselang=ru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0" b="13662"/>
          <a:stretch/>
        </p:blipFill>
        <p:spPr bwMode="auto">
          <a:xfrm>
            <a:off x="1" y="0"/>
            <a:ext cx="622776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651250" y="735013"/>
            <a:ext cx="1482725" cy="6381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5534024" y="376238"/>
            <a:ext cx="3609975" cy="1012755"/>
          </a:xfrm>
          <a:prstGeom prst="rect">
            <a:avLst/>
          </a:prstGeom>
          <a:solidFill>
            <a:srgbClr val="32285A"/>
          </a:solidFill>
        </p:spPr>
        <p:txBody>
          <a:bodyPr wrap="square" lIns="216000" tIns="90000" rIns="360000" bIns="90000" rtlCol="0">
            <a:spAutoFit/>
          </a:bodyPr>
          <a:lstStyle/>
          <a:p>
            <a:r>
              <a:rPr lang="ru-RU" b="1" dirty="0">
                <a:solidFill>
                  <a:srgbClr val="FFFF00"/>
                </a:solidFill>
                <a:ea typeface="Cambria Math" panose="02040503050406030204" pitchFamily="18" charset="0"/>
              </a:rPr>
              <a:t>Размеры Цереры по сравнению с некоторыми спутниками </a:t>
            </a:r>
            <a:r>
              <a:rPr lang="ru-RU" b="1" dirty="0" smtClean="0">
                <a:solidFill>
                  <a:srgbClr val="FFFF00"/>
                </a:solidFill>
                <a:ea typeface="Cambria Math" panose="02040503050406030204" pitchFamily="18" charset="0"/>
              </a:rPr>
              <a:t>планет</a:t>
            </a:r>
            <a:endParaRPr lang="ru-RU" b="1" dirty="0">
              <a:solidFill>
                <a:srgbClr val="FFFF00"/>
              </a:solidFill>
              <a:ea typeface="Cambria Math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26312" y="4397931"/>
            <a:ext cx="1050288" cy="369332"/>
          </a:xfrm>
          <a:prstGeom prst="rect">
            <a:avLst/>
          </a:prstGeom>
          <a:solidFill>
            <a:srgbClr val="32285A"/>
          </a:solidFill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Церера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9459" y="4397931"/>
            <a:ext cx="1178528" cy="369332"/>
          </a:xfrm>
          <a:prstGeom prst="rect">
            <a:avLst/>
          </a:prstGeom>
          <a:solidFill>
            <a:srgbClr val="32285A"/>
          </a:solidFill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Энцелад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46585" y="1759506"/>
            <a:ext cx="739305" cy="369332"/>
          </a:xfrm>
          <a:prstGeom prst="rect">
            <a:avLst/>
          </a:prstGeom>
          <a:solidFill>
            <a:srgbClr val="32285A"/>
          </a:solidFill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Луна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78563" y="4397931"/>
            <a:ext cx="910827" cy="369332"/>
          </a:xfrm>
          <a:prstGeom prst="rect">
            <a:avLst/>
          </a:prstGeom>
          <a:solidFill>
            <a:srgbClr val="32285A"/>
          </a:solidFill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Диона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8751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70723" y="1094001"/>
            <a:ext cx="4033839" cy="3847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Gerbera"/>
                <a:ea typeface="+mn-ea"/>
                <a:cs typeface="+mn-cs"/>
              </a:rPr>
              <a:t>Церера</a:t>
            </a:r>
            <a:endParaRPr kumimoji="0" lang="ru-RU" sz="25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rbera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55037" y="1671602"/>
            <a:ext cx="2561201" cy="21328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rbera"/>
                <a:ea typeface="+mn-ea"/>
                <a:cs typeface="+mn-cs"/>
              </a:rPr>
              <a:t>Большая полуось</a:t>
            </a:r>
          </a:p>
          <a:p>
            <a:pPr marL="0" marR="0" lvl="0" indent="0" algn="l" defTabSz="68580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 smtClean="0">
                <a:solidFill>
                  <a:srgbClr val="FFFF00"/>
                </a:solidFill>
                <a:latin typeface="Gerbera"/>
              </a:rPr>
              <a:t>Сидерический период</a:t>
            </a:r>
          </a:p>
          <a:p>
            <a:pPr marL="0" marR="0" lvl="0" indent="0" algn="l" defTabSz="68580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rbera"/>
                <a:ea typeface="+mn-ea"/>
                <a:cs typeface="+mn-cs"/>
              </a:rPr>
              <a:t>Период вращения</a:t>
            </a:r>
          </a:p>
          <a:p>
            <a:pPr marL="0" marR="0" lvl="0" indent="0" algn="l" defTabSz="68580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Gerbera"/>
                <a:ea typeface="+mn-ea"/>
                <a:cs typeface="+mn-cs"/>
              </a:rPr>
              <a:t>Средний радиус</a:t>
            </a:r>
          </a:p>
          <a:p>
            <a:pPr marL="0" marR="0" lvl="0" indent="0" algn="l" defTabSz="68580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 smtClean="0">
                <a:solidFill>
                  <a:schemeClr val="bg1"/>
                </a:solidFill>
                <a:latin typeface="Gerbera"/>
              </a:rPr>
              <a:t>Масса</a:t>
            </a:r>
          </a:p>
          <a:p>
            <a:pPr lvl="0" defTabSz="685800">
              <a:lnSpc>
                <a:spcPct val="165000"/>
              </a:lnSpc>
              <a:defRPr/>
            </a:pPr>
            <a:r>
              <a:rPr lang="ru-RU" sz="1400" dirty="0">
                <a:solidFill>
                  <a:srgbClr val="FFFF00"/>
                </a:solidFill>
              </a:rPr>
              <a:t>Средняя плотность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916238" y="1671602"/>
            <a:ext cx="2535370" cy="21328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defTabSz="685800">
              <a:lnSpc>
                <a:spcPct val="165000"/>
              </a:lnSpc>
              <a:defRPr/>
            </a:pPr>
            <a:r>
              <a:rPr lang="ru-RU" sz="1400" dirty="0" smtClean="0">
                <a:solidFill>
                  <a:schemeClr val="bg1"/>
                </a:solidFill>
                <a:ea typeface="Cambria Math" panose="02040503050406030204" pitchFamily="18" charset="0"/>
              </a:rPr>
              <a:t>413,77 млн км (2,77 а. е.)</a:t>
            </a:r>
          </a:p>
          <a:p>
            <a:pPr lvl="0" defTabSz="685800">
              <a:lnSpc>
                <a:spcPct val="165000"/>
              </a:lnSpc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Cambria Math" panose="02040503050406030204" pitchFamily="18" charset="0"/>
              </a:rPr>
              <a:t>4,6 года</a:t>
            </a:r>
          </a:p>
          <a:p>
            <a:pPr lvl="0" defTabSz="685800">
              <a:lnSpc>
                <a:spcPct val="165000"/>
              </a:lnSpc>
              <a:defRPr/>
            </a:pPr>
            <a:r>
              <a:rPr lang="ru-RU" sz="1400" dirty="0">
                <a:solidFill>
                  <a:schemeClr val="bg1"/>
                </a:solidFill>
                <a:ea typeface="Cambria Math" panose="02040503050406030204" pitchFamily="18" charset="0"/>
              </a:rPr>
              <a:t>9 ч 4 мин 27,01 </a:t>
            </a:r>
            <a:r>
              <a:rPr lang="ru-RU" sz="1400" dirty="0" smtClean="0">
                <a:solidFill>
                  <a:schemeClr val="bg1"/>
                </a:solidFill>
                <a:ea typeface="Cambria Math" panose="02040503050406030204" pitchFamily="18" charset="0"/>
              </a:rPr>
              <a:t>с</a:t>
            </a:r>
          </a:p>
          <a:p>
            <a:pPr lvl="0" defTabSz="685800">
              <a:lnSpc>
                <a:spcPct val="165000"/>
              </a:lnSpc>
              <a:defRPr/>
            </a:pPr>
            <a:r>
              <a:rPr lang="ru-RU" sz="1400" dirty="0" smtClean="0">
                <a:solidFill>
                  <a:srgbClr val="FFFF00"/>
                </a:solidFill>
                <a:ea typeface="Cambria Math" panose="02040503050406030204" pitchFamily="18" charset="0"/>
              </a:rPr>
              <a:t>463,5 км</a:t>
            </a:r>
          </a:p>
          <a:p>
            <a:pPr lvl="0" defTabSz="685800">
              <a:lnSpc>
                <a:spcPct val="165000"/>
              </a:lnSpc>
              <a:defRPr/>
            </a:pPr>
            <a:r>
              <a:rPr lang="ru-RU" sz="1400" dirty="0" smtClean="0">
                <a:solidFill>
                  <a:schemeClr val="bg1"/>
                </a:solidFill>
                <a:ea typeface="Cambria Math" panose="02040503050406030204" pitchFamily="18" charset="0"/>
              </a:rPr>
              <a:t>9,393 · 10</a:t>
            </a:r>
            <a:r>
              <a:rPr lang="ru-RU" sz="1400" baseline="30000" dirty="0" smtClean="0">
                <a:solidFill>
                  <a:schemeClr val="bg1"/>
                </a:solidFill>
                <a:ea typeface="Cambria Math" panose="02040503050406030204" pitchFamily="18" charset="0"/>
              </a:rPr>
              <a:t>20</a:t>
            </a:r>
            <a:r>
              <a:rPr lang="ru-RU" sz="1400" dirty="0" smtClean="0">
                <a:solidFill>
                  <a:schemeClr val="bg1"/>
                </a:solidFill>
                <a:ea typeface="Cambria Math" panose="02040503050406030204" pitchFamily="18" charset="0"/>
              </a:rPr>
              <a:t> </a:t>
            </a:r>
            <a:r>
              <a:rPr lang="ru-RU" sz="1400" dirty="0">
                <a:solidFill>
                  <a:schemeClr val="bg1"/>
                </a:solidFill>
                <a:ea typeface="Cambria Math" panose="02040503050406030204" pitchFamily="18" charset="0"/>
              </a:rPr>
              <a:t>кг</a:t>
            </a: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Cambria Math" panose="02040503050406030204" pitchFamily="18" charset="0"/>
            </a:endParaRPr>
          </a:p>
          <a:p>
            <a:pPr lvl="0" defTabSz="685800">
              <a:lnSpc>
                <a:spcPct val="165000"/>
              </a:lnSpc>
              <a:defRPr/>
            </a:pPr>
            <a:r>
              <a:rPr lang="ru-RU" sz="1400" dirty="0" smtClean="0">
                <a:solidFill>
                  <a:srgbClr val="FFFF00"/>
                </a:solidFill>
                <a:ea typeface="Cambria Math" panose="02040503050406030204" pitchFamily="18" charset="0"/>
              </a:rPr>
              <a:t>2,16 </a:t>
            </a:r>
            <a:r>
              <a:rPr lang="ru-RU" sz="1400" dirty="0">
                <a:solidFill>
                  <a:srgbClr val="FFFF00"/>
                </a:solidFill>
                <a:ea typeface="Cambria Math" panose="02040503050406030204" pitchFamily="18" charset="0"/>
              </a:rPr>
              <a:t>г/см</a:t>
            </a:r>
            <a:r>
              <a:rPr lang="ru-RU" sz="1400" baseline="30000" dirty="0">
                <a:solidFill>
                  <a:srgbClr val="FFFF00"/>
                </a:solidFill>
                <a:ea typeface="Cambria Math" panose="02040503050406030204" pitchFamily="18" charset="0"/>
              </a:rPr>
              <a:t>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0723" y="391464"/>
            <a:ext cx="5975351" cy="3847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rbera"/>
                <a:ea typeface="+mn-ea"/>
                <a:cs typeface="+mn-cs"/>
              </a:rPr>
              <a:t>Параметры карликовых планет</a:t>
            </a:r>
            <a:endParaRPr kumimoji="0" lang="ru-RU" sz="2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rbera"/>
              <a:ea typeface="+mn-ea"/>
              <a:cs typeface="+mn-cs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78" t="21718" r="33870" b="21122"/>
          <a:stretch/>
        </p:blipFill>
        <p:spPr>
          <a:xfrm>
            <a:off x="5649835" y="1671602"/>
            <a:ext cx="3362924" cy="336292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13754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60045" y="376238"/>
            <a:ext cx="2116455" cy="3847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500" b="1" dirty="0" smtClean="0">
                <a:solidFill>
                  <a:schemeClr val="bg1"/>
                </a:solidFill>
                <a:latin typeface="Gerbera"/>
              </a:rPr>
              <a:t>Церера</a:t>
            </a:r>
            <a:endParaRPr kumimoji="0" lang="ru-RU" sz="2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rber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48777" y="1502821"/>
            <a:ext cx="3134017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тонкий слой реголита.</a:t>
            </a:r>
            <a:endParaRPr lang="ru-RU" sz="1400" dirty="0" smtClean="0">
              <a:solidFill>
                <a:srgbClr val="FFFF00"/>
              </a:solidFill>
            </a:endParaRPr>
          </a:p>
          <a:p>
            <a:endParaRPr lang="ru-RU" sz="1400" dirty="0" smtClean="0">
              <a:solidFill>
                <a:schemeClr val="bg1"/>
              </a:solidFill>
            </a:endParaRPr>
          </a:p>
          <a:p>
            <a:r>
              <a:rPr lang="ru-RU" sz="1400" dirty="0" err="1">
                <a:solidFill>
                  <a:schemeClr val="bg1"/>
                </a:solidFill>
              </a:rPr>
              <a:t>криомантия</a:t>
            </a:r>
            <a:r>
              <a:rPr lang="ru-RU" sz="1400" dirty="0">
                <a:solidFill>
                  <a:schemeClr val="bg1"/>
                </a:solidFill>
              </a:rPr>
              <a:t> из водяного </a:t>
            </a:r>
            <a:r>
              <a:rPr lang="ru-RU" sz="1400" dirty="0" smtClean="0">
                <a:solidFill>
                  <a:schemeClr val="bg1"/>
                </a:solidFill>
              </a:rPr>
              <a:t>льда толщиной около </a:t>
            </a:r>
            <a:r>
              <a:rPr lang="ru-RU" sz="1400" dirty="0" smtClean="0">
                <a:solidFill>
                  <a:srgbClr val="FFFF00"/>
                </a:solidFill>
              </a:rPr>
              <a:t>100 км.</a:t>
            </a:r>
          </a:p>
          <a:p>
            <a:endParaRPr lang="ru-RU" sz="1400" dirty="0" smtClean="0">
              <a:solidFill>
                <a:schemeClr val="bg1"/>
              </a:solidFill>
            </a:endParaRPr>
          </a:p>
          <a:p>
            <a:r>
              <a:rPr lang="ru-RU" sz="1400" dirty="0" smtClean="0">
                <a:solidFill>
                  <a:schemeClr val="bg1"/>
                </a:solidFill>
              </a:rPr>
              <a:t>каменное ядро.</a:t>
            </a:r>
            <a:endParaRPr lang="ru-RU" sz="1400" dirty="0">
              <a:solidFill>
                <a:srgbClr val="FFFF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60045" y="3911305"/>
            <a:ext cx="4009383" cy="855958"/>
          </a:xfrm>
          <a:prstGeom prst="rect">
            <a:avLst/>
          </a:prstGeom>
          <a:noFill/>
          <a:ln w="25400">
            <a:solidFill>
              <a:srgbClr val="FFFF00"/>
            </a:solidFill>
          </a:ln>
        </p:spPr>
        <p:txBody>
          <a:bodyPr wrap="square" lIns="180000" tIns="180000" rIns="180000" bIns="180000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</a:rPr>
              <a:t>Объём льда </a:t>
            </a:r>
            <a:r>
              <a:rPr lang="ru-RU" sz="1600" dirty="0">
                <a:solidFill>
                  <a:srgbClr val="FFFF00"/>
                </a:solidFill>
              </a:rPr>
              <a:t>превосходит запасы пресной воды </a:t>
            </a:r>
            <a:r>
              <a:rPr lang="ru-RU" sz="1600" dirty="0">
                <a:solidFill>
                  <a:schemeClr val="bg1"/>
                </a:solidFill>
              </a:rPr>
              <a:t>на Земле.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60045" y="1502821"/>
            <a:ext cx="359093" cy="15081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dirty="0" smtClean="0">
                <a:solidFill>
                  <a:srgbClr val="FFFF00"/>
                </a:solidFill>
              </a:rPr>
              <a:t>1 —</a:t>
            </a:r>
          </a:p>
          <a:p>
            <a:endParaRPr lang="ru-RU" sz="1400" dirty="0">
              <a:solidFill>
                <a:srgbClr val="FFFF00"/>
              </a:solidFill>
            </a:endParaRPr>
          </a:p>
          <a:p>
            <a:r>
              <a:rPr lang="ru-RU" sz="1400" dirty="0" smtClean="0">
                <a:solidFill>
                  <a:srgbClr val="FFFF00"/>
                </a:solidFill>
              </a:rPr>
              <a:t>2 —</a:t>
            </a:r>
          </a:p>
          <a:p>
            <a:endParaRPr lang="ru-RU" sz="1400" dirty="0" smtClean="0">
              <a:solidFill>
                <a:srgbClr val="FFFF00"/>
              </a:solidFill>
            </a:endParaRPr>
          </a:p>
          <a:p>
            <a:endParaRPr lang="ru-RU" sz="1400" dirty="0" smtClean="0">
              <a:solidFill>
                <a:srgbClr val="FFFF00"/>
              </a:solidFill>
            </a:endParaRPr>
          </a:p>
          <a:p>
            <a:r>
              <a:rPr lang="ru-RU" sz="1400" dirty="0" smtClean="0">
                <a:solidFill>
                  <a:srgbClr val="FFFF00"/>
                </a:solidFill>
              </a:rPr>
              <a:t>3 —</a:t>
            </a:r>
          </a:p>
          <a:p>
            <a:endParaRPr lang="ru-RU" sz="1400" dirty="0">
              <a:solidFill>
                <a:srgbClr val="FFFF00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978" t="21718" r="33870" b="21122"/>
          <a:stretch/>
        </p:blipFill>
        <p:spPr>
          <a:xfrm>
            <a:off x="4706719" y="609329"/>
            <a:ext cx="4237474" cy="4237474"/>
          </a:xfrm>
          <a:prstGeom prst="ellipse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175" y="912538"/>
            <a:ext cx="3086101" cy="3135586"/>
          </a:xfrm>
          <a:prstGeom prst="rect">
            <a:avLst/>
          </a:prstGeom>
        </p:spPr>
      </p:pic>
      <p:sp>
        <p:nvSpPr>
          <p:cNvPr id="23" name="Овал 22"/>
          <p:cNvSpPr/>
          <p:nvPr/>
        </p:nvSpPr>
        <p:spPr>
          <a:xfrm>
            <a:off x="5744044" y="2480331"/>
            <a:ext cx="360000" cy="360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2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6661870" y="2480331"/>
            <a:ext cx="360000" cy="360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3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5324258" y="2480331"/>
            <a:ext cx="360000" cy="360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1</a:t>
            </a:r>
            <a:endParaRPr lang="ru-RU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393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upload.wikimedia.org/wikipedia/commons/2/22/PIA20348_crop_-_Ceres%27_Ahuna_Mons_top_view.jpg?uselang=ru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58" b="17292"/>
          <a:stretch/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267575" y="4308506"/>
            <a:ext cx="1876424" cy="458757"/>
          </a:xfrm>
          <a:prstGeom prst="rect">
            <a:avLst/>
          </a:prstGeom>
          <a:solidFill>
            <a:srgbClr val="32285A"/>
          </a:solidFill>
        </p:spPr>
        <p:txBody>
          <a:bodyPr wrap="square" lIns="216000" tIns="90000" rIns="360000" bIns="90000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  <a:ea typeface="Cambria Math" panose="02040503050406030204" pitchFamily="18" charset="0"/>
              </a:rPr>
              <a:t>Гора </a:t>
            </a:r>
            <a:r>
              <a:rPr lang="ru-RU" b="1" dirty="0" err="1" smtClean="0">
                <a:solidFill>
                  <a:srgbClr val="FFFF00"/>
                </a:solidFill>
                <a:ea typeface="Cambria Math" panose="02040503050406030204" pitchFamily="18" charset="0"/>
              </a:rPr>
              <a:t>Ахуна</a:t>
            </a:r>
            <a:endParaRPr lang="ru-RU" b="1" dirty="0">
              <a:solidFill>
                <a:srgbClr val="FFFF00"/>
              </a:solidFill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339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upload.wikimedia.org/wikipedia/commons/0/01/PIA20349_crop_-_Ceres%27_Ahuna_Mons_side_view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26" b="19524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267575" y="4308506"/>
            <a:ext cx="1876424" cy="458757"/>
          </a:xfrm>
          <a:prstGeom prst="rect">
            <a:avLst/>
          </a:prstGeom>
          <a:solidFill>
            <a:srgbClr val="32285A"/>
          </a:solidFill>
        </p:spPr>
        <p:txBody>
          <a:bodyPr wrap="square" lIns="216000" tIns="90000" rIns="360000" bIns="90000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  <a:ea typeface="Cambria Math" panose="02040503050406030204" pitchFamily="18" charset="0"/>
              </a:rPr>
              <a:t>Гора </a:t>
            </a:r>
            <a:r>
              <a:rPr lang="ru-RU" b="1" dirty="0" err="1" smtClean="0">
                <a:solidFill>
                  <a:srgbClr val="FFFF00"/>
                </a:solidFill>
                <a:ea typeface="Cambria Math" panose="02040503050406030204" pitchFamily="18" charset="0"/>
              </a:rPr>
              <a:t>Ахуна</a:t>
            </a:r>
            <a:endParaRPr lang="ru-RU" b="1" dirty="0">
              <a:solidFill>
                <a:srgbClr val="FFFF00"/>
              </a:solidFill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450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upload.wikimedia.org/wikipedia/commons/e/e7/PIA20915-Ceres-DwarfPlanet-AhunaMons-2xHighSimulation.jpg?uselang=r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146"/>
            <a:ext cx="9144000" cy="5150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4040610"/>
            <a:ext cx="4061460" cy="735756"/>
          </a:xfrm>
          <a:prstGeom prst="rect">
            <a:avLst/>
          </a:prstGeom>
          <a:solidFill>
            <a:srgbClr val="32285A"/>
          </a:solidFill>
        </p:spPr>
        <p:txBody>
          <a:bodyPr wrap="square" lIns="360000" tIns="90000" rIns="216000" bIns="90000" rtlCol="0">
            <a:spAutoFit/>
          </a:bodyPr>
          <a:lstStyle/>
          <a:p>
            <a:r>
              <a:rPr lang="ru-RU" b="1" dirty="0">
                <a:solidFill>
                  <a:srgbClr val="FFFF00"/>
                </a:solidFill>
                <a:ea typeface="Cambria Math" panose="02040503050406030204" pitchFamily="18" charset="0"/>
              </a:rPr>
              <a:t>Компьютерная модель </a:t>
            </a:r>
            <a:r>
              <a:rPr lang="ru-RU" b="1" dirty="0" err="1" smtClean="0">
                <a:solidFill>
                  <a:srgbClr val="FFFF00"/>
                </a:solidFill>
                <a:ea typeface="Cambria Math" panose="02040503050406030204" pitchFamily="18" charset="0"/>
              </a:rPr>
              <a:t>Ахуны</a:t>
            </a:r>
            <a:endParaRPr lang="ru-RU" b="1" dirty="0" smtClean="0">
              <a:solidFill>
                <a:srgbClr val="FFFF00"/>
              </a:solidFill>
              <a:ea typeface="Cambria Math" panose="02040503050406030204" pitchFamily="18" charset="0"/>
            </a:endParaRPr>
          </a:p>
          <a:p>
            <a:r>
              <a:rPr lang="ru-RU" b="1" dirty="0" smtClean="0">
                <a:solidFill>
                  <a:srgbClr val="FFFF00"/>
                </a:solidFill>
                <a:ea typeface="Cambria Math" panose="02040503050406030204" pitchFamily="18" charset="0"/>
              </a:rPr>
              <a:t>(высота </a:t>
            </a:r>
            <a:r>
              <a:rPr lang="ru-RU" b="1" dirty="0">
                <a:solidFill>
                  <a:srgbClr val="FFFF00"/>
                </a:solidFill>
                <a:ea typeface="Cambria Math" panose="02040503050406030204" pitchFamily="18" charset="0"/>
              </a:rPr>
              <a:t>увеличена </a:t>
            </a:r>
            <a:r>
              <a:rPr lang="ru-RU" b="1" dirty="0" smtClean="0">
                <a:solidFill>
                  <a:srgbClr val="FFFF00"/>
                </a:solidFill>
                <a:ea typeface="Cambria Math" panose="02040503050406030204" pitchFamily="18" charset="0"/>
              </a:rPr>
              <a:t>вдвое)</a:t>
            </a:r>
            <a:endParaRPr lang="ru-RU" b="1" dirty="0">
              <a:solidFill>
                <a:srgbClr val="FFFF00"/>
              </a:solidFill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096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225" y="369689"/>
            <a:ext cx="7829550" cy="4404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69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70723" y="1094001"/>
            <a:ext cx="4033839" cy="3847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Gerbera"/>
                <a:ea typeface="+mn-ea"/>
                <a:cs typeface="+mn-cs"/>
              </a:rPr>
              <a:t>Церера</a:t>
            </a:r>
            <a:endParaRPr kumimoji="0" lang="ru-RU" sz="25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rbera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55037" y="1671602"/>
            <a:ext cx="2561201" cy="24883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rbera"/>
                <a:ea typeface="+mn-ea"/>
                <a:cs typeface="+mn-cs"/>
              </a:rPr>
              <a:t>Большая полуось</a:t>
            </a:r>
          </a:p>
          <a:p>
            <a:pPr marL="0" marR="0" lvl="0" indent="0" algn="l" defTabSz="68580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 smtClean="0">
                <a:solidFill>
                  <a:srgbClr val="FFFF00"/>
                </a:solidFill>
                <a:latin typeface="Gerbera"/>
              </a:rPr>
              <a:t>Сидерический период</a:t>
            </a:r>
          </a:p>
          <a:p>
            <a:pPr marL="0" marR="0" lvl="0" indent="0" algn="l" defTabSz="68580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rbera"/>
                <a:ea typeface="+mn-ea"/>
                <a:cs typeface="+mn-cs"/>
              </a:rPr>
              <a:t>Период вращения</a:t>
            </a:r>
          </a:p>
          <a:p>
            <a:pPr marL="0" marR="0" lvl="0" indent="0" algn="l" defTabSz="68580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Gerbera"/>
                <a:ea typeface="+mn-ea"/>
                <a:cs typeface="+mn-cs"/>
              </a:rPr>
              <a:t>Средний радиус</a:t>
            </a:r>
          </a:p>
          <a:p>
            <a:pPr marL="0" marR="0" lvl="0" indent="0" algn="l" defTabSz="68580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 smtClean="0">
                <a:solidFill>
                  <a:schemeClr val="bg1"/>
                </a:solidFill>
                <a:latin typeface="Gerbera"/>
              </a:rPr>
              <a:t>Масса</a:t>
            </a:r>
          </a:p>
          <a:p>
            <a:pPr lvl="0" defTabSz="685800">
              <a:lnSpc>
                <a:spcPct val="165000"/>
              </a:lnSpc>
              <a:defRPr/>
            </a:pPr>
            <a:r>
              <a:rPr lang="ru-RU" sz="1400" dirty="0">
                <a:solidFill>
                  <a:srgbClr val="FFFF00"/>
                </a:solidFill>
              </a:rPr>
              <a:t>Средняя </a:t>
            </a:r>
            <a:r>
              <a:rPr lang="ru-RU" sz="1400" dirty="0" smtClean="0">
                <a:solidFill>
                  <a:srgbClr val="FFFF00"/>
                </a:solidFill>
              </a:rPr>
              <a:t>плотность</a:t>
            </a:r>
          </a:p>
          <a:p>
            <a:pPr lvl="0" defTabSz="685800">
              <a:lnSpc>
                <a:spcPct val="165000"/>
              </a:lnSpc>
              <a:defRPr/>
            </a:pPr>
            <a:r>
              <a:rPr lang="ru-RU" sz="1400" dirty="0" smtClean="0">
                <a:solidFill>
                  <a:schemeClr val="bg1"/>
                </a:solidFill>
              </a:rPr>
              <a:t>Естественные спутники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916238" y="1671602"/>
            <a:ext cx="2535370" cy="24883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defTabSz="685800">
              <a:lnSpc>
                <a:spcPct val="165000"/>
              </a:lnSpc>
              <a:defRPr/>
            </a:pPr>
            <a:r>
              <a:rPr lang="ru-RU" sz="1400" dirty="0" smtClean="0">
                <a:solidFill>
                  <a:schemeClr val="bg1"/>
                </a:solidFill>
                <a:ea typeface="Cambria Math" panose="02040503050406030204" pitchFamily="18" charset="0"/>
              </a:rPr>
              <a:t>413,77 млн км (2,77 а. е.)</a:t>
            </a:r>
          </a:p>
          <a:p>
            <a:pPr lvl="0" defTabSz="685800">
              <a:lnSpc>
                <a:spcPct val="165000"/>
              </a:lnSpc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Cambria Math" panose="02040503050406030204" pitchFamily="18" charset="0"/>
              </a:rPr>
              <a:t>4,6 года</a:t>
            </a:r>
          </a:p>
          <a:p>
            <a:pPr lvl="0" defTabSz="685800">
              <a:lnSpc>
                <a:spcPct val="165000"/>
              </a:lnSpc>
              <a:defRPr/>
            </a:pPr>
            <a:r>
              <a:rPr lang="ru-RU" sz="1400" dirty="0">
                <a:solidFill>
                  <a:schemeClr val="bg1"/>
                </a:solidFill>
                <a:ea typeface="Cambria Math" panose="02040503050406030204" pitchFamily="18" charset="0"/>
              </a:rPr>
              <a:t>9 ч 4 мин 27,01 </a:t>
            </a:r>
            <a:r>
              <a:rPr lang="ru-RU" sz="1400" dirty="0" smtClean="0">
                <a:solidFill>
                  <a:schemeClr val="bg1"/>
                </a:solidFill>
                <a:ea typeface="Cambria Math" panose="02040503050406030204" pitchFamily="18" charset="0"/>
              </a:rPr>
              <a:t>с</a:t>
            </a:r>
          </a:p>
          <a:p>
            <a:pPr lvl="0" defTabSz="685800">
              <a:lnSpc>
                <a:spcPct val="165000"/>
              </a:lnSpc>
              <a:defRPr/>
            </a:pPr>
            <a:r>
              <a:rPr lang="ru-RU" sz="1400" dirty="0" smtClean="0">
                <a:solidFill>
                  <a:srgbClr val="FFFF00"/>
                </a:solidFill>
                <a:ea typeface="Cambria Math" panose="02040503050406030204" pitchFamily="18" charset="0"/>
              </a:rPr>
              <a:t>463,5 км</a:t>
            </a:r>
          </a:p>
          <a:p>
            <a:pPr lvl="0" defTabSz="685800">
              <a:lnSpc>
                <a:spcPct val="165000"/>
              </a:lnSpc>
              <a:defRPr/>
            </a:pPr>
            <a:r>
              <a:rPr lang="ru-RU" sz="1400" dirty="0" smtClean="0">
                <a:solidFill>
                  <a:schemeClr val="bg1"/>
                </a:solidFill>
                <a:ea typeface="Cambria Math" panose="02040503050406030204" pitchFamily="18" charset="0"/>
              </a:rPr>
              <a:t>9,393 · 10</a:t>
            </a:r>
            <a:r>
              <a:rPr lang="ru-RU" sz="1400" baseline="30000" dirty="0" smtClean="0">
                <a:solidFill>
                  <a:schemeClr val="bg1"/>
                </a:solidFill>
                <a:ea typeface="Cambria Math" panose="02040503050406030204" pitchFamily="18" charset="0"/>
              </a:rPr>
              <a:t>20</a:t>
            </a:r>
            <a:r>
              <a:rPr lang="ru-RU" sz="1400" dirty="0" smtClean="0">
                <a:solidFill>
                  <a:schemeClr val="bg1"/>
                </a:solidFill>
                <a:ea typeface="Cambria Math" panose="02040503050406030204" pitchFamily="18" charset="0"/>
              </a:rPr>
              <a:t> </a:t>
            </a:r>
            <a:r>
              <a:rPr lang="ru-RU" sz="1400" dirty="0">
                <a:solidFill>
                  <a:schemeClr val="bg1"/>
                </a:solidFill>
                <a:ea typeface="Cambria Math" panose="02040503050406030204" pitchFamily="18" charset="0"/>
              </a:rPr>
              <a:t>кг</a:t>
            </a: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Cambria Math" panose="02040503050406030204" pitchFamily="18" charset="0"/>
            </a:endParaRPr>
          </a:p>
          <a:p>
            <a:pPr lvl="0" defTabSz="685800">
              <a:lnSpc>
                <a:spcPct val="165000"/>
              </a:lnSpc>
              <a:defRPr/>
            </a:pPr>
            <a:r>
              <a:rPr lang="ru-RU" sz="1400" dirty="0" smtClean="0">
                <a:solidFill>
                  <a:srgbClr val="FFFF00"/>
                </a:solidFill>
                <a:ea typeface="Cambria Math" panose="02040503050406030204" pitchFamily="18" charset="0"/>
              </a:rPr>
              <a:t>2,16 г/см</a:t>
            </a:r>
            <a:r>
              <a:rPr lang="ru-RU" sz="1400" baseline="30000" dirty="0" smtClean="0">
                <a:solidFill>
                  <a:srgbClr val="FFFF00"/>
                </a:solidFill>
                <a:ea typeface="Cambria Math" panose="02040503050406030204" pitchFamily="18" charset="0"/>
              </a:rPr>
              <a:t>3</a:t>
            </a:r>
          </a:p>
          <a:p>
            <a:pPr lvl="0" defTabSz="685800">
              <a:lnSpc>
                <a:spcPct val="165000"/>
              </a:lnSpc>
              <a:defRPr/>
            </a:pPr>
            <a:r>
              <a:rPr lang="ru-RU" sz="1400" dirty="0" smtClean="0">
                <a:solidFill>
                  <a:schemeClr val="bg1"/>
                </a:solidFill>
                <a:ea typeface="Cambria Math" panose="02040503050406030204" pitchFamily="18" charset="0"/>
              </a:rPr>
              <a:t>нет</a:t>
            </a:r>
            <a:endParaRPr lang="ru-RU" sz="1400" dirty="0">
              <a:solidFill>
                <a:schemeClr val="bg1"/>
              </a:solidFill>
              <a:ea typeface="Cambria Math" panose="0204050305040603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0723" y="391464"/>
            <a:ext cx="5975351" cy="3847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rbera"/>
                <a:ea typeface="+mn-ea"/>
                <a:cs typeface="+mn-cs"/>
              </a:rPr>
              <a:t>Параметры карликовых планет</a:t>
            </a:r>
            <a:endParaRPr kumimoji="0" lang="ru-RU" sz="2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rbera"/>
              <a:ea typeface="+mn-ea"/>
              <a:cs typeface="+mn-cs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78" t="21718" r="33870" b="21122"/>
          <a:stretch/>
        </p:blipFill>
        <p:spPr>
          <a:xfrm>
            <a:off x="5649835" y="1671602"/>
            <a:ext cx="3362924" cy="336292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18510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358774" y="2699491"/>
            <a:ext cx="4148137" cy="1607397"/>
            <a:chOff x="358774" y="2704225"/>
            <a:chExt cx="4148137" cy="1607397"/>
          </a:xfrm>
        </p:grpSpPr>
        <p:sp>
          <p:nvSpPr>
            <p:cNvPr id="21" name="TextBox 20"/>
            <p:cNvSpPr txBox="1"/>
            <p:nvPr/>
          </p:nvSpPr>
          <p:spPr>
            <a:xfrm>
              <a:off x="360045" y="2704225"/>
              <a:ext cx="4032567" cy="64633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4200" b="1" dirty="0" smtClean="0">
                  <a:solidFill>
                    <a:srgbClr val="FFFF00"/>
                  </a:solidFill>
                  <a:latin typeface="Gerbera"/>
                </a:rPr>
                <a:t>Плутон</a:t>
              </a:r>
              <a:r>
                <a:rPr kumimoji="0" lang="ru-RU" sz="4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Gerbera"/>
                  <a:ea typeface="+mn-ea"/>
                  <a:cs typeface="+mn-cs"/>
                </a:rPr>
                <a:t> —</a:t>
              </a:r>
              <a:endParaRPr kumimoji="0" lang="ru-RU" sz="4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Gerbera"/>
                <a:ea typeface="+mn-ea"/>
                <a:cs typeface="+mn-cs"/>
              </a:endParaRP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358774" y="3480625"/>
              <a:ext cx="4148137" cy="83099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lvl="0">
                <a:defRPr/>
              </a:pPr>
              <a:r>
                <a:rPr lang="ru-RU" dirty="0" smtClean="0">
                  <a:solidFill>
                    <a:prstClr val="white"/>
                  </a:solidFill>
                </a:rPr>
                <a:t>вторая по удалённости от Солнца и крупнейшая </a:t>
              </a:r>
              <a:r>
                <a:rPr lang="ru-RU" dirty="0">
                  <a:solidFill>
                    <a:prstClr val="white"/>
                  </a:solidFill>
                </a:rPr>
                <a:t>известная карликовая планета Солнечной </a:t>
              </a:r>
              <a:r>
                <a:rPr lang="ru-RU" dirty="0" smtClean="0">
                  <a:solidFill>
                    <a:prstClr val="white"/>
                  </a:solidFill>
                </a:rPr>
                <a:t>системы.</a:t>
              </a: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rbera"/>
                <a:ea typeface="+mn-ea"/>
                <a:cs typeface="+mn-cs"/>
              </a:endParaRP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51" t="5145" r="25950" b="7159"/>
          <a:stretch/>
        </p:blipFill>
        <p:spPr>
          <a:xfrm>
            <a:off x="4752975" y="600075"/>
            <a:ext cx="4095750" cy="4200526"/>
          </a:xfrm>
          <a:prstGeom prst="rect">
            <a:avLst/>
          </a:prstGeom>
        </p:spPr>
      </p:pic>
      <p:pic>
        <p:nvPicPr>
          <p:cNvPr id="9" name="Picture 4" descr="Картинки по запросу аид бог арт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1" b="20439"/>
          <a:stretch/>
        </p:blipFill>
        <p:spPr bwMode="auto">
          <a:xfrm>
            <a:off x="358774" y="839279"/>
            <a:ext cx="1800000" cy="1800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619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1506" name="Picture 2" descr="Картинки по запросу Clyde William Tombaugh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1" b="12832"/>
          <a:stretch/>
        </p:blipFill>
        <p:spPr bwMode="auto">
          <a:xfrm>
            <a:off x="0" y="1"/>
            <a:ext cx="439261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58775" y="4093063"/>
            <a:ext cx="3655217" cy="674200"/>
          </a:xfrm>
          <a:prstGeom prst="rect">
            <a:avLst/>
          </a:prstGeom>
          <a:solidFill>
            <a:srgbClr val="32285A"/>
          </a:solidFill>
        </p:spPr>
        <p:txBody>
          <a:bodyPr wrap="square" lIns="360000" tIns="90000" rIns="180000" bIns="90000">
            <a:spAutoFit/>
          </a:bodyPr>
          <a:lstStyle/>
          <a:p>
            <a:pPr lvl="0" algn="ctr" defTabSz="685800">
              <a:defRPr/>
            </a:pPr>
            <a:r>
              <a:rPr lang="ru-RU" b="1" dirty="0">
                <a:solidFill>
                  <a:prstClr val="white"/>
                </a:solidFill>
              </a:rPr>
              <a:t>Клайд </a:t>
            </a:r>
            <a:r>
              <a:rPr lang="ru-RU" b="1" dirty="0" err="1">
                <a:solidFill>
                  <a:prstClr val="white"/>
                </a:solidFill>
              </a:rPr>
              <a:t>Томбо</a:t>
            </a:r>
            <a:endParaRPr lang="ru-RU" b="1" dirty="0">
              <a:solidFill>
                <a:prstClr val="white"/>
              </a:solidFill>
            </a:endParaRPr>
          </a:p>
          <a:p>
            <a:pPr lvl="0" algn="ctr" defTabSz="685800">
              <a:defRPr/>
            </a:pPr>
            <a:r>
              <a:rPr lang="ru-RU" sz="1400" dirty="0" smtClean="0">
                <a:solidFill>
                  <a:prstClr val="white"/>
                </a:solidFill>
              </a:rPr>
              <a:t>1906—1997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rbera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51388" y="4149873"/>
            <a:ext cx="4033837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Открыт 18 февраля 1930 </a:t>
            </a:r>
            <a:r>
              <a:rPr lang="ru-RU" dirty="0" smtClean="0">
                <a:solidFill>
                  <a:schemeClr val="bg1"/>
                </a:solidFill>
              </a:rPr>
              <a:t>г.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5" t="11710" r="49375" b="11197"/>
          <a:stretch/>
        </p:blipFill>
        <p:spPr>
          <a:xfrm>
            <a:off x="5100638" y="638175"/>
            <a:ext cx="3324225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709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1506" name="Picture 2" descr="Картинки по запросу Clyde William Tombaugh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1" b="12832"/>
          <a:stretch/>
        </p:blipFill>
        <p:spPr bwMode="auto">
          <a:xfrm>
            <a:off x="0" y="1"/>
            <a:ext cx="439261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58775" y="4093063"/>
            <a:ext cx="3655217" cy="674200"/>
          </a:xfrm>
          <a:prstGeom prst="rect">
            <a:avLst/>
          </a:prstGeom>
          <a:solidFill>
            <a:srgbClr val="32285A"/>
          </a:solidFill>
        </p:spPr>
        <p:txBody>
          <a:bodyPr wrap="square" lIns="360000" tIns="90000" rIns="180000" bIns="90000">
            <a:spAutoFit/>
          </a:bodyPr>
          <a:lstStyle/>
          <a:p>
            <a:pPr lvl="0" algn="ctr" defTabSz="685800">
              <a:defRPr/>
            </a:pPr>
            <a:r>
              <a:rPr lang="ru-RU" b="1" dirty="0">
                <a:solidFill>
                  <a:prstClr val="white"/>
                </a:solidFill>
              </a:rPr>
              <a:t>Клайд </a:t>
            </a:r>
            <a:r>
              <a:rPr lang="ru-RU" b="1" dirty="0" err="1">
                <a:solidFill>
                  <a:prstClr val="white"/>
                </a:solidFill>
              </a:rPr>
              <a:t>Томбо</a:t>
            </a:r>
            <a:endParaRPr lang="ru-RU" b="1" dirty="0">
              <a:solidFill>
                <a:prstClr val="white"/>
              </a:solidFill>
            </a:endParaRPr>
          </a:p>
          <a:p>
            <a:pPr lvl="0" algn="ctr" defTabSz="685800">
              <a:defRPr/>
            </a:pPr>
            <a:r>
              <a:rPr lang="ru-RU" sz="1400" dirty="0" smtClean="0">
                <a:solidFill>
                  <a:prstClr val="white"/>
                </a:solidFill>
              </a:rPr>
              <a:t>1906—1997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rbera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51388" y="4149873"/>
            <a:ext cx="4033837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Открыт 18 февраля 1930 </a:t>
            </a:r>
            <a:r>
              <a:rPr lang="ru-RU" dirty="0" smtClean="0">
                <a:solidFill>
                  <a:schemeClr val="bg1"/>
                </a:solidFill>
              </a:rPr>
              <a:t>г.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5" t="11710" r="49375" b="11197"/>
          <a:stretch/>
        </p:blipFill>
        <p:spPr>
          <a:xfrm>
            <a:off x="5100638" y="638175"/>
            <a:ext cx="3324225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92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upload.wikimedia.org/wikipedia/ru/7/7c/Venetia_phair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068" r="1" b="10555"/>
          <a:stretch/>
        </p:blipFill>
        <p:spPr bwMode="auto">
          <a:xfrm>
            <a:off x="0" y="0"/>
            <a:ext cx="4392613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58775" y="4093063"/>
            <a:ext cx="3655217" cy="674200"/>
          </a:xfrm>
          <a:prstGeom prst="rect">
            <a:avLst/>
          </a:prstGeom>
          <a:solidFill>
            <a:srgbClr val="32285A"/>
          </a:solidFill>
        </p:spPr>
        <p:txBody>
          <a:bodyPr wrap="square" lIns="360000" tIns="90000" rIns="180000" bIns="90000">
            <a:spAutoFit/>
          </a:bodyPr>
          <a:lstStyle/>
          <a:p>
            <a:pPr lvl="0" algn="ctr" defTabSz="685800">
              <a:defRPr/>
            </a:pPr>
            <a:r>
              <a:rPr lang="ru-RU" b="1" dirty="0">
                <a:solidFill>
                  <a:prstClr val="white"/>
                </a:solidFill>
              </a:rPr>
              <a:t>Венеция Берни</a:t>
            </a:r>
          </a:p>
          <a:p>
            <a:pPr lvl="0" algn="ctr" defTabSz="685800">
              <a:defRPr/>
            </a:pPr>
            <a:r>
              <a:rPr lang="ru-RU" sz="1400" dirty="0" smtClean="0">
                <a:solidFill>
                  <a:prstClr val="white"/>
                </a:solidFill>
              </a:rPr>
              <a:t>1918—2009</a:t>
            </a:r>
            <a:endParaRPr lang="ru-RU" sz="1400" dirty="0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51388" y="4149873"/>
            <a:ext cx="4033837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Открыт 18 февраля 1930 </a:t>
            </a:r>
            <a:r>
              <a:rPr lang="ru-RU" dirty="0" smtClean="0">
                <a:solidFill>
                  <a:schemeClr val="bg1"/>
                </a:solidFill>
              </a:rPr>
              <a:t>г.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51" t="5145" r="25950" b="7159"/>
          <a:stretch/>
        </p:blipFill>
        <p:spPr>
          <a:xfrm>
            <a:off x="5082381" y="1352018"/>
            <a:ext cx="3371850" cy="34581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51388" y="376238"/>
            <a:ext cx="4033837" cy="1062920"/>
          </a:xfrm>
          <a:prstGeom prst="rect">
            <a:avLst/>
          </a:prstGeom>
          <a:solidFill>
            <a:srgbClr val="32285A"/>
          </a:solidFill>
          <a:ln>
            <a:noFill/>
          </a:ln>
        </p:spPr>
        <p:txBody>
          <a:bodyPr wrap="square" lIns="72000" tIns="252000" rIns="72000" bIns="252000" rtlCol="0">
            <a:spAutoFit/>
          </a:bodyPr>
          <a:lstStyle/>
          <a:p>
            <a:pPr lvl="0" algn="ctr"/>
            <a:r>
              <a:rPr lang="ru-RU" dirty="0">
                <a:solidFill>
                  <a:prstClr val="white"/>
                </a:solidFill>
              </a:rPr>
              <a:t>Венеция Берни — девочка, давшая планете название «Плутон</a:t>
            </a:r>
            <a:r>
              <a:rPr lang="ru-RU" dirty="0" smtClean="0">
                <a:solidFill>
                  <a:prstClr val="white"/>
                </a:solidFill>
              </a:rPr>
              <a:t>».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rbera"/>
            </a:endParaRPr>
          </a:p>
        </p:txBody>
      </p:sp>
    </p:spTree>
    <p:extLst>
      <p:ext uri="{BB962C8B-B14F-4D97-AF65-F5344CB8AC3E}">
        <p14:creationId xmlns:p14="http://schemas.microsoft.com/office/powerpoint/2010/main" val="193853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Скругленная прямоугольная выноска 8"/>
          <p:cNvSpPr/>
          <p:nvPr/>
        </p:nvSpPr>
        <p:spPr>
          <a:xfrm>
            <a:off x="3589020" y="1228725"/>
            <a:ext cx="2316480" cy="967740"/>
          </a:xfrm>
          <a:prstGeom prst="wedgeRoundRectCallout">
            <a:avLst>
              <a:gd name="adj1" fmla="val 53911"/>
              <a:gd name="adj2" fmla="val 72578"/>
              <a:gd name="adj3" fmla="val 16667"/>
            </a:avLst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dirty="0" smtClean="0"/>
              <a:t>Вчера учёными была обнаружена новая планета на окраинах Солнечной системы.</a:t>
            </a:r>
            <a:endParaRPr lang="ru-RU" sz="1350" dirty="0"/>
          </a:p>
        </p:txBody>
      </p:sp>
      <p:sp>
        <p:nvSpPr>
          <p:cNvPr id="13" name="Скругленная прямоугольная выноска 12"/>
          <p:cNvSpPr/>
          <p:nvPr/>
        </p:nvSpPr>
        <p:spPr>
          <a:xfrm>
            <a:off x="2931795" y="2186940"/>
            <a:ext cx="2461260" cy="1009650"/>
          </a:xfrm>
          <a:prstGeom prst="wedgeRoundRectCallout">
            <a:avLst>
              <a:gd name="adj1" fmla="val -51971"/>
              <a:gd name="adj2" fmla="val 74009"/>
              <a:gd name="adj3" fmla="val 16667"/>
            </a:avLst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dirty="0" smtClean="0"/>
              <a:t>Было бы здорово назвать новую планету в честь древнеримского бога подземного царства Плутона.</a:t>
            </a:r>
            <a:endParaRPr lang="ru-RU" sz="1350" dirty="0"/>
          </a:p>
        </p:txBody>
      </p:sp>
      <p:sp>
        <p:nvSpPr>
          <p:cNvPr id="14" name="Скругленная прямоугольная выноска 13"/>
          <p:cNvSpPr/>
          <p:nvPr/>
        </p:nvSpPr>
        <p:spPr>
          <a:xfrm>
            <a:off x="3593148" y="1228725"/>
            <a:ext cx="2316480" cy="967740"/>
          </a:xfrm>
          <a:prstGeom prst="wedgeRoundRectCallout">
            <a:avLst>
              <a:gd name="adj1" fmla="val 53911"/>
              <a:gd name="adj2" fmla="val 72578"/>
              <a:gd name="adj3" fmla="val 16667"/>
            </a:avLst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dirty="0" smtClean="0"/>
              <a:t>Мне нравится твоя идея. Завтра я передам её профессору Герберту </a:t>
            </a:r>
            <a:r>
              <a:rPr lang="ru-RU" sz="1350" dirty="0" err="1" smtClean="0"/>
              <a:t>Тёрнеру</a:t>
            </a:r>
            <a:r>
              <a:rPr lang="ru-RU" sz="1350" dirty="0" smtClean="0"/>
              <a:t>.</a:t>
            </a:r>
            <a:endParaRPr lang="ru-RU" sz="135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3" grpId="0" animBg="1"/>
      <p:bldP spid="13" grpId="1" animBg="1"/>
      <p:bldP spid="1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Театр, Этап, Занавес, Исполняющий Обязанности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18" b="6230"/>
          <a:stretch/>
        </p:blipFill>
        <p:spPr bwMode="auto">
          <a:xfrm>
            <a:off x="0" y="0"/>
            <a:ext cx="9160273" cy="5254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63"/>
          <a:stretch/>
        </p:blipFill>
        <p:spPr>
          <a:xfrm flipH="1">
            <a:off x="582240" y="1103960"/>
            <a:ext cx="1517187" cy="163561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5856"/>
          <a:stretch/>
        </p:blipFill>
        <p:spPr>
          <a:xfrm>
            <a:off x="580234" y="2609850"/>
            <a:ext cx="1496453" cy="18668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610" y="455772"/>
            <a:ext cx="5478780" cy="30818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65738" y="996950"/>
            <a:ext cx="12394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effectLst>
                  <a:glow rad="88900">
                    <a:schemeClr val="tx1">
                      <a:alpha val="60000"/>
                    </a:schemeClr>
                  </a:glow>
                </a:effectLst>
              </a:rPr>
              <a:t>1 мая 1930 г.</a:t>
            </a:r>
            <a:endParaRPr lang="ru-RU" sz="1400" dirty="0">
              <a:solidFill>
                <a:schemeClr val="bg1"/>
              </a:solidFill>
              <a:effectLst>
                <a:glow rad="88900">
                  <a:schemeClr val="tx1">
                    <a:alpha val="60000"/>
                  </a:schemeClr>
                </a:glow>
              </a:effectLst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" t="5950" r="748"/>
          <a:stretch/>
        </p:blipFill>
        <p:spPr bwMode="auto">
          <a:xfrm>
            <a:off x="1" y="4228796"/>
            <a:ext cx="9143999" cy="1026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516" r="70817" b="65762"/>
          <a:stretch/>
        </p:blipFill>
        <p:spPr>
          <a:xfrm rot="20490055" flipH="1">
            <a:off x="369570" y="4010166"/>
            <a:ext cx="494866" cy="58517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516" r="70817" b="65762"/>
          <a:stretch/>
        </p:blipFill>
        <p:spPr>
          <a:xfrm rot="20490055" flipH="1">
            <a:off x="1009650" y="4109226"/>
            <a:ext cx="494866" cy="58517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516" r="70817" b="65762"/>
          <a:stretch/>
        </p:blipFill>
        <p:spPr>
          <a:xfrm rot="20490055" flipH="1">
            <a:off x="1596391" y="4322585"/>
            <a:ext cx="494866" cy="58517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516" r="70817" b="65762"/>
          <a:stretch/>
        </p:blipFill>
        <p:spPr>
          <a:xfrm rot="20490055" flipH="1">
            <a:off x="2190751" y="4406406"/>
            <a:ext cx="494866" cy="585172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516" r="70817" b="65762"/>
          <a:stretch/>
        </p:blipFill>
        <p:spPr>
          <a:xfrm rot="20490055" flipH="1">
            <a:off x="3059431" y="4170184"/>
            <a:ext cx="494866" cy="58517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516" r="70817" b="65762"/>
          <a:stretch/>
        </p:blipFill>
        <p:spPr>
          <a:xfrm rot="20490055" flipH="1">
            <a:off x="3981452" y="4162564"/>
            <a:ext cx="494866" cy="58517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516" r="70817" b="65762"/>
          <a:stretch/>
        </p:blipFill>
        <p:spPr>
          <a:xfrm rot="20490055" flipH="1">
            <a:off x="4423413" y="4147325"/>
            <a:ext cx="494866" cy="585172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516" r="70817" b="65762"/>
          <a:stretch/>
        </p:blipFill>
        <p:spPr>
          <a:xfrm rot="20490055" flipH="1">
            <a:off x="5193033" y="4033025"/>
            <a:ext cx="494866" cy="585172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516" r="70817" b="65762"/>
          <a:stretch/>
        </p:blipFill>
        <p:spPr>
          <a:xfrm rot="20490055" flipH="1">
            <a:off x="6475099" y="4301630"/>
            <a:ext cx="494866" cy="585172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516" r="70817" b="65762"/>
          <a:stretch/>
        </p:blipFill>
        <p:spPr>
          <a:xfrm rot="20490055" flipH="1">
            <a:off x="5901693" y="4183521"/>
            <a:ext cx="494866" cy="585172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516" r="70817" b="65762"/>
          <a:stretch/>
        </p:blipFill>
        <p:spPr>
          <a:xfrm rot="20490055" flipH="1">
            <a:off x="6852289" y="4484511"/>
            <a:ext cx="494866" cy="585172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516" r="70817" b="65762"/>
          <a:stretch/>
        </p:blipFill>
        <p:spPr>
          <a:xfrm rot="20490055" flipH="1">
            <a:off x="7486653" y="4353067"/>
            <a:ext cx="494866" cy="585172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516" r="70817" b="65762"/>
          <a:stretch/>
        </p:blipFill>
        <p:spPr>
          <a:xfrm rot="20490055" flipH="1">
            <a:off x="7753353" y="4238765"/>
            <a:ext cx="494866" cy="585172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516" r="70817" b="65762"/>
          <a:stretch/>
        </p:blipFill>
        <p:spPr>
          <a:xfrm rot="20490055" flipH="1">
            <a:off x="8362954" y="4177806"/>
            <a:ext cx="494866" cy="585172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25" t="25784" r="8232" b="10319"/>
          <a:stretch/>
        </p:blipFill>
        <p:spPr>
          <a:xfrm>
            <a:off x="4738798" y="1162050"/>
            <a:ext cx="1547814" cy="1547814"/>
          </a:xfrm>
          <a:prstGeom prst="ellipse">
            <a:avLst/>
          </a:prstGeom>
        </p:spPr>
      </p:pic>
      <p:pic>
        <p:nvPicPr>
          <p:cNvPr id="7172" name="Picture 4" descr="Картинки по запросу минерва богиня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047" y="1022785"/>
            <a:ext cx="1508803" cy="1942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584117" y="2690812"/>
            <a:ext cx="865943" cy="276999"/>
          </a:xfrm>
          <a:prstGeom prst="rect">
            <a:avLst/>
          </a:prstGeom>
          <a:solidFill>
            <a:srgbClr val="32285A"/>
          </a:solidFill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</a:rPr>
              <a:t>Минерва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36" name="Скругленная прямоугольная выноска 35"/>
          <p:cNvSpPr/>
          <p:nvPr/>
        </p:nvSpPr>
        <p:spPr>
          <a:xfrm>
            <a:off x="5440796" y="3948545"/>
            <a:ext cx="1626191" cy="666461"/>
          </a:xfrm>
          <a:prstGeom prst="wedgeRoundRectCallout">
            <a:avLst>
              <a:gd name="adj1" fmla="val -54968"/>
              <a:gd name="adj2" fmla="val 68838"/>
              <a:gd name="adj3" fmla="val 16667"/>
            </a:avLst>
          </a:prstGeom>
          <a:solidFill>
            <a:schemeClr val="tx1">
              <a:alpha val="77000"/>
            </a:schemeClr>
          </a:solidFill>
          <a:ln w="9525">
            <a:solidFill>
              <a:schemeClr val="bg1">
                <a:lumMod val="9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</a:rPr>
              <a:t>Не пойдёт, т. к. есть астероид с таким именем.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15" name="Скругленная прямоугольная выноска 14"/>
          <p:cNvSpPr/>
          <p:nvPr/>
        </p:nvSpPr>
        <p:spPr>
          <a:xfrm>
            <a:off x="1608283" y="876126"/>
            <a:ext cx="1592118" cy="647700"/>
          </a:xfrm>
          <a:prstGeom prst="wedgeRoundRectCallout">
            <a:avLst>
              <a:gd name="adj1" fmla="val -54968"/>
              <a:gd name="adj2" fmla="val 68838"/>
              <a:gd name="adj3" fmla="val 16667"/>
            </a:avLst>
          </a:prstGeom>
          <a:solidFill>
            <a:schemeClr val="tx1">
              <a:alpha val="77000"/>
            </a:schemeClr>
          </a:solidFill>
          <a:ln w="9525">
            <a:solidFill>
              <a:schemeClr val="bg1">
                <a:lumMod val="9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</a:rPr>
              <a:t>Прошу голосовать за первое название.</a:t>
            </a: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500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6" grpId="0" animBg="1"/>
      <p:bldP spid="1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Театр, Этап, Занавес, Исполняющий Обязанности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18" b="6230"/>
          <a:stretch/>
        </p:blipFill>
        <p:spPr bwMode="auto">
          <a:xfrm>
            <a:off x="0" y="0"/>
            <a:ext cx="9160273" cy="5254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63"/>
          <a:stretch/>
        </p:blipFill>
        <p:spPr>
          <a:xfrm flipH="1">
            <a:off x="582240" y="1103960"/>
            <a:ext cx="1517187" cy="163561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5856"/>
          <a:stretch/>
        </p:blipFill>
        <p:spPr>
          <a:xfrm>
            <a:off x="580234" y="2609850"/>
            <a:ext cx="1496453" cy="18668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610" y="455772"/>
            <a:ext cx="5478780" cy="30818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65738" y="996950"/>
            <a:ext cx="12394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effectLst>
                  <a:glow rad="88900">
                    <a:schemeClr val="tx1">
                      <a:alpha val="60000"/>
                    </a:schemeClr>
                  </a:glow>
                </a:effectLst>
              </a:rPr>
              <a:t>1 мая 1930 г.</a:t>
            </a:r>
            <a:endParaRPr lang="ru-RU" sz="1400" dirty="0">
              <a:solidFill>
                <a:schemeClr val="bg1"/>
              </a:solidFill>
              <a:effectLst>
                <a:glow rad="88900">
                  <a:schemeClr val="tx1">
                    <a:alpha val="60000"/>
                  </a:schemeClr>
                </a:glow>
              </a:effectLst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" t="5950" r="748"/>
          <a:stretch/>
        </p:blipFill>
        <p:spPr bwMode="auto">
          <a:xfrm>
            <a:off x="1" y="4228796"/>
            <a:ext cx="9143999" cy="1026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516" r="70817" b="65762"/>
          <a:stretch/>
        </p:blipFill>
        <p:spPr>
          <a:xfrm rot="20490055" flipH="1">
            <a:off x="369570" y="4010166"/>
            <a:ext cx="494866" cy="58517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516" r="70817" b="65762"/>
          <a:stretch/>
        </p:blipFill>
        <p:spPr>
          <a:xfrm rot="20490055" flipH="1">
            <a:off x="1009650" y="4109226"/>
            <a:ext cx="494866" cy="58517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516" r="70817" b="65762"/>
          <a:stretch/>
        </p:blipFill>
        <p:spPr>
          <a:xfrm rot="20490055" flipH="1">
            <a:off x="1596391" y="4322585"/>
            <a:ext cx="494866" cy="58517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516" r="70817" b="65762"/>
          <a:stretch/>
        </p:blipFill>
        <p:spPr>
          <a:xfrm rot="20490055" flipH="1">
            <a:off x="2190751" y="4406406"/>
            <a:ext cx="494866" cy="585172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516" r="70817" b="65762"/>
          <a:stretch/>
        </p:blipFill>
        <p:spPr>
          <a:xfrm rot="20490055" flipH="1">
            <a:off x="3059431" y="4170184"/>
            <a:ext cx="494866" cy="58517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516" r="70817" b="65762"/>
          <a:stretch/>
        </p:blipFill>
        <p:spPr>
          <a:xfrm rot="20490055" flipH="1">
            <a:off x="3981452" y="4162564"/>
            <a:ext cx="494866" cy="58517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516" r="70817" b="65762"/>
          <a:stretch/>
        </p:blipFill>
        <p:spPr>
          <a:xfrm rot="20490055" flipH="1">
            <a:off x="4423413" y="4147325"/>
            <a:ext cx="494866" cy="585172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516" r="70817" b="65762"/>
          <a:stretch/>
        </p:blipFill>
        <p:spPr>
          <a:xfrm rot="20490055" flipH="1">
            <a:off x="5193033" y="4033025"/>
            <a:ext cx="494866" cy="585172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516" r="70817" b="65762"/>
          <a:stretch/>
        </p:blipFill>
        <p:spPr>
          <a:xfrm rot="20490055" flipH="1">
            <a:off x="6475099" y="4301630"/>
            <a:ext cx="494866" cy="585172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516" r="70817" b="65762"/>
          <a:stretch/>
        </p:blipFill>
        <p:spPr>
          <a:xfrm rot="20490055" flipH="1">
            <a:off x="5901693" y="4183521"/>
            <a:ext cx="494866" cy="585172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516" r="70817" b="65762"/>
          <a:stretch/>
        </p:blipFill>
        <p:spPr>
          <a:xfrm rot="20490055" flipH="1">
            <a:off x="6852289" y="4484511"/>
            <a:ext cx="494866" cy="585172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516" r="70817" b="65762"/>
          <a:stretch/>
        </p:blipFill>
        <p:spPr>
          <a:xfrm rot="20490055" flipH="1">
            <a:off x="7486653" y="4353067"/>
            <a:ext cx="494866" cy="585172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516" r="70817" b="65762"/>
          <a:stretch/>
        </p:blipFill>
        <p:spPr>
          <a:xfrm rot="20490055" flipH="1">
            <a:off x="7753353" y="4238765"/>
            <a:ext cx="494866" cy="585172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516" r="70817" b="65762"/>
          <a:stretch/>
        </p:blipFill>
        <p:spPr>
          <a:xfrm rot="20490055" flipH="1">
            <a:off x="8362954" y="4177806"/>
            <a:ext cx="494866" cy="585172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25" t="25784" r="8232" b="10319"/>
          <a:stretch/>
        </p:blipFill>
        <p:spPr>
          <a:xfrm>
            <a:off x="4738798" y="1162050"/>
            <a:ext cx="1547814" cy="1547814"/>
          </a:xfrm>
          <a:prstGeom prst="ellipse">
            <a:avLst/>
          </a:prstGeom>
        </p:spPr>
      </p:pic>
      <p:pic>
        <p:nvPicPr>
          <p:cNvPr id="11266" name="Picture 2" descr="Картинки по запросу кронос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634" y="1022785"/>
            <a:ext cx="1511216" cy="1942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705561" y="2690812"/>
            <a:ext cx="740908" cy="276999"/>
          </a:xfrm>
          <a:prstGeom prst="rect">
            <a:avLst/>
          </a:prstGeom>
          <a:solidFill>
            <a:srgbClr val="32285A"/>
          </a:solidFill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</a:rPr>
              <a:t>Кронос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36" name="Скругленная прямоугольная выноска 35"/>
          <p:cNvSpPr/>
          <p:nvPr/>
        </p:nvSpPr>
        <p:spPr>
          <a:xfrm>
            <a:off x="5440796" y="3948545"/>
            <a:ext cx="1626191" cy="666461"/>
          </a:xfrm>
          <a:prstGeom prst="wedgeRoundRectCallout">
            <a:avLst>
              <a:gd name="adj1" fmla="val -54968"/>
              <a:gd name="adj2" fmla="val 68838"/>
              <a:gd name="adj3" fmla="val 16667"/>
            </a:avLst>
          </a:prstGeom>
          <a:solidFill>
            <a:schemeClr val="tx1">
              <a:alpha val="77000"/>
            </a:schemeClr>
          </a:solidFill>
          <a:ln w="9525">
            <a:solidFill>
              <a:schemeClr val="bg1">
                <a:lumMod val="9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</a:rPr>
              <a:t>Не пойдёт, т. к. его предложил Томас Си.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15" name="Скругленная прямоугольная выноска 14"/>
          <p:cNvSpPr/>
          <p:nvPr/>
        </p:nvSpPr>
        <p:spPr>
          <a:xfrm>
            <a:off x="1608283" y="876126"/>
            <a:ext cx="1592118" cy="647700"/>
          </a:xfrm>
          <a:prstGeom prst="wedgeRoundRectCallout">
            <a:avLst>
              <a:gd name="adj1" fmla="val -54968"/>
              <a:gd name="adj2" fmla="val 68838"/>
              <a:gd name="adj3" fmla="val 16667"/>
            </a:avLst>
          </a:prstGeom>
          <a:solidFill>
            <a:schemeClr val="tx1">
              <a:alpha val="77000"/>
            </a:schemeClr>
          </a:solidFill>
          <a:ln w="9525">
            <a:solidFill>
              <a:schemeClr val="bg1">
                <a:lumMod val="9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</a:rPr>
              <a:t>Прошу голосовать за второе название.</a:t>
            </a: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300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Театр, Этап, Занавес, Исполняющий Обязанности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18" b="6230"/>
          <a:stretch/>
        </p:blipFill>
        <p:spPr bwMode="auto">
          <a:xfrm>
            <a:off x="0" y="0"/>
            <a:ext cx="9160273" cy="5254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63"/>
          <a:stretch/>
        </p:blipFill>
        <p:spPr>
          <a:xfrm flipH="1">
            <a:off x="582240" y="1103960"/>
            <a:ext cx="1517187" cy="1635618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655"/>
          <a:stretch/>
        </p:blipFill>
        <p:spPr>
          <a:xfrm flipH="1">
            <a:off x="600573" y="1110311"/>
            <a:ext cx="1695706" cy="16292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5856"/>
          <a:stretch/>
        </p:blipFill>
        <p:spPr>
          <a:xfrm>
            <a:off x="580234" y="2609850"/>
            <a:ext cx="1496453" cy="18668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610" y="455772"/>
            <a:ext cx="5478780" cy="30818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65738" y="996950"/>
            <a:ext cx="12394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effectLst>
                  <a:glow rad="88900">
                    <a:schemeClr val="tx1">
                      <a:alpha val="60000"/>
                    </a:schemeClr>
                  </a:glow>
                </a:effectLst>
              </a:rPr>
              <a:t>1 мая 1930 г.</a:t>
            </a:r>
            <a:endParaRPr lang="ru-RU" sz="1400" dirty="0">
              <a:solidFill>
                <a:schemeClr val="bg1"/>
              </a:solidFill>
              <a:effectLst>
                <a:glow rad="88900">
                  <a:schemeClr val="tx1">
                    <a:alpha val="60000"/>
                  </a:schemeClr>
                </a:glow>
              </a:effectLst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" t="5950" r="748"/>
          <a:stretch/>
        </p:blipFill>
        <p:spPr bwMode="auto">
          <a:xfrm>
            <a:off x="1" y="4228796"/>
            <a:ext cx="9143999" cy="1026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516" r="70817" b="65762"/>
          <a:stretch/>
        </p:blipFill>
        <p:spPr>
          <a:xfrm rot="20490055" flipH="1">
            <a:off x="369570" y="4010166"/>
            <a:ext cx="494866" cy="58517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516" r="70817" b="65762"/>
          <a:stretch/>
        </p:blipFill>
        <p:spPr>
          <a:xfrm rot="20490055" flipH="1">
            <a:off x="1009650" y="4109226"/>
            <a:ext cx="494866" cy="58517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516" r="70817" b="65762"/>
          <a:stretch/>
        </p:blipFill>
        <p:spPr>
          <a:xfrm rot="20490055" flipH="1">
            <a:off x="1596391" y="4322585"/>
            <a:ext cx="494866" cy="58517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516" r="70817" b="65762"/>
          <a:stretch/>
        </p:blipFill>
        <p:spPr>
          <a:xfrm rot="20490055" flipH="1">
            <a:off x="2190751" y="4406406"/>
            <a:ext cx="494866" cy="585172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516" r="70817" b="65762"/>
          <a:stretch/>
        </p:blipFill>
        <p:spPr>
          <a:xfrm rot="20490055" flipH="1">
            <a:off x="3059431" y="4170184"/>
            <a:ext cx="494866" cy="58517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516" r="70817" b="65762"/>
          <a:stretch/>
        </p:blipFill>
        <p:spPr>
          <a:xfrm rot="20490055" flipH="1">
            <a:off x="3981452" y="4162564"/>
            <a:ext cx="494866" cy="58517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516" r="70817" b="65762"/>
          <a:stretch/>
        </p:blipFill>
        <p:spPr>
          <a:xfrm rot="20490055" flipH="1">
            <a:off x="4423413" y="4147325"/>
            <a:ext cx="494866" cy="585172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516" r="70817" b="65762"/>
          <a:stretch/>
        </p:blipFill>
        <p:spPr>
          <a:xfrm rot="20490055" flipH="1">
            <a:off x="5193033" y="4033025"/>
            <a:ext cx="494866" cy="585172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516" r="70817" b="65762"/>
          <a:stretch/>
        </p:blipFill>
        <p:spPr>
          <a:xfrm rot="20490055" flipH="1">
            <a:off x="6475099" y="4301630"/>
            <a:ext cx="494866" cy="585172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516" r="70817" b="65762"/>
          <a:stretch/>
        </p:blipFill>
        <p:spPr>
          <a:xfrm rot="20490055" flipH="1">
            <a:off x="5901693" y="4183521"/>
            <a:ext cx="494866" cy="585172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516" r="70817" b="65762"/>
          <a:stretch/>
        </p:blipFill>
        <p:spPr>
          <a:xfrm rot="20490055" flipH="1">
            <a:off x="6852289" y="4484511"/>
            <a:ext cx="494866" cy="585172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516" r="70817" b="65762"/>
          <a:stretch/>
        </p:blipFill>
        <p:spPr>
          <a:xfrm rot="20490055" flipH="1">
            <a:off x="7486653" y="4353067"/>
            <a:ext cx="494866" cy="585172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516" r="70817" b="65762"/>
          <a:stretch/>
        </p:blipFill>
        <p:spPr>
          <a:xfrm rot="20490055" flipH="1">
            <a:off x="7753353" y="4238765"/>
            <a:ext cx="494866" cy="585172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516" r="70817" b="65762"/>
          <a:stretch/>
        </p:blipFill>
        <p:spPr>
          <a:xfrm rot="20490055" flipH="1">
            <a:off x="8362954" y="4177806"/>
            <a:ext cx="494866" cy="585172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25" t="25784" r="8232" b="10319"/>
          <a:stretch/>
        </p:blipFill>
        <p:spPr>
          <a:xfrm>
            <a:off x="4738798" y="1162050"/>
            <a:ext cx="1547814" cy="1547814"/>
          </a:xfrm>
          <a:prstGeom prst="ellipse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12488" y="2690812"/>
            <a:ext cx="737702" cy="276999"/>
          </a:xfrm>
          <a:prstGeom prst="rect">
            <a:avLst/>
          </a:prstGeom>
          <a:solidFill>
            <a:srgbClr val="32285A"/>
          </a:solidFill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</a:rPr>
              <a:t>Плутон</a:t>
            </a: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39" name="Picture 4" descr="Картинки по запросу аид бог арт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2727" y="1022785"/>
            <a:ext cx="1519545" cy="1942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Скругленная прямоугольная выноска 14"/>
          <p:cNvSpPr/>
          <p:nvPr/>
        </p:nvSpPr>
        <p:spPr>
          <a:xfrm>
            <a:off x="1608283" y="876126"/>
            <a:ext cx="1592118" cy="647700"/>
          </a:xfrm>
          <a:prstGeom prst="wedgeRoundRectCallout">
            <a:avLst>
              <a:gd name="adj1" fmla="val -54968"/>
              <a:gd name="adj2" fmla="val 68838"/>
              <a:gd name="adj3" fmla="val 16667"/>
            </a:avLst>
          </a:prstGeom>
          <a:solidFill>
            <a:schemeClr val="tx1">
              <a:alpha val="77000"/>
            </a:schemeClr>
          </a:solidFill>
          <a:ln w="9525">
            <a:solidFill>
              <a:schemeClr val="bg1">
                <a:lumMod val="9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</a:rPr>
              <a:t>Прошу голосовать за третье название.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38" name="Скругленная прямоугольная выноска 37"/>
          <p:cNvSpPr/>
          <p:nvPr/>
        </p:nvSpPr>
        <p:spPr>
          <a:xfrm>
            <a:off x="1601355" y="1094508"/>
            <a:ext cx="1287317" cy="463953"/>
          </a:xfrm>
          <a:prstGeom prst="wedgeRoundRectCallout">
            <a:avLst>
              <a:gd name="adj1" fmla="val -54968"/>
              <a:gd name="adj2" fmla="val 68838"/>
              <a:gd name="adj3" fmla="val 16667"/>
            </a:avLst>
          </a:prstGeom>
          <a:solidFill>
            <a:schemeClr val="tx1">
              <a:alpha val="77000"/>
            </a:schemeClr>
          </a:solidFill>
          <a:ln w="9525">
            <a:solidFill>
              <a:schemeClr val="bg1">
                <a:lumMod val="9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</a:rPr>
              <a:t>Единогласно!</a:t>
            </a: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75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" b="13906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1" y="376238"/>
            <a:ext cx="5057776" cy="1012755"/>
          </a:xfrm>
          <a:prstGeom prst="rect">
            <a:avLst/>
          </a:prstGeom>
          <a:solidFill>
            <a:srgbClr val="32285A"/>
          </a:solidFill>
        </p:spPr>
        <p:txBody>
          <a:bodyPr wrap="square" lIns="360000" tIns="90000" rIns="216000" bIns="90000" rtlCol="0">
            <a:spAutoFit/>
          </a:bodyPr>
          <a:lstStyle/>
          <a:p>
            <a:r>
              <a:rPr lang="ru-RU" b="1" dirty="0">
                <a:solidFill>
                  <a:srgbClr val="FFFF00"/>
                </a:solidFill>
              </a:rPr>
              <a:t>Первый в истории цветной снимок Плутона и </a:t>
            </a:r>
            <a:r>
              <a:rPr lang="ru-RU" b="1" dirty="0" smtClean="0">
                <a:solidFill>
                  <a:srgbClr val="FFFF00"/>
                </a:solidFill>
              </a:rPr>
              <a:t>Харона, сделанный с расстояния 115 млн км 9 </a:t>
            </a:r>
            <a:r>
              <a:rPr lang="ru-RU" b="1" dirty="0">
                <a:solidFill>
                  <a:srgbClr val="FFFF00"/>
                </a:solidFill>
              </a:rPr>
              <a:t>апреля 2015 г.</a:t>
            </a:r>
          </a:p>
        </p:txBody>
      </p:sp>
    </p:spTree>
    <p:extLst>
      <p:ext uri="{BB962C8B-B14F-4D97-AF65-F5344CB8AC3E}">
        <p14:creationId xmlns:p14="http://schemas.microsoft.com/office/powerpoint/2010/main" val="3325777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58774" y="2017752"/>
            <a:ext cx="4213226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/>
            <a:r>
              <a:rPr lang="ru-RU" dirty="0" smtClean="0">
                <a:solidFill>
                  <a:srgbClr val="FFFF00"/>
                </a:solidFill>
              </a:rPr>
              <a:t>Планеты </a:t>
            </a:r>
            <a:r>
              <a:rPr lang="ru-RU" dirty="0">
                <a:solidFill>
                  <a:srgbClr val="FFFF00"/>
                </a:solidFill>
              </a:rPr>
              <a:t>земной </a:t>
            </a:r>
            <a:r>
              <a:rPr lang="ru-RU" dirty="0" smtClean="0">
                <a:solidFill>
                  <a:srgbClr val="FFFF00"/>
                </a:solidFill>
              </a:rPr>
              <a:t>группы</a:t>
            </a:r>
          </a:p>
          <a:p>
            <a:pPr lvl="0"/>
            <a:r>
              <a:rPr lang="ru-RU" dirty="0" smtClean="0">
                <a:solidFill>
                  <a:schemeClr val="bg1"/>
                </a:solidFill>
              </a:rPr>
              <a:t>сравнительно </a:t>
            </a:r>
            <a:r>
              <a:rPr lang="ru-RU" dirty="0">
                <a:solidFill>
                  <a:schemeClr val="bg1"/>
                </a:solidFill>
              </a:rPr>
              <a:t>малы (их общая масса не превышает </a:t>
            </a:r>
            <a:r>
              <a:rPr lang="ru-RU" dirty="0" smtClean="0">
                <a:solidFill>
                  <a:srgbClr val="FFFF00"/>
                </a:solidFill>
              </a:rPr>
              <a:t>0,5 %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от общей массы всех планет Солнечной </a:t>
            </a:r>
            <a:r>
              <a:rPr lang="ru-RU" dirty="0" smtClean="0">
                <a:solidFill>
                  <a:schemeClr val="bg1"/>
                </a:solidFill>
              </a:rPr>
              <a:t>системы).</a:t>
            </a:r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7564" y="376238"/>
            <a:ext cx="4025049" cy="8002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rbera"/>
                <a:ea typeface="+mn-ea"/>
                <a:cs typeface="+mn-cs"/>
              </a:rPr>
              <a:t>Планеты земной группы</a:t>
            </a:r>
            <a:endParaRPr kumimoji="0" lang="ru-RU" sz="2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rbera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24111">
            <a:off x="3590044" y="739314"/>
            <a:ext cx="6291300" cy="35388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647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70723" y="1094001"/>
            <a:ext cx="4033839" cy="3847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Gerbera"/>
                <a:ea typeface="+mn-ea"/>
                <a:cs typeface="+mn-cs"/>
              </a:rPr>
              <a:t>Плутон</a:t>
            </a:r>
            <a:endParaRPr kumimoji="0" lang="ru-RU" sz="25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rbera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55037" y="1671602"/>
            <a:ext cx="2561201" cy="7109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rbera"/>
                <a:ea typeface="+mn-ea"/>
                <a:cs typeface="+mn-cs"/>
              </a:rPr>
              <a:t>Большая полуось</a:t>
            </a:r>
          </a:p>
          <a:p>
            <a:pPr marL="0" marR="0" lvl="0" indent="0" algn="l" defTabSz="68580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 smtClean="0">
                <a:solidFill>
                  <a:srgbClr val="FFFF00"/>
                </a:solidFill>
                <a:latin typeface="Gerbera"/>
              </a:rPr>
              <a:t>Сидерический период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916238" y="1671602"/>
            <a:ext cx="2535370" cy="7109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defTabSz="685800">
              <a:lnSpc>
                <a:spcPct val="165000"/>
              </a:lnSpc>
              <a:defRPr/>
            </a:pPr>
            <a:r>
              <a:rPr lang="ru-RU" sz="1400" dirty="0" smtClean="0">
                <a:solidFill>
                  <a:schemeClr val="bg1"/>
                </a:solidFill>
                <a:ea typeface="Cambria Math" panose="02040503050406030204" pitchFamily="18" charset="0"/>
              </a:rPr>
              <a:t>5,9 </a:t>
            </a:r>
            <a:r>
              <a:rPr lang="ru-RU" sz="1400" dirty="0">
                <a:solidFill>
                  <a:schemeClr val="bg1"/>
                </a:solidFill>
                <a:ea typeface="Cambria Math" panose="02040503050406030204" pitchFamily="18" charset="0"/>
              </a:rPr>
              <a:t>млрд </a:t>
            </a:r>
            <a:r>
              <a:rPr lang="ru-RU" sz="1400" dirty="0" smtClean="0">
                <a:solidFill>
                  <a:schemeClr val="bg1"/>
                </a:solidFill>
                <a:ea typeface="Cambria Math" panose="02040503050406030204" pitchFamily="18" charset="0"/>
              </a:rPr>
              <a:t>км (</a:t>
            </a:r>
            <a:r>
              <a:rPr lang="ru-RU" sz="1400" dirty="0">
                <a:solidFill>
                  <a:schemeClr val="bg1"/>
                </a:solidFill>
                <a:ea typeface="Cambria Math" panose="02040503050406030204" pitchFamily="18" charset="0"/>
              </a:rPr>
              <a:t>39,48 </a:t>
            </a:r>
            <a:r>
              <a:rPr lang="ru-RU" sz="1400" dirty="0" smtClean="0">
                <a:solidFill>
                  <a:schemeClr val="bg1"/>
                </a:solidFill>
                <a:ea typeface="Cambria Math" panose="02040503050406030204" pitchFamily="18" charset="0"/>
              </a:rPr>
              <a:t>а. е.)</a:t>
            </a:r>
          </a:p>
          <a:p>
            <a:pPr lvl="0" defTabSz="685800">
              <a:lnSpc>
                <a:spcPct val="165000"/>
              </a:lnSpc>
              <a:defRPr/>
            </a:pPr>
            <a:r>
              <a:rPr lang="ru-RU" sz="1400" dirty="0">
                <a:solidFill>
                  <a:srgbClr val="FFFF00"/>
                </a:solidFill>
                <a:ea typeface="Cambria Math" panose="02040503050406030204" pitchFamily="18" charset="0"/>
              </a:rPr>
              <a:t>247,92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Cambria Math" panose="02040503050406030204" pitchFamily="18" charset="0"/>
              </a:rPr>
              <a:t>года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0723" y="391464"/>
            <a:ext cx="5975351" cy="3847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rbera"/>
                <a:ea typeface="+mn-ea"/>
                <a:cs typeface="+mn-cs"/>
              </a:rPr>
              <a:t>Параметры карликовых планет</a:t>
            </a:r>
            <a:endParaRPr kumimoji="0" lang="ru-RU" sz="2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rbera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9" t="11574" r="48681" b="10525"/>
          <a:stretch/>
        </p:blipFill>
        <p:spPr>
          <a:xfrm>
            <a:off x="5776607" y="1766852"/>
            <a:ext cx="3089354" cy="3095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554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9" t="13519" r="28958" b="12963"/>
          <a:stretch/>
        </p:blipFill>
        <p:spPr>
          <a:xfrm>
            <a:off x="4752974" y="790575"/>
            <a:ext cx="3914775" cy="378142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1" y="4308506"/>
            <a:ext cx="4276724" cy="458757"/>
          </a:xfrm>
          <a:prstGeom prst="rect">
            <a:avLst/>
          </a:prstGeom>
          <a:solidFill>
            <a:srgbClr val="32285A"/>
          </a:solidFill>
        </p:spPr>
        <p:txBody>
          <a:bodyPr wrap="square" lIns="360000" tIns="90000" rIns="216000" bIns="90000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Плутон вращается ретроградно.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310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70723" y="1094001"/>
            <a:ext cx="4033839" cy="3847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Gerbera"/>
                <a:ea typeface="+mn-ea"/>
                <a:cs typeface="+mn-cs"/>
              </a:rPr>
              <a:t>Плутон</a:t>
            </a:r>
            <a:endParaRPr kumimoji="0" lang="ru-RU" sz="25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rbera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55037" y="1671602"/>
            <a:ext cx="2561201" cy="106644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rbera"/>
                <a:ea typeface="+mn-ea"/>
                <a:cs typeface="+mn-cs"/>
              </a:rPr>
              <a:t>Большая полуось</a:t>
            </a:r>
          </a:p>
          <a:p>
            <a:pPr marL="0" marR="0" lvl="0" indent="0" algn="l" defTabSz="68580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 smtClean="0">
                <a:solidFill>
                  <a:srgbClr val="FFFF00"/>
                </a:solidFill>
                <a:latin typeface="Gerbera"/>
              </a:rPr>
              <a:t>Сидерический период</a:t>
            </a:r>
          </a:p>
          <a:p>
            <a:pPr marL="0" marR="0" lvl="0" indent="0" algn="l" defTabSz="68580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rbera"/>
                <a:ea typeface="+mn-ea"/>
                <a:cs typeface="+mn-cs"/>
              </a:rPr>
              <a:t>Период вращения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916238" y="1671602"/>
            <a:ext cx="2535370" cy="106644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defTabSz="685800">
              <a:lnSpc>
                <a:spcPct val="165000"/>
              </a:lnSpc>
              <a:defRPr/>
            </a:pPr>
            <a:r>
              <a:rPr lang="ru-RU" sz="1400" dirty="0" smtClean="0">
                <a:solidFill>
                  <a:schemeClr val="bg1"/>
                </a:solidFill>
                <a:ea typeface="Cambria Math" panose="02040503050406030204" pitchFamily="18" charset="0"/>
              </a:rPr>
              <a:t>5,9 </a:t>
            </a:r>
            <a:r>
              <a:rPr lang="ru-RU" sz="1400" dirty="0">
                <a:solidFill>
                  <a:schemeClr val="bg1"/>
                </a:solidFill>
                <a:ea typeface="Cambria Math" panose="02040503050406030204" pitchFamily="18" charset="0"/>
              </a:rPr>
              <a:t>млрд </a:t>
            </a:r>
            <a:r>
              <a:rPr lang="ru-RU" sz="1400" dirty="0" smtClean="0">
                <a:solidFill>
                  <a:schemeClr val="bg1"/>
                </a:solidFill>
                <a:ea typeface="Cambria Math" panose="02040503050406030204" pitchFamily="18" charset="0"/>
              </a:rPr>
              <a:t>км (</a:t>
            </a:r>
            <a:r>
              <a:rPr lang="ru-RU" sz="1400" dirty="0">
                <a:solidFill>
                  <a:schemeClr val="bg1"/>
                </a:solidFill>
                <a:ea typeface="Cambria Math" panose="02040503050406030204" pitchFamily="18" charset="0"/>
              </a:rPr>
              <a:t>39,48 </a:t>
            </a:r>
            <a:r>
              <a:rPr lang="ru-RU" sz="1400" dirty="0" smtClean="0">
                <a:solidFill>
                  <a:schemeClr val="bg1"/>
                </a:solidFill>
                <a:ea typeface="Cambria Math" panose="02040503050406030204" pitchFamily="18" charset="0"/>
              </a:rPr>
              <a:t>а. е.)</a:t>
            </a:r>
          </a:p>
          <a:p>
            <a:pPr lvl="0" defTabSz="685800">
              <a:lnSpc>
                <a:spcPct val="165000"/>
              </a:lnSpc>
              <a:defRPr/>
            </a:pPr>
            <a:r>
              <a:rPr lang="ru-RU" sz="1400" dirty="0">
                <a:solidFill>
                  <a:srgbClr val="FFFF00"/>
                </a:solidFill>
                <a:ea typeface="Cambria Math" panose="02040503050406030204" pitchFamily="18" charset="0"/>
              </a:rPr>
              <a:t>247,92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Cambria Math" panose="02040503050406030204" pitchFamily="18" charset="0"/>
              </a:rPr>
              <a:t>года</a:t>
            </a:r>
          </a:p>
          <a:p>
            <a:pPr lvl="0" defTabSz="685800">
              <a:lnSpc>
                <a:spcPct val="165000"/>
              </a:lnSpc>
              <a:defRPr/>
            </a:pPr>
            <a:r>
              <a:rPr lang="ru-RU" sz="1400" dirty="0" smtClean="0">
                <a:solidFill>
                  <a:schemeClr val="bg1"/>
                </a:solidFill>
                <a:ea typeface="Cambria Math" panose="02040503050406030204" pitchFamily="18" charset="0"/>
              </a:rPr>
              <a:t>-6,387 дня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0723" y="391464"/>
            <a:ext cx="5975351" cy="3847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rbera"/>
                <a:ea typeface="+mn-ea"/>
                <a:cs typeface="+mn-cs"/>
              </a:rPr>
              <a:t>Параметры карликовых планет</a:t>
            </a:r>
            <a:endParaRPr kumimoji="0" lang="ru-RU" sz="2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rbera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9" t="11574" r="48681" b="10525"/>
          <a:stretch/>
        </p:blipFill>
        <p:spPr>
          <a:xfrm>
            <a:off x="5776607" y="1766852"/>
            <a:ext cx="3089354" cy="3095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115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-1" t="2154" r="2056" b="-1"/>
          <a:stretch/>
        </p:blipFill>
        <p:spPr>
          <a:xfrm>
            <a:off x="4599165" y="1214651"/>
            <a:ext cx="4196818" cy="311958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58775" y="376238"/>
            <a:ext cx="478472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2285A"/>
                </a:solidFill>
                <a:effectLst/>
                <a:uLnTx/>
                <a:uFillTx/>
                <a:latin typeface="Gerbera"/>
                <a:ea typeface="+mn-ea"/>
                <a:cs typeface="+mn-cs"/>
              </a:rPr>
              <a:t>Проект «Новые горизонты»</a:t>
            </a:r>
            <a:endParaRPr kumimoji="0" lang="ru-RU" sz="2500" b="1" i="0" u="none" strike="noStrike" kern="1200" cap="none" spc="0" normalizeH="0" baseline="0" noProof="0" dirty="0">
              <a:ln>
                <a:noFill/>
              </a:ln>
              <a:solidFill>
                <a:srgbClr val="32285A"/>
              </a:solidFill>
              <a:effectLst/>
              <a:uLnTx/>
              <a:uFillTx/>
              <a:latin typeface="Gerbera"/>
              <a:ea typeface="+mn-ea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52095" y="1365406"/>
            <a:ext cx="43350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32285A"/>
                </a:solidFill>
                <a:effectLst/>
                <a:uLnTx/>
                <a:uFillTx/>
                <a:latin typeface="Gerbera"/>
                <a:ea typeface="+mn-ea"/>
                <a:cs typeface="+mn-cs"/>
              </a:rPr>
              <a:t>19 января 2006 года 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Gerbera"/>
                <a:ea typeface="+mn-ea"/>
                <a:cs typeface="+mn-cs"/>
              </a:rPr>
              <a:t>была запущена автоматическая 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erbera"/>
                <a:ea typeface="+mn-ea"/>
                <a:cs typeface="+mn-cs"/>
              </a:rPr>
              <a:t>межпланетная 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Gerbera"/>
                <a:ea typeface="+mn-ea"/>
                <a:cs typeface="+mn-cs"/>
              </a:rPr>
              <a:t>станция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32285A"/>
                </a:solidFill>
                <a:effectLst/>
                <a:uLnTx/>
                <a:uFillTx/>
                <a:latin typeface="Gerbera"/>
                <a:ea typeface="+mn-ea"/>
                <a:cs typeface="+mn-cs"/>
              </a:rPr>
              <a:t> «Новые 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32285A"/>
                </a:solidFill>
                <a:effectLst/>
                <a:uLnTx/>
                <a:uFillTx/>
                <a:latin typeface="Gerbera"/>
                <a:ea typeface="+mn-ea"/>
                <a:cs typeface="+mn-cs"/>
              </a:rPr>
              <a:t>горизонты».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52095" y="2724903"/>
            <a:ext cx="40338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32285A"/>
                </a:solidFill>
                <a:effectLst/>
                <a:uLnTx/>
                <a:uFillTx/>
                <a:latin typeface="Gerbera"/>
                <a:ea typeface="+mn-ea"/>
                <a:cs typeface="+mn-cs"/>
              </a:rPr>
              <a:t>Основная цель миссии: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rgbClr val="32285A"/>
              </a:solidFill>
              <a:effectLst/>
              <a:uLnTx/>
              <a:uFillTx/>
              <a:latin typeface="Gerbera"/>
              <a:ea typeface="+mn-ea"/>
              <a:cs typeface="+mn-cs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52095" y="3131763"/>
            <a:ext cx="40338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erbera"/>
                <a:ea typeface="+mn-ea"/>
                <a:cs typeface="+mn-cs"/>
              </a:rPr>
              <a:t>исследования формирования системы Плутона и 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Gerbera"/>
                <a:ea typeface="+mn-ea"/>
                <a:cs typeface="+mn-cs"/>
              </a:rPr>
              <a:t>Харона.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erbera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925420" y="872607"/>
            <a:ext cx="18598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32285A"/>
                </a:solidFill>
              </a:rPr>
              <a:t>19 </a:t>
            </a:r>
            <a:r>
              <a:rPr lang="ru-RU" sz="1600" dirty="0" smtClean="0">
                <a:solidFill>
                  <a:srgbClr val="32285A"/>
                </a:solidFill>
              </a:rPr>
              <a:t>января 2006 г.</a:t>
            </a:r>
            <a:endParaRPr lang="ru-RU" sz="1600" dirty="0">
              <a:solidFill>
                <a:srgbClr val="32285A"/>
              </a:solidFill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819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images2.corriereobjects.it/methode_image/2015/07/14/Scienze/Foto%20Gallery/883946898aa6b98306c323edb9526cc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-1" y="4031507"/>
            <a:ext cx="4251961" cy="735756"/>
          </a:xfrm>
          <a:prstGeom prst="rect">
            <a:avLst/>
          </a:prstGeom>
          <a:solidFill>
            <a:srgbClr val="32285A"/>
          </a:solidFill>
        </p:spPr>
        <p:txBody>
          <a:bodyPr wrap="square" lIns="360000" tIns="90000" rIns="216000" bIns="90000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Автоматическая </a:t>
            </a:r>
            <a:r>
              <a:rPr lang="ru-RU" b="1" dirty="0">
                <a:solidFill>
                  <a:srgbClr val="FFFF00"/>
                </a:solidFill>
              </a:rPr>
              <a:t>межпланетная </a:t>
            </a:r>
            <a:r>
              <a:rPr lang="ru-RU" b="1" dirty="0" smtClean="0">
                <a:solidFill>
                  <a:srgbClr val="FFFF00"/>
                </a:solidFill>
              </a:rPr>
              <a:t>станция «Новые горизонты»</a:t>
            </a:r>
            <a:endParaRPr lang="ru-RU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256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0"/>
            <a:ext cx="9144000" cy="51435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1"/>
            <a:ext cx="9144000" cy="5143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66800" y="4050452"/>
            <a:ext cx="1852507" cy="646331"/>
          </a:xfrm>
          <a:prstGeom prst="rect">
            <a:avLst/>
          </a:prstGeom>
          <a:solidFill>
            <a:srgbClr val="32285A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Чёрное пятно (Кит)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5581"/>
            <a:ext cx="9144000" cy="51435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-1" y="376238"/>
            <a:ext cx="1524001" cy="458757"/>
          </a:xfrm>
          <a:prstGeom prst="rect">
            <a:avLst/>
          </a:prstGeom>
          <a:solidFill>
            <a:srgbClr val="32285A"/>
          </a:solidFill>
        </p:spPr>
        <p:txBody>
          <a:bodyPr wrap="square" lIns="360000" tIns="90000" rIns="216000" bIns="90000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Плутон</a:t>
            </a:r>
            <a:endParaRPr lang="ru-RU" b="1" dirty="0">
              <a:solidFill>
                <a:srgbClr val="FFFF00"/>
              </a:solidFill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flipV="1">
            <a:off x="2108200" y="3663950"/>
            <a:ext cx="977900" cy="386502"/>
          </a:xfrm>
          <a:prstGeom prst="line">
            <a:avLst/>
          </a:prstGeom>
          <a:ln w="12700">
            <a:solidFill>
              <a:srgbClr val="FFFF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466413" y="745300"/>
            <a:ext cx="1525587" cy="646331"/>
          </a:xfrm>
          <a:prstGeom prst="rect">
            <a:avLst/>
          </a:prstGeom>
          <a:solidFill>
            <a:srgbClr val="32285A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Полярный район</a:t>
            </a:r>
            <a:endParaRPr lang="ru-RU" dirty="0">
              <a:solidFill>
                <a:schemeClr val="bg1"/>
              </a:solidFill>
            </a:endParaRPr>
          </a:p>
        </p:txBody>
      </p:sp>
      <p:cxnSp>
        <p:nvCxnSpPr>
          <p:cNvPr id="16" name="Прямая соединительная линия 15"/>
          <p:cNvCxnSpPr>
            <a:endCxn id="12" idx="1"/>
          </p:cNvCxnSpPr>
          <p:nvPr/>
        </p:nvCxnSpPr>
        <p:spPr>
          <a:xfrm flipV="1">
            <a:off x="5867400" y="1068466"/>
            <a:ext cx="599013" cy="207884"/>
          </a:xfrm>
          <a:prstGeom prst="line">
            <a:avLst/>
          </a:prstGeom>
          <a:ln w="12700">
            <a:solidFill>
              <a:srgbClr val="FFFF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0785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Картинки по запросу плутон ново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097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962525" y="4031507"/>
            <a:ext cx="4181475" cy="735756"/>
          </a:xfrm>
          <a:prstGeom prst="rect">
            <a:avLst/>
          </a:prstGeom>
          <a:solidFill>
            <a:srgbClr val="32285A"/>
          </a:solidFill>
        </p:spPr>
        <p:txBody>
          <a:bodyPr wrap="square" lIns="216000" tIns="90000" rIns="360000" bIns="90000" rtlCol="0">
            <a:spAutoFit/>
          </a:bodyPr>
          <a:lstStyle/>
          <a:p>
            <a:r>
              <a:rPr lang="ru-RU" b="1" dirty="0">
                <a:solidFill>
                  <a:srgbClr val="FFFF00"/>
                </a:solidFill>
              </a:rPr>
              <a:t>Один из первых детальных снимков поверхности Плутона</a:t>
            </a:r>
          </a:p>
        </p:txBody>
      </p:sp>
    </p:spTree>
    <p:extLst>
      <p:ext uri="{BB962C8B-B14F-4D97-AF65-F5344CB8AC3E}">
        <p14:creationId xmlns:p14="http://schemas.microsoft.com/office/powerpoint/2010/main" val="856024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pic>
        <p:nvPicPr>
          <p:cNvPr id="6" name="Picture 4" descr="Картинки по запросу pluto x ray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762000" y="376238"/>
            <a:ext cx="7620000" cy="4457700"/>
          </a:xfrm>
          <a:prstGeom prst="rect">
            <a:avLst/>
          </a:prstGeom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" y="4031507"/>
            <a:ext cx="3009900" cy="735756"/>
          </a:xfrm>
          <a:prstGeom prst="rect">
            <a:avLst/>
          </a:prstGeom>
          <a:solidFill>
            <a:srgbClr val="32285A"/>
          </a:solidFill>
        </p:spPr>
        <p:txBody>
          <a:bodyPr wrap="square" lIns="360000" tIns="90000" rIns="216000" bIns="90000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Ямы на поверхности Плутона</a:t>
            </a:r>
            <a:endParaRPr lang="ru-RU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832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Картинки по запросу плутон наса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82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791325" y="4031507"/>
            <a:ext cx="2352675" cy="735756"/>
          </a:xfrm>
          <a:prstGeom prst="rect">
            <a:avLst/>
          </a:prstGeom>
          <a:solidFill>
            <a:srgbClr val="32285A"/>
          </a:solidFill>
        </p:spPr>
        <p:txBody>
          <a:bodyPr wrap="square" lIns="216000" tIns="90000" rIns="360000" bIns="90000" rtlCol="0">
            <a:spAutoFit/>
          </a:bodyPr>
          <a:lstStyle/>
          <a:p>
            <a:r>
              <a:rPr lang="ru-RU" b="1" dirty="0">
                <a:solidFill>
                  <a:srgbClr val="FFFF00"/>
                </a:solidFill>
              </a:rPr>
              <a:t>Горы </a:t>
            </a:r>
            <a:r>
              <a:rPr lang="ru-RU" b="1" dirty="0" err="1">
                <a:solidFill>
                  <a:srgbClr val="FFFF00"/>
                </a:solidFill>
              </a:rPr>
              <a:t>Норгей</a:t>
            </a:r>
            <a:r>
              <a:rPr lang="ru-RU" b="1" dirty="0">
                <a:solidFill>
                  <a:srgbClr val="FFFF00"/>
                </a:solidFill>
              </a:rPr>
              <a:t> и </a:t>
            </a:r>
            <a:r>
              <a:rPr lang="ru-RU" b="1" dirty="0" smtClean="0">
                <a:solidFill>
                  <a:srgbClr val="FFFF00"/>
                </a:solidFill>
              </a:rPr>
              <a:t>область </a:t>
            </a:r>
            <a:r>
              <a:rPr lang="ru-RU" b="1" dirty="0" err="1" smtClean="0">
                <a:solidFill>
                  <a:srgbClr val="FFFF00"/>
                </a:solidFill>
              </a:rPr>
              <a:t>Томбо</a:t>
            </a:r>
            <a:endParaRPr lang="ru-RU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228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Похожее изображени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4040610"/>
            <a:ext cx="3000375" cy="735756"/>
          </a:xfrm>
          <a:prstGeom prst="rect">
            <a:avLst/>
          </a:prstGeom>
          <a:solidFill>
            <a:srgbClr val="32285A"/>
          </a:solidFill>
        </p:spPr>
        <p:txBody>
          <a:bodyPr wrap="square" lIns="360000" tIns="90000" rIns="216000" bIns="90000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Область </a:t>
            </a:r>
            <a:r>
              <a:rPr lang="ru-RU" b="1" dirty="0" err="1" smtClean="0">
                <a:solidFill>
                  <a:srgbClr val="FFFF00"/>
                </a:solidFill>
              </a:rPr>
              <a:t>Томбо</a:t>
            </a:r>
            <a:endParaRPr lang="ru-RU" b="1" dirty="0" smtClean="0">
              <a:solidFill>
                <a:srgbClr val="FFFF00"/>
              </a:solidFill>
            </a:endParaRPr>
          </a:p>
          <a:p>
            <a:r>
              <a:rPr lang="ru-RU" b="1" dirty="0" smtClean="0">
                <a:solidFill>
                  <a:srgbClr val="FFFF00"/>
                </a:solidFill>
              </a:rPr>
              <a:t>(равнины Спутника)</a:t>
            </a:r>
            <a:endParaRPr lang="ru-RU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94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58774" y="2017752"/>
            <a:ext cx="4213226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/>
            <a:r>
              <a:rPr lang="ru-RU" dirty="0"/>
              <a:t>Планеты земной группы обладают </a:t>
            </a:r>
            <a:r>
              <a:rPr lang="ru-RU" dirty="0">
                <a:solidFill>
                  <a:srgbClr val="32285A"/>
                </a:solidFill>
              </a:rPr>
              <a:t>высокой плотностью </a:t>
            </a:r>
            <a:r>
              <a:rPr lang="ru-RU" dirty="0"/>
              <a:t>и состоят преимущественно из силикатов и металлического </a:t>
            </a:r>
            <a:r>
              <a:rPr lang="ru-RU" dirty="0" smtClean="0"/>
              <a:t>железа.</a:t>
            </a:r>
            <a:endParaRPr lang="ru-RU" sz="1800" dirty="0"/>
          </a:p>
        </p:txBody>
      </p:sp>
      <p:sp>
        <p:nvSpPr>
          <p:cNvPr id="9" name="TextBox 8"/>
          <p:cNvSpPr txBox="1"/>
          <p:nvPr/>
        </p:nvSpPr>
        <p:spPr>
          <a:xfrm>
            <a:off x="367564" y="376238"/>
            <a:ext cx="4025049" cy="8002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2285A"/>
                </a:solidFill>
                <a:effectLst/>
                <a:uLnTx/>
                <a:uFillTx/>
                <a:latin typeface="Gerbera"/>
                <a:ea typeface="+mn-ea"/>
                <a:cs typeface="+mn-cs"/>
              </a:rPr>
              <a:t>Планеты земной группы</a:t>
            </a:r>
            <a:endParaRPr kumimoji="0" lang="ru-RU" sz="2600" b="1" i="0" u="none" strike="noStrike" kern="1200" cap="none" spc="0" normalizeH="0" baseline="0" noProof="0" dirty="0">
              <a:ln>
                <a:noFill/>
              </a:ln>
              <a:solidFill>
                <a:srgbClr val="32285A"/>
              </a:solidFill>
              <a:effectLst/>
              <a:uLnTx/>
              <a:uFillTx/>
              <a:latin typeface="Gerbera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000" t="14290" r="1875" b="5556"/>
          <a:stretch/>
        </p:blipFill>
        <p:spPr>
          <a:xfrm>
            <a:off x="4522786" y="635107"/>
            <a:ext cx="4487864" cy="42045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19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800" y="380284"/>
            <a:ext cx="3286815" cy="4386979"/>
          </a:xfrm>
          <a:prstGeom prst="rect">
            <a:avLst/>
          </a:prstGeom>
          <a:ln w="19050">
            <a:solidFill>
              <a:srgbClr val="FFFF0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9" t="7884" r="47474" b="7481"/>
          <a:stretch/>
        </p:blipFill>
        <p:spPr>
          <a:xfrm>
            <a:off x="257452" y="594527"/>
            <a:ext cx="4271516" cy="4271516"/>
          </a:xfrm>
          <a:prstGeom prst="ellipse">
            <a:avLst/>
          </a:prstGeom>
        </p:spPr>
      </p:pic>
      <p:sp>
        <p:nvSpPr>
          <p:cNvPr id="10" name="Прямоугольник 9"/>
          <p:cNvSpPr/>
          <p:nvPr/>
        </p:nvSpPr>
        <p:spPr>
          <a:xfrm rot="19511551">
            <a:off x="2413532" y="4004052"/>
            <a:ext cx="388940" cy="543682"/>
          </a:xfrm>
          <a:prstGeom prst="rect">
            <a:avLst/>
          </a:prstGeom>
          <a:noFill/>
          <a:ln w="127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олилиния 11"/>
          <p:cNvSpPr/>
          <p:nvPr/>
        </p:nvSpPr>
        <p:spPr>
          <a:xfrm>
            <a:off x="2286000" y="373380"/>
            <a:ext cx="3215640" cy="4396740"/>
          </a:xfrm>
          <a:custGeom>
            <a:avLst/>
            <a:gdLst>
              <a:gd name="connsiteX0" fmla="*/ 0 w 3215640"/>
              <a:gd name="connsiteY0" fmla="*/ 3794760 h 4396740"/>
              <a:gd name="connsiteX1" fmla="*/ 3215640 w 3215640"/>
              <a:gd name="connsiteY1" fmla="*/ 0 h 4396740"/>
              <a:gd name="connsiteX2" fmla="*/ 3215640 w 3215640"/>
              <a:gd name="connsiteY2" fmla="*/ 4396740 h 4396740"/>
              <a:gd name="connsiteX3" fmla="*/ 320040 w 3215640"/>
              <a:gd name="connsiteY3" fmla="*/ 4236720 h 4396740"/>
              <a:gd name="connsiteX4" fmla="*/ 0 w 3215640"/>
              <a:gd name="connsiteY4" fmla="*/ 3794760 h 4396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15640" h="4396740">
                <a:moveTo>
                  <a:pt x="0" y="3794760"/>
                </a:moveTo>
                <a:lnTo>
                  <a:pt x="3215640" y="0"/>
                </a:lnTo>
                <a:lnTo>
                  <a:pt x="3215640" y="4396740"/>
                </a:lnTo>
                <a:lnTo>
                  <a:pt x="320040" y="4236720"/>
                </a:lnTo>
                <a:lnTo>
                  <a:pt x="0" y="3794760"/>
                </a:lnTo>
                <a:close/>
              </a:path>
            </a:pathLst>
          </a:custGeom>
          <a:solidFill>
            <a:srgbClr val="FFFF00">
              <a:alpha val="12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5511800" y="4244043"/>
            <a:ext cx="3296975" cy="523220"/>
          </a:xfrm>
          <a:prstGeom prst="rect">
            <a:avLst/>
          </a:prstGeom>
          <a:solidFill>
            <a:schemeClr val="tx1">
              <a:alpha val="59000"/>
            </a:schemeClr>
          </a:solidFill>
          <a:effectLst>
            <a:softEdge rad="381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Криовулканы извергают смесь льда, воды, азота, аммиака и т. п.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" y="380284"/>
            <a:ext cx="2143124" cy="458757"/>
          </a:xfrm>
          <a:prstGeom prst="rect">
            <a:avLst/>
          </a:prstGeom>
          <a:solidFill>
            <a:srgbClr val="32285A"/>
          </a:solidFill>
        </p:spPr>
        <p:txBody>
          <a:bodyPr wrap="square" lIns="360000" tIns="90000" rIns="216000" bIns="90000" rtlCol="0">
            <a:spAutoFit/>
          </a:bodyPr>
          <a:lstStyle/>
          <a:p>
            <a:r>
              <a:rPr lang="ru-RU" b="1" dirty="0" err="1" smtClean="0">
                <a:solidFill>
                  <a:srgbClr val="FFFF00"/>
                </a:solidFill>
              </a:rPr>
              <a:t>Криовулканы</a:t>
            </a:r>
            <a:endParaRPr lang="ru-RU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079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ttps://lh4.googleusercontent.com/mFye3CDB9kcvjrCVJa2sMpEKvlcqgJJu5gZkqIlA1GXoLaQ_-Xetn1sADMQ0W6E4yMMgI73wYjVL9Gmn7KRpFHxjtFOWRdhAkE2a_KYCZvn13Zmnb15mIB0WtfHw0p0UXtqiDLqfp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11"/>
          <a:stretch/>
        </p:blipFill>
        <p:spPr bwMode="auto">
          <a:xfrm>
            <a:off x="1" y="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134100" y="4308506"/>
            <a:ext cx="3009900" cy="458757"/>
          </a:xfrm>
          <a:prstGeom prst="rect">
            <a:avLst/>
          </a:prstGeom>
          <a:solidFill>
            <a:srgbClr val="32285A"/>
          </a:solidFill>
        </p:spPr>
        <p:txBody>
          <a:bodyPr wrap="square" lIns="216000" tIns="90000" rIns="360000" bIns="90000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Атмосфера Плутона</a:t>
            </a:r>
            <a:endParaRPr lang="ru-RU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279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70723" y="1094001"/>
            <a:ext cx="4033839" cy="3847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Gerbera"/>
                <a:ea typeface="+mn-ea"/>
                <a:cs typeface="+mn-cs"/>
              </a:rPr>
              <a:t>Плутон</a:t>
            </a:r>
            <a:endParaRPr kumimoji="0" lang="ru-RU" sz="25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rbera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55037" y="1671602"/>
            <a:ext cx="2561201" cy="17774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rbera"/>
                <a:ea typeface="+mn-ea"/>
                <a:cs typeface="+mn-cs"/>
              </a:rPr>
              <a:t>Большая полуось</a:t>
            </a:r>
          </a:p>
          <a:p>
            <a:pPr marL="0" marR="0" lvl="0" indent="0" algn="l" defTabSz="68580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 smtClean="0">
                <a:solidFill>
                  <a:srgbClr val="FFFF00"/>
                </a:solidFill>
                <a:latin typeface="Gerbera"/>
              </a:rPr>
              <a:t>Сидерический период</a:t>
            </a:r>
          </a:p>
          <a:p>
            <a:pPr marL="0" marR="0" lvl="0" indent="0" algn="l" defTabSz="68580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rbera"/>
                <a:ea typeface="+mn-ea"/>
                <a:cs typeface="+mn-cs"/>
              </a:rPr>
              <a:t>Период вращения</a:t>
            </a:r>
          </a:p>
          <a:p>
            <a:pPr marL="0" marR="0" lvl="0" indent="0" algn="l" defTabSz="68580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 smtClean="0">
                <a:solidFill>
                  <a:srgbClr val="FFFF00"/>
                </a:solidFill>
                <a:latin typeface="Gerbera"/>
              </a:rPr>
              <a:t>Температура поверхности</a:t>
            </a:r>
          </a:p>
          <a:p>
            <a:pPr marL="0" marR="0" lvl="0" indent="0" algn="l" defTabSz="68580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rbera"/>
              </a:rPr>
              <a:t>Атмосферное давление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916238" y="1671602"/>
            <a:ext cx="2535370" cy="17774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defTabSz="685800">
              <a:lnSpc>
                <a:spcPct val="165000"/>
              </a:lnSpc>
              <a:defRPr/>
            </a:pPr>
            <a:r>
              <a:rPr lang="ru-RU" sz="1400" dirty="0" smtClean="0">
                <a:solidFill>
                  <a:schemeClr val="bg1"/>
                </a:solidFill>
                <a:ea typeface="Cambria Math" panose="02040503050406030204" pitchFamily="18" charset="0"/>
              </a:rPr>
              <a:t>5,9 </a:t>
            </a:r>
            <a:r>
              <a:rPr lang="ru-RU" sz="1400" dirty="0">
                <a:solidFill>
                  <a:schemeClr val="bg1"/>
                </a:solidFill>
                <a:ea typeface="Cambria Math" panose="02040503050406030204" pitchFamily="18" charset="0"/>
              </a:rPr>
              <a:t>млрд </a:t>
            </a:r>
            <a:r>
              <a:rPr lang="ru-RU" sz="1400" dirty="0" smtClean="0">
                <a:solidFill>
                  <a:schemeClr val="bg1"/>
                </a:solidFill>
                <a:ea typeface="Cambria Math" panose="02040503050406030204" pitchFamily="18" charset="0"/>
              </a:rPr>
              <a:t>км (</a:t>
            </a:r>
            <a:r>
              <a:rPr lang="ru-RU" sz="1400" dirty="0">
                <a:solidFill>
                  <a:schemeClr val="bg1"/>
                </a:solidFill>
                <a:ea typeface="Cambria Math" panose="02040503050406030204" pitchFamily="18" charset="0"/>
              </a:rPr>
              <a:t>39,48 </a:t>
            </a:r>
            <a:r>
              <a:rPr lang="ru-RU" sz="1400" dirty="0" smtClean="0">
                <a:solidFill>
                  <a:schemeClr val="bg1"/>
                </a:solidFill>
                <a:ea typeface="Cambria Math" panose="02040503050406030204" pitchFamily="18" charset="0"/>
              </a:rPr>
              <a:t>а. е.)</a:t>
            </a:r>
          </a:p>
          <a:p>
            <a:pPr lvl="0" defTabSz="685800">
              <a:lnSpc>
                <a:spcPct val="165000"/>
              </a:lnSpc>
              <a:defRPr/>
            </a:pPr>
            <a:r>
              <a:rPr lang="ru-RU" sz="1400" dirty="0">
                <a:solidFill>
                  <a:srgbClr val="FFFF00"/>
                </a:solidFill>
                <a:ea typeface="Cambria Math" panose="02040503050406030204" pitchFamily="18" charset="0"/>
              </a:rPr>
              <a:t>247,92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Cambria Math" panose="02040503050406030204" pitchFamily="18" charset="0"/>
              </a:rPr>
              <a:t>года</a:t>
            </a:r>
          </a:p>
          <a:p>
            <a:pPr lvl="0" defTabSz="685800">
              <a:lnSpc>
                <a:spcPct val="165000"/>
              </a:lnSpc>
              <a:defRPr/>
            </a:pPr>
            <a:r>
              <a:rPr lang="ru-RU" sz="1400" dirty="0" smtClean="0">
                <a:solidFill>
                  <a:schemeClr val="bg1"/>
                </a:solidFill>
                <a:ea typeface="Cambria Math" panose="02040503050406030204" pitchFamily="18" charset="0"/>
              </a:rPr>
              <a:t>-6,387 дня</a:t>
            </a:r>
          </a:p>
          <a:p>
            <a:pPr lvl="0" defTabSz="685800">
              <a:lnSpc>
                <a:spcPct val="165000"/>
              </a:lnSpc>
              <a:defRPr/>
            </a:pPr>
            <a:r>
              <a:rPr lang="en-US" sz="1400" dirty="0" smtClean="0">
                <a:solidFill>
                  <a:srgbClr val="FFFF00"/>
                </a:solidFill>
                <a:ea typeface="Cambria Math" panose="02040503050406030204" pitchFamily="18" charset="0"/>
              </a:rPr>
              <a:t>~ </a:t>
            </a:r>
            <a:r>
              <a:rPr lang="ru-RU" sz="1400" dirty="0" smtClean="0">
                <a:solidFill>
                  <a:srgbClr val="FFFF00"/>
                </a:solidFill>
                <a:ea typeface="Cambria Math" panose="02040503050406030204" pitchFamily="18" charset="0"/>
              </a:rPr>
              <a:t>−233 </a:t>
            </a:r>
            <a:r>
              <a:rPr lang="ru-RU" sz="1400" baseline="30000" dirty="0" err="1" smtClean="0">
                <a:solidFill>
                  <a:srgbClr val="FFFF00"/>
                </a:solidFill>
                <a:ea typeface="Cambria Math" panose="02040503050406030204" pitchFamily="18" charset="0"/>
              </a:rPr>
              <a:t>о</a:t>
            </a:r>
            <a:r>
              <a:rPr lang="ru-RU" sz="1400" dirty="0" err="1" smtClean="0">
                <a:solidFill>
                  <a:srgbClr val="FFFF00"/>
                </a:solidFill>
                <a:ea typeface="Cambria Math" panose="02040503050406030204" pitchFamily="18" charset="0"/>
              </a:rPr>
              <a:t>С</a:t>
            </a:r>
            <a:endParaRPr lang="ru-RU" sz="1400" dirty="0" smtClean="0">
              <a:solidFill>
                <a:srgbClr val="FFFF00"/>
              </a:solidFill>
              <a:ea typeface="Cambria Math" panose="02040503050406030204" pitchFamily="18" charset="0"/>
            </a:endParaRPr>
          </a:p>
          <a:p>
            <a:pPr lvl="0" defTabSz="685800">
              <a:lnSpc>
                <a:spcPct val="165000"/>
              </a:lnSpc>
              <a:defRPr/>
            </a:pPr>
            <a:r>
              <a:rPr lang="ru-RU" sz="1400" dirty="0" smtClean="0">
                <a:solidFill>
                  <a:schemeClr val="bg1"/>
                </a:solidFill>
                <a:ea typeface="Cambria Math" panose="02040503050406030204" pitchFamily="18" charset="0"/>
              </a:rPr>
              <a:t>1 Па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0723" y="391464"/>
            <a:ext cx="5975351" cy="3847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rbera"/>
                <a:ea typeface="+mn-ea"/>
                <a:cs typeface="+mn-cs"/>
              </a:rPr>
              <a:t>Параметры карликовых планет</a:t>
            </a:r>
            <a:endParaRPr kumimoji="0" lang="ru-RU" sz="2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rbera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9" t="11574" r="48681" b="10525"/>
          <a:stretch/>
        </p:blipFill>
        <p:spPr>
          <a:xfrm>
            <a:off x="5776607" y="1766852"/>
            <a:ext cx="3089354" cy="3095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214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71"/>
          <a:stretch/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134100" y="4308506"/>
            <a:ext cx="3009900" cy="458757"/>
          </a:xfrm>
          <a:prstGeom prst="rect">
            <a:avLst/>
          </a:prstGeom>
          <a:solidFill>
            <a:srgbClr val="32285A"/>
          </a:solidFill>
        </p:spPr>
        <p:txBody>
          <a:bodyPr wrap="square" lIns="216000" tIns="90000" rIns="360000" bIns="90000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Атмосфера Плутона</a:t>
            </a:r>
            <a:endParaRPr lang="ru-RU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04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www.nasa.gov/sites/default/files/thumbnails/image/nh-surfac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1"/>
          <a:stretch/>
        </p:blipFill>
        <p:spPr bwMode="auto">
          <a:xfrm>
            <a:off x="0" y="0"/>
            <a:ext cx="9144000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181475" y="4031507"/>
            <a:ext cx="4962525" cy="735756"/>
          </a:xfrm>
          <a:prstGeom prst="rect">
            <a:avLst/>
          </a:prstGeom>
          <a:solidFill>
            <a:srgbClr val="32285A"/>
          </a:solidFill>
        </p:spPr>
        <p:txBody>
          <a:bodyPr wrap="square" lIns="216000" tIns="90000" rIns="360000" bIns="90000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КА «Новые горизонты» над Плутоном (представление художника)</a:t>
            </a:r>
            <a:endParaRPr lang="ru-RU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210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891988" cy="51435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4031507"/>
            <a:ext cx="3505200" cy="735756"/>
          </a:xfrm>
          <a:prstGeom prst="rect">
            <a:avLst/>
          </a:prstGeom>
          <a:solidFill>
            <a:srgbClr val="32285A"/>
          </a:solidFill>
        </p:spPr>
        <p:txBody>
          <a:bodyPr wrap="square" lIns="360000" tIns="90000" rIns="216000" bIns="90000" rtlCol="0">
            <a:spAutoFit/>
          </a:bodyPr>
          <a:lstStyle/>
          <a:p>
            <a:r>
              <a:rPr lang="ru-RU" b="1" dirty="0">
                <a:solidFill>
                  <a:srgbClr val="FFFF00"/>
                </a:solidFill>
              </a:rPr>
              <a:t>Метановый </a:t>
            </a:r>
            <a:r>
              <a:rPr lang="ru-RU" b="1" dirty="0" smtClean="0">
                <a:solidFill>
                  <a:srgbClr val="FFFF00"/>
                </a:solidFill>
              </a:rPr>
              <a:t>снег на </a:t>
            </a:r>
            <a:r>
              <a:rPr lang="ru-RU" b="1" dirty="0">
                <a:solidFill>
                  <a:srgbClr val="FFFF00"/>
                </a:solidFill>
              </a:rPr>
              <a:t>фоне </a:t>
            </a:r>
            <a:r>
              <a:rPr lang="ru-RU" b="1" dirty="0" smtClean="0">
                <a:solidFill>
                  <a:srgbClr val="FFFF00"/>
                </a:solidFill>
              </a:rPr>
              <a:t>тёмных низменностей</a:t>
            </a:r>
            <a:endParaRPr lang="ru-RU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129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70723" y="1094001"/>
            <a:ext cx="4033839" cy="3847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Gerbera"/>
                <a:ea typeface="+mn-ea"/>
                <a:cs typeface="+mn-cs"/>
              </a:rPr>
              <a:t>Плутон</a:t>
            </a:r>
            <a:endParaRPr kumimoji="0" lang="ru-RU" sz="25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rbera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55037" y="1671602"/>
            <a:ext cx="2561201" cy="28438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rbera"/>
                <a:ea typeface="+mn-ea"/>
                <a:cs typeface="+mn-cs"/>
              </a:rPr>
              <a:t>Большая полуось</a:t>
            </a:r>
          </a:p>
          <a:p>
            <a:pPr marL="0" marR="0" lvl="0" indent="0" algn="l" defTabSz="68580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 smtClean="0">
                <a:solidFill>
                  <a:srgbClr val="FFFF00"/>
                </a:solidFill>
                <a:latin typeface="Gerbera"/>
              </a:rPr>
              <a:t>Сидерический период</a:t>
            </a:r>
          </a:p>
          <a:p>
            <a:pPr marL="0" marR="0" lvl="0" indent="0" algn="l" defTabSz="68580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rbera"/>
                <a:ea typeface="+mn-ea"/>
                <a:cs typeface="+mn-cs"/>
              </a:rPr>
              <a:t>Период вращения</a:t>
            </a:r>
          </a:p>
          <a:p>
            <a:pPr marL="0" marR="0" lvl="0" indent="0" algn="l" defTabSz="68580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 smtClean="0">
                <a:solidFill>
                  <a:srgbClr val="FFFF00"/>
                </a:solidFill>
                <a:latin typeface="Gerbera"/>
              </a:rPr>
              <a:t>Температура поверхности</a:t>
            </a:r>
          </a:p>
          <a:p>
            <a:pPr marL="0" marR="0" lvl="0" indent="0" algn="l" defTabSz="68580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rbera"/>
              </a:rPr>
              <a:t>Атмосферное давление</a:t>
            </a:r>
          </a:p>
          <a:p>
            <a:pPr marL="0" marR="0" lvl="0" indent="0" algn="l" defTabSz="68580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 smtClean="0">
                <a:solidFill>
                  <a:srgbClr val="FFFF00"/>
                </a:solidFill>
                <a:latin typeface="Gerbera"/>
              </a:rPr>
              <a:t>Средний радиус</a:t>
            </a:r>
          </a:p>
          <a:p>
            <a:pPr marL="0" marR="0" lvl="0" indent="0" algn="l" defTabSz="68580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rbera"/>
              </a:rPr>
              <a:t>Масса</a:t>
            </a:r>
          </a:p>
          <a:p>
            <a:pPr marL="0" marR="0" lvl="0" indent="0" algn="l" defTabSz="68580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 smtClean="0">
                <a:solidFill>
                  <a:srgbClr val="FFFF00"/>
                </a:solidFill>
                <a:latin typeface="Gerbera"/>
              </a:rPr>
              <a:t>Средняя плотность</a:t>
            </a: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rbera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916238" y="1671602"/>
            <a:ext cx="2535370" cy="28438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defTabSz="685800">
              <a:lnSpc>
                <a:spcPct val="165000"/>
              </a:lnSpc>
              <a:defRPr/>
            </a:pPr>
            <a:r>
              <a:rPr lang="ru-RU" sz="1400" dirty="0" smtClean="0">
                <a:solidFill>
                  <a:schemeClr val="bg1"/>
                </a:solidFill>
                <a:ea typeface="Cambria Math" panose="02040503050406030204" pitchFamily="18" charset="0"/>
              </a:rPr>
              <a:t>5,9 </a:t>
            </a:r>
            <a:r>
              <a:rPr lang="ru-RU" sz="1400" dirty="0">
                <a:solidFill>
                  <a:schemeClr val="bg1"/>
                </a:solidFill>
                <a:ea typeface="Cambria Math" panose="02040503050406030204" pitchFamily="18" charset="0"/>
              </a:rPr>
              <a:t>млрд </a:t>
            </a:r>
            <a:r>
              <a:rPr lang="ru-RU" sz="1400" dirty="0" smtClean="0">
                <a:solidFill>
                  <a:schemeClr val="bg1"/>
                </a:solidFill>
                <a:ea typeface="Cambria Math" panose="02040503050406030204" pitchFamily="18" charset="0"/>
              </a:rPr>
              <a:t>км (</a:t>
            </a:r>
            <a:r>
              <a:rPr lang="ru-RU" sz="1400" dirty="0">
                <a:solidFill>
                  <a:schemeClr val="bg1"/>
                </a:solidFill>
                <a:ea typeface="Cambria Math" panose="02040503050406030204" pitchFamily="18" charset="0"/>
              </a:rPr>
              <a:t>39,48 </a:t>
            </a:r>
            <a:r>
              <a:rPr lang="ru-RU" sz="1400" dirty="0" smtClean="0">
                <a:solidFill>
                  <a:schemeClr val="bg1"/>
                </a:solidFill>
                <a:ea typeface="Cambria Math" panose="02040503050406030204" pitchFamily="18" charset="0"/>
              </a:rPr>
              <a:t>а. е.)</a:t>
            </a:r>
          </a:p>
          <a:p>
            <a:pPr lvl="0" defTabSz="685800">
              <a:lnSpc>
                <a:spcPct val="165000"/>
              </a:lnSpc>
              <a:defRPr/>
            </a:pPr>
            <a:r>
              <a:rPr lang="ru-RU" sz="1400" dirty="0">
                <a:solidFill>
                  <a:srgbClr val="FFFF00"/>
                </a:solidFill>
                <a:ea typeface="Cambria Math" panose="02040503050406030204" pitchFamily="18" charset="0"/>
              </a:rPr>
              <a:t>247,92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Cambria Math" panose="02040503050406030204" pitchFamily="18" charset="0"/>
              </a:rPr>
              <a:t>года</a:t>
            </a:r>
          </a:p>
          <a:p>
            <a:pPr lvl="0" defTabSz="685800">
              <a:lnSpc>
                <a:spcPct val="165000"/>
              </a:lnSpc>
              <a:defRPr/>
            </a:pPr>
            <a:r>
              <a:rPr lang="ru-RU" sz="1400" dirty="0" smtClean="0">
                <a:solidFill>
                  <a:schemeClr val="bg1"/>
                </a:solidFill>
                <a:ea typeface="Cambria Math" panose="02040503050406030204" pitchFamily="18" charset="0"/>
              </a:rPr>
              <a:t>-6,387 дня</a:t>
            </a:r>
          </a:p>
          <a:p>
            <a:pPr lvl="0" defTabSz="685800">
              <a:lnSpc>
                <a:spcPct val="165000"/>
              </a:lnSpc>
              <a:defRPr/>
            </a:pPr>
            <a:r>
              <a:rPr lang="en-US" sz="1400" dirty="0" smtClean="0">
                <a:solidFill>
                  <a:srgbClr val="FFFF00"/>
                </a:solidFill>
                <a:ea typeface="Cambria Math" panose="02040503050406030204" pitchFamily="18" charset="0"/>
              </a:rPr>
              <a:t>~ </a:t>
            </a:r>
            <a:r>
              <a:rPr lang="ru-RU" sz="1400" dirty="0" smtClean="0">
                <a:solidFill>
                  <a:srgbClr val="FFFF00"/>
                </a:solidFill>
                <a:ea typeface="Cambria Math" panose="02040503050406030204" pitchFamily="18" charset="0"/>
              </a:rPr>
              <a:t>−233 </a:t>
            </a:r>
            <a:r>
              <a:rPr lang="ru-RU" sz="1400" baseline="30000" dirty="0" err="1" smtClean="0">
                <a:solidFill>
                  <a:srgbClr val="FFFF00"/>
                </a:solidFill>
                <a:ea typeface="Cambria Math" panose="02040503050406030204" pitchFamily="18" charset="0"/>
              </a:rPr>
              <a:t>о</a:t>
            </a:r>
            <a:r>
              <a:rPr lang="ru-RU" sz="1400" dirty="0" err="1" smtClean="0">
                <a:solidFill>
                  <a:srgbClr val="FFFF00"/>
                </a:solidFill>
                <a:ea typeface="Cambria Math" panose="02040503050406030204" pitchFamily="18" charset="0"/>
              </a:rPr>
              <a:t>С</a:t>
            </a:r>
            <a:endParaRPr lang="ru-RU" sz="1400" dirty="0" smtClean="0">
              <a:solidFill>
                <a:srgbClr val="FFFF00"/>
              </a:solidFill>
              <a:ea typeface="Cambria Math" panose="02040503050406030204" pitchFamily="18" charset="0"/>
            </a:endParaRPr>
          </a:p>
          <a:p>
            <a:pPr lvl="0" defTabSz="685800">
              <a:lnSpc>
                <a:spcPct val="165000"/>
              </a:lnSpc>
              <a:defRPr/>
            </a:pPr>
            <a:r>
              <a:rPr lang="ru-RU" sz="1400" dirty="0" smtClean="0">
                <a:solidFill>
                  <a:schemeClr val="bg1"/>
                </a:solidFill>
                <a:ea typeface="Cambria Math" panose="02040503050406030204" pitchFamily="18" charset="0"/>
              </a:rPr>
              <a:t>1 Па</a:t>
            </a:r>
          </a:p>
          <a:p>
            <a:pPr lvl="0" defTabSz="685800">
              <a:lnSpc>
                <a:spcPct val="165000"/>
              </a:lnSpc>
              <a:defRPr/>
            </a:pPr>
            <a:r>
              <a:rPr lang="ru-RU" sz="1400" dirty="0" smtClean="0">
                <a:solidFill>
                  <a:srgbClr val="FFFF00"/>
                </a:solidFill>
                <a:ea typeface="Cambria Math" panose="02040503050406030204" pitchFamily="18" charset="0"/>
              </a:rPr>
              <a:t>1187 км</a:t>
            </a:r>
          </a:p>
          <a:p>
            <a:pPr lvl="0" defTabSz="685800">
              <a:lnSpc>
                <a:spcPct val="165000"/>
              </a:lnSpc>
              <a:defRPr/>
            </a:pPr>
            <a:r>
              <a:rPr lang="ru-RU" sz="1400" dirty="0">
                <a:solidFill>
                  <a:schemeClr val="bg1"/>
                </a:solidFill>
                <a:ea typeface="Cambria Math" panose="02040503050406030204" pitchFamily="18" charset="0"/>
              </a:rPr>
              <a:t>1,3 ∙ 10</a:t>
            </a:r>
            <a:r>
              <a:rPr lang="ru-RU" sz="1400" baseline="30000" dirty="0">
                <a:solidFill>
                  <a:schemeClr val="bg1"/>
                </a:solidFill>
                <a:ea typeface="Cambria Math" panose="02040503050406030204" pitchFamily="18" charset="0"/>
              </a:rPr>
              <a:t>23</a:t>
            </a:r>
            <a:r>
              <a:rPr lang="ru-RU" sz="1400" dirty="0">
                <a:solidFill>
                  <a:schemeClr val="bg1"/>
                </a:solidFill>
                <a:ea typeface="Cambria Math" panose="02040503050406030204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ea typeface="Cambria Math" panose="02040503050406030204" pitchFamily="18" charset="0"/>
              </a:rPr>
              <a:t>кг (0,0022</a:t>
            </a:r>
            <a:r>
              <a:rPr lang="en-US" sz="1400" i="1" dirty="0" smtClean="0">
                <a:solidFill>
                  <a:schemeClr val="bg1"/>
                </a:solidFill>
                <a:ea typeface="Cambria Math" panose="02040503050406030204" pitchFamily="18" charset="0"/>
              </a:rPr>
              <a:t>M</a:t>
            </a:r>
            <a:r>
              <a:rPr lang="en-US" sz="1400" baseline="-25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⨁</a:t>
            </a:r>
            <a:r>
              <a:rPr lang="ru-RU" sz="14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</a:p>
          <a:p>
            <a:pPr lvl="0" defTabSz="685800">
              <a:lnSpc>
                <a:spcPct val="165000"/>
              </a:lnSpc>
              <a:defRPr/>
            </a:pPr>
            <a:r>
              <a:rPr lang="ru-RU" sz="1400" dirty="0" smtClean="0">
                <a:solidFill>
                  <a:srgbClr val="FFFF00"/>
                </a:solidFill>
                <a:ea typeface="Cambria Math" panose="02040503050406030204" pitchFamily="18" charset="0"/>
              </a:rPr>
              <a:t>1,86 г/см</a:t>
            </a:r>
            <a:r>
              <a:rPr lang="ru-RU" sz="1400" baseline="30000" dirty="0" smtClean="0">
                <a:solidFill>
                  <a:srgbClr val="FFFF00"/>
                </a:solidFill>
                <a:ea typeface="Cambria Math" panose="02040503050406030204" pitchFamily="18" charset="0"/>
              </a:rPr>
              <a:t>3</a:t>
            </a:r>
            <a:endParaRPr lang="ru-RU" sz="1400" dirty="0" smtClean="0">
              <a:solidFill>
                <a:srgbClr val="FFFF00"/>
              </a:solidFill>
              <a:ea typeface="Cambria Math" panose="0204050305040603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0723" y="391464"/>
            <a:ext cx="5975351" cy="3847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rbera"/>
                <a:ea typeface="+mn-ea"/>
                <a:cs typeface="+mn-cs"/>
              </a:rPr>
              <a:t>Параметры карликовых планет</a:t>
            </a:r>
            <a:endParaRPr kumimoji="0" lang="ru-RU" sz="2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rbera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9" t="11574" r="48681" b="10525"/>
          <a:stretch/>
        </p:blipFill>
        <p:spPr>
          <a:xfrm>
            <a:off x="5776607" y="1766852"/>
            <a:ext cx="3089354" cy="3095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057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60045" y="376238"/>
            <a:ext cx="2116455" cy="3847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500" b="1" dirty="0" smtClean="0">
                <a:solidFill>
                  <a:schemeClr val="bg1"/>
                </a:solidFill>
                <a:latin typeface="Gerbera"/>
              </a:rPr>
              <a:t>Плутон</a:t>
            </a:r>
            <a:endParaRPr kumimoji="0" lang="ru-RU" sz="2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rber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48777" y="1502821"/>
            <a:ext cx="3643836" cy="15081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каменное ядро объёмом 50—70 % объёма планеты.</a:t>
            </a:r>
            <a:endParaRPr lang="ru-RU" sz="1400" dirty="0" smtClean="0">
              <a:solidFill>
                <a:srgbClr val="FFFF00"/>
              </a:solidFill>
            </a:endParaRPr>
          </a:p>
          <a:p>
            <a:endParaRPr lang="ru-RU" sz="1400" dirty="0" smtClean="0">
              <a:solidFill>
                <a:schemeClr val="bg1"/>
              </a:solidFill>
            </a:endParaRPr>
          </a:p>
          <a:p>
            <a:r>
              <a:rPr lang="ru-RU" sz="1400" dirty="0" err="1">
                <a:solidFill>
                  <a:schemeClr val="bg1"/>
                </a:solidFill>
              </a:rPr>
              <a:t>криомантия</a:t>
            </a:r>
            <a:r>
              <a:rPr lang="ru-RU" sz="1400" dirty="0">
                <a:solidFill>
                  <a:schemeClr val="bg1"/>
                </a:solidFill>
              </a:rPr>
              <a:t> из водяного </a:t>
            </a:r>
            <a:r>
              <a:rPr lang="ru-RU" sz="1400" dirty="0" smtClean="0">
                <a:solidFill>
                  <a:schemeClr val="bg1"/>
                </a:solidFill>
              </a:rPr>
              <a:t>льда объёмом 50—30 % объёма планеты.</a:t>
            </a:r>
            <a:endParaRPr lang="ru-RU" sz="1400" dirty="0" smtClean="0">
              <a:solidFill>
                <a:srgbClr val="FFFF00"/>
              </a:solidFill>
            </a:endParaRPr>
          </a:p>
          <a:p>
            <a:endParaRPr lang="ru-RU" sz="1400" dirty="0" smtClean="0">
              <a:solidFill>
                <a:schemeClr val="bg1"/>
              </a:solidFill>
            </a:endParaRPr>
          </a:p>
          <a:p>
            <a:r>
              <a:rPr lang="ru-RU" sz="1400" dirty="0" smtClean="0">
                <a:solidFill>
                  <a:schemeClr val="bg1"/>
                </a:solidFill>
              </a:rPr>
              <a:t>замёрзший азот.</a:t>
            </a:r>
            <a:endParaRPr lang="ru-RU" sz="1400" dirty="0">
              <a:solidFill>
                <a:srgbClr val="FFFF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60045" y="1502821"/>
            <a:ext cx="359093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dirty="0" smtClean="0">
                <a:solidFill>
                  <a:srgbClr val="FFFF00"/>
                </a:solidFill>
              </a:rPr>
              <a:t>1 —</a:t>
            </a:r>
          </a:p>
          <a:p>
            <a:endParaRPr lang="ru-RU" sz="1400" dirty="0" smtClean="0">
              <a:solidFill>
                <a:srgbClr val="FFFF00"/>
              </a:solidFill>
            </a:endParaRPr>
          </a:p>
          <a:p>
            <a:endParaRPr lang="ru-RU" sz="1400" dirty="0">
              <a:solidFill>
                <a:srgbClr val="FFFF00"/>
              </a:solidFill>
            </a:endParaRPr>
          </a:p>
          <a:p>
            <a:r>
              <a:rPr lang="ru-RU" sz="1400" dirty="0" smtClean="0">
                <a:solidFill>
                  <a:srgbClr val="FFFF00"/>
                </a:solidFill>
              </a:rPr>
              <a:t>2 —</a:t>
            </a:r>
          </a:p>
          <a:p>
            <a:endParaRPr lang="ru-RU" sz="1400" dirty="0" smtClean="0">
              <a:solidFill>
                <a:srgbClr val="FFFF00"/>
              </a:solidFill>
            </a:endParaRPr>
          </a:p>
          <a:p>
            <a:endParaRPr lang="ru-RU" sz="1400" dirty="0" smtClean="0">
              <a:solidFill>
                <a:srgbClr val="FFFF00"/>
              </a:solidFill>
            </a:endParaRPr>
          </a:p>
          <a:p>
            <a:r>
              <a:rPr lang="ru-RU" sz="1400" dirty="0" smtClean="0">
                <a:solidFill>
                  <a:srgbClr val="FFFF00"/>
                </a:solidFill>
              </a:rPr>
              <a:t>3 —</a:t>
            </a:r>
          </a:p>
          <a:p>
            <a:endParaRPr lang="ru-RU" sz="1400" dirty="0">
              <a:solidFill>
                <a:srgbClr val="FFFF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000" t="14074" r="29479" b="13518"/>
          <a:stretch/>
        </p:blipFill>
        <p:spPr>
          <a:xfrm>
            <a:off x="5080000" y="723900"/>
            <a:ext cx="3705225" cy="37242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551" y="904874"/>
            <a:ext cx="3152774" cy="3118098"/>
          </a:xfrm>
          <a:prstGeom prst="rect">
            <a:avLst/>
          </a:prstGeom>
        </p:spPr>
      </p:pic>
      <p:sp>
        <p:nvSpPr>
          <p:cNvPr id="23" name="Овал 22"/>
          <p:cNvSpPr/>
          <p:nvPr/>
        </p:nvSpPr>
        <p:spPr>
          <a:xfrm>
            <a:off x="5715975" y="2484989"/>
            <a:ext cx="360000" cy="360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2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5294507" y="2480331"/>
            <a:ext cx="360000" cy="360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3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6782607" y="2480331"/>
            <a:ext cx="360000" cy="360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1</a:t>
            </a:r>
            <a:endParaRPr lang="ru-RU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579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0" y="4031507"/>
            <a:ext cx="3600450" cy="735756"/>
          </a:xfrm>
          <a:prstGeom prst="rect">
            <a:avLst/>
          </a:prstGeom>
          <a:solidFill>
            <a:srgbClr val="32285A"/>
          </a:solidFill>
        </p:spPr>
        <p:txBody>
          <a:bodyPr wrap="square" lIns="360000" tIns="90000" rIns="216000" bIns="90000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У Плутона известно</a:t>
            </a:r>
          </a:p>
          <a:p>
            <a:r>
              <a:rPr lang="ru-RU" dirty="0" smtClean="0">
                <a:solidFill>
                  <a:srgbClr val="FFFF00"/>
                </a:solidFill>
              </a:rPr>
              <a:t>5</a:t>
            </a:r>
            <a:r>
              <a:rPr lang="ru-RU" dirty="0" smtClean="0">
                <a:solidFill>
                  <a:schemeClr val="bg1"/>
                </a:solidFill>
              </a:rPr>
              <a:t> естественных спутников.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6237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38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www.astronomy.com/~/media/62DBC39D0DE84E4EA6637BC57B6E6D3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0" t="1744" r="27059" b="4094"/>
          <a:stretch/>
        </p:blipFill>
        <p:spPr bwMode="auto">
          <a:xfrm flipH="1">
            <a:off x="1" y="0"/>
            <a:ext cx="4392612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58775" y="4093063"/>
            <a:ext cx="3655217" cy="674200"/>
          </a:xfrm>
          <a:prstGeom prst="rect">
            <a:avLst/>
          </a:prstGeom>
          <a:solidFill>
            <a:srgbClr val="32285A"/>
          </a:solidFill>
        </p:spPr>
        <p:txBody>
          <a:bodyPr wrap="square" lIns="360000" tIns="90000" rIns="180000" bIns="90000">
            <a:spAutoFit/>
          </a:bodyPr>
          <a:lstStyle/>
          <a:p>
            <a:pPr lvl="0" algn="ctr" defTabSz="685800">
              <a:defRPr/>
            </a:pPr>
            <a:r>
              <a:rPr lang="ru-RU" b="1" dirty="0">
                <a:solidFill>
                  <a:prstClr val="white"/>
                </a:solidFill>
              </a:rPr>
              <a:t>Джеймс Кристи</a:t>
            </a:r>
          </a:p>
          <a:p>
            <a:pPr lvl="0" algn="ctr" defTabSz="685800">
              <a:defRPr/>
            </a:pPr>
            <a:r>
              <a:rPr lang="ru-RU" sz="1400" dirty="0">
                <a:solidFill>
                  <a:prstClr val="white"/>
                </a:solidFill>
              </a:rPr>
              <a:t>род. 1938 г.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751388" y="4149873"/>
            <a:ext cx="4033837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dirty="0"/>
              <a:t>Открыт 22 июня 1978 г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1" name="Picture 4" descr="https://upload.wikimedia.org/wikipedia/commons/2/2b/Charon_in_Color_%28HQ%29.jpg?uselang=r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410" y="736678"/>
            <a:ext cx="3296954" cy="3296954"/>
          </a:xfrm>
          <a:prstGeom prst="ellipse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71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684350" y="680886"/>
            <a:ext cx="5775301" cy="3847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500" b="1" dirty="0" smtClean="0">
                <a:solidFill>
                  <a:schemeClr val="bg1"/>
                </a:solidFill>
              </a:rPr>
              <a:t>Группы больших планет</a:t>
            </a:r>
            <a:endParaRPr lang="ru-RU" sz="2500" b="1" dirty="0">
              <a:solidFill>
                <a:schemeClr val="bg1"/>
              </a:solidFill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358775" y="1411074"/>
            <a:ext cx="4033837" cy="3208647"/>
            <a:chOff x="358775" y="1411074"/>
            <a:chExt cx="4033837" cy="3208647"/>
          </a:xfrm>
        </p:grpSpPr>
        <p:sp>
          <p:nvSpPr>
            <p:cNvPr id="15" name="TextBox 14"/>
            <p:cNvSpPr txBox="1"/>
            <p:nvPr/>
          </p:nvSpPr>
          <p:spPr>
            <a:xfrm>
              <a:off x="358775" y="4311944"/>
              <a:ext cx="4033837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2000" dirty="0" smtClean="0">
                  <a:solidFill>
                    <a:schemeClr val="bg1"/>
                  </a:solidFill>
                </a:rPr>
                <a:t>Планеты земной группы</a:t>
              </a:r>
              <a:endParaRPr lang="ru-RU" sz="2000" dirty="0">
                <a:solidFill>
                  <a:schemeClr val="bg1"/>
                </a:solidFill>
              </a:endParaRPr>
            </a:p>
          </p:txBody>
        </p:sp>
        <p:pic>
          <p:nvPicPr>
            <p:cNvPr id="12" name="Рисунок 11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0000" t="14290" r="1875" b="5556"/>
            <a:stretch/>
          </p:blipFill>
          <p:spPr>
            <a:xfrm>
              <a:off x="960018" y="1411074"/>
              <a:ext cx="2831350" cy="2652600"/>
            </a:xfrm>
            <a:prstGeom prst="rect">
              <a:avLst/>
            </a:prstGeom>
          </p:spPr>
        </p:pic>
      </p:grpSp>
      <p:grpSp>
        <p:nvGrpSpPr>
          <p:cNvPr id="8" name="Группа 7"/>
          <p:cNvGrpSpPr/>
          <p:nvPr/>
        </p:nvGrpSpPr>
        <p:grpSpPr>
          <a:xfrm>
            <a:off x="4751388" y="1412144"/>
            <a:ext cx="4033837" cy="3207576"/>
            <a:chOff x="4751388" y="1412144"/>
            <a:chExt cx="4033837" cy="3207576"/>
          </a:xfrm>
        </p:grpSpPr>
        <p:sp>
          <p:nvSpPr>
            <p:cNvPr id="17" name="TextBox 16"/>
            <p:cNvSpPr txBox="1"/>
            <p:nvPr/>
          </p:nvSpPr>
          <p:spPr>
            <a:xfrm>
              <a:off x="4751388" y="4311943"/>
              <a:ext cx="4033837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2000" dirty="0" smtClean="0">
                  <a:solidFill>
                    <a:schemeClr val="bg1"/>
                  </a:solidFill>
                </a:rPr>
                <a:t>Планеты-гиганты</a:t>
              </a:r>
              <a:endParaRPr lang="ru-RU" sz="2000" dirty="0">
                <a:solidFill>
                  <a:schemeClr val="bg1"/>
                </a:solidFill>
              </a:endParaRPr>
            </a:p>
          </p:txBody>
        </p:sp>
        <p:pic>
          <p:nvPicPr>
            <p:cNvPr id="13" name="Рисунок 12"/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1962" t="14289" r="2834" b="7315"/>
            <a:stretch/>
          </p:blipFill>
          <p:spPr>
            <a:xfrm>
              <a:off x="5440362" y="1412144"/>
              <a:ext cx="2655888" cy="26515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74314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3" name="Picture 2" descr="Картинки по запросу charon mifology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" b="28576"/>
          <a:stretch/>
        </p:blipFill>
        <p:spPr bwMode="auto">
          <a:xfrm>
            <a:off x="358775" y="823831"/>
            <a:ext cx="1800000" cy="1800000"/>
          </a:xfrm>
          <a:prstGeom prst="ellipse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358774" y="2699491"/>
            <a:ext cx="4148137" cy="1607397"/>
            <a:chOff x="358774" y="2704225"/>
            <a:chExt cx="4148137" cy="1607397"/>
          </a:xfrm>
        </p:grpSpPr>
        <p:sp>
          <p:nvSpPr>
            <p:cNvPr id="21" name="TextBox 20"/>
            <p:cNvSpPr txBox="1"/>
            <p:nvPr/>
          </p:nvSpPr>
          <p:spPr>
            <a:xfrm>
              <a:off x="360045" y="2704225"/>
              <a:ext cx="4032567" cy="64633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4200" b="1" dirty="0" smtClean="0">
                  <a:solidFill>
                    <a:srgbClr val="FFFF00"/>
                  </a:solidFill>
                  <a:latin typeface="Gerbera"/>
                </a:rPr>
                <a:t>Харон</a:t>
              </a:r>
              <a:r>
                <a:rPr kumimoji="0" lang="ru-RU" sz="4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Gerbera"/>
                  <a:ea typeface="+mn-ea"/>
                  <a:cs typeface="+mn-cs"/>
                </a:rPr>
                <a:t> —</a:t>
              </a:r>
              <a:endParaRPr kumimoji="0" lang="ru-RU" sz="4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Gerbera"/>
                <a:ea typeface="+mn-ea"/>
                <a:cs typeface="+mn-cs"/>
              </a:endParaRP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358774" y="3480625"/>
              <a:ext cx="4148137" cy="83099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lvl="0">
                <a:defRPr/>
              </a:pPr>
              <a:r>
                <a:rPr lang="ru-RU" dirty="0" smtClean="0">
                  <a:solidFill>
                    <a:prstClr val="white"/>
                  </a:solidFill>
                </a:rPr>
                <a:t>крупнейший спутник Плутона</a:t>
              </a:r>
              <a:r>
                <a:rPr lang="ru-RU" dirty="0">
                  <a:solidFill>
                    <a:prstClr val="white"/>
                  </a:solidFill>
                </a:rPr>
                <a:t>, открытый Джеймсом </a:t>
              </a:r>
              <a:r>
                <a:rPr lang="ru-RU" dirty="0" smtClean="0">
                  <a:solidFill>
                    <a:prstClr val="white"/>
                  </a:solidFill>
                </a:rPr>
                <a:t>Кристи</a:t>
              </a:r>
            </a:p>
            <a:p>
              <a:pPr lvl="0">
                <a:defRPr/>
              </a:pPr>
              <a:r>
                <a:rPr lang="ru-RU" dirty="0" smtClean="0">
                  <a:solidFill>
                    <a:prstClr val="white"/>
                  </a:solidFill>
                </a:rPr>
                <a:t>22 </a:t>
              </a:r>
              <a:r>
                <a:rPr lang="ru-RU" dirty="0">
                  <a:solidFill>
                    <a:prstClr val="white"/>
                  </a:solidFill>
                </a:rPr>
                <a:t>июня 1978 </a:t>
              </a:r>
              <a:r>
                <a:rPr lang="ru-RU" dirty="0" smtClean="0">
                  <a:solidFill>
                    <a:prstClr val="white"/>
                  </a:solidFill>
                </a:rPr>
                <a:t>г.</a:t>
              </a: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rbera"/>
                <a:ea typeface="+mn-ea"/>
                <a:cs typeface="+mn-cs"/>
              </a:endParaRPr>
            </a:p>
          </p:txBody>
        </p:sp>
      </p:grp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4" t="7315" r="8075" b="6074"/>
          <a:stretch/>
        </p:blipFill>
        <p:spPr>
          <a:xfrm>
            <a:off x="4804725" y="734684"/>
            <a:ext cx="3904935" cy="4033431"/>
          </a:xfrm>
          <a:prstGeom prst="ellipse">
            <a:avLst/>
          </a:prstGeom>
          <a:effectLst>
            <a:softEdge rad="50800"/>
          </a:effectLst>
        </p:spPr>
      </p:pic>
    </p:spTree>
    <p:extLst>
      <p:ext uri="{BB962C8B-B14F-4D97-AF65-F5344CB8AC3E}">
        <p14:creationId xmlns:p14="http://schemas.microsoft.com/office/powerpoint/2010/main" val="278463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32" t="16375" r="10285" b="22014"/>
          <a:stretch/>
        </p:blipFill>
        <p:spPr>
          <a:xfrm>
            <a:off x="217713" y="348343"/>
            <a:ext cx="5762173" cy="44994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7724775" y="735013"/>
                <a:ext cx="1419225" cy="776344"/>
              </a:xfrm>
              <a:prstGeom prst="rect">
                <a:avLst/>
              </a:prstGeom>
              <a:solidFill>
                <a:srgbClr val="32285A"/>
              </a:solidFill>
            </p:spPr>
            <p:txBody>
              <a:bodyPr wrap="square" lIns="216000" tIns="90000" rIns="360000" bIns="9000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sSub>
                            <m:sSubPr>
                              <m:ctrlPr>
                                <a:rPr lang="ru-RU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ru-RU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♇</m:t>
                              </m:r>
                            </m:sub>
                          </m:sSub>
                        </m:den>
                      </m:f>
                      <m:r>
                        <a:rPr lang="ru-RU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ru-RU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ru-RU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ru-RU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4775" y="735013"/>
                <a:ext cx="1419225" cy="77634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33085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29" t="15926" r="30313" b="15371"/>
          <a:stretch/>
        </p:blipFill>
        <p:spPr>
          <a:xfrm>
            <a:off x="2809874" y="819150"/>
            <a:ext cx="3562351" cy="35337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5" t="19306" r="32803" b="18986"/>
          <a:stretch/>
        </p:blipFill>
        <p:spPr>
          <a:xfrm>
            <a:off x="2838450" y="838199"/>
            <a:ext cx="3467100" cy="346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27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3785" y="-7816"/>
            <a:ext cx="9295047" cy="523001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715125" y="4040610"/>
            <a:ext cx="2428874" cy="735756"/>
          </a:xfrm>
          <a:prstGeom prst="rect">
            <a:avLst/>
          </a:prstGeom>
          <a:solidFill>
            <a:srgbClr val="32285A"/>
          </a:solidFill>
        </p:spPr>
        <p:txBody>
          <a:bodyPr wrap="square" lIns="216000" tIns="90000" rIns="360000" bIns="9000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Харон (мозаика снимков)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74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58605" cy="5143500"/>
          </a:xfrm>
          <a:prstGeom prst="rect">
            <a:avLst/>
          </a:prstGeom>
          <a:solidFill>
            <a:srgbClr val="0303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00" dirty="0">
              <a:solidFill>
                <a:schemeClr val="bg1"/>
              </a:solidFill>
            </a:endParaRPr>
          </a:p>
        </p:txBody>
      </p:sp>
      <p:pic>
        <p:nvPicPr>
          <p:cNvPr id="8" name="Picture 2" descr="https://www.nasa.gov/sites/default/files/thumbnails/image/nh-charon-detail-9-29-1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" r="7187"/>
          <a:stretch/>
        </p:blipFill>
        <p:spPr bwMode="auto">
          <a:xfrm rot="5400000">
            <a:off x="2000250" y="-1164760"/>
            <a:ext cx="5143499" cy="7473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0" y="4031507"/>
            <a:ext cx="2771776" cy="735756"/>
          </a:xfrm>
          <a:prstGeom prst="rect">
            <a:avLst/>
          </a:prstGeom>
          <a:solidFill>
            <a:srgbClr val="32285A"/>
          </a:solidFill>
        </p:spPr>
        <p:txBody>
          <a:bodyPr wrap="square" lIns="360000" tIns="90000" rIns="216000" bIns="9000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Гигантский каньон на Хароне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57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376238"/>
            <a:ext cx="3200400" cy="735756"/>
          </a:xfrm>
          <a:prstGeom prst="rect">
            <a:avLst/>
          </a:prstGeom>
          <a:solidFill>
            <a:srgbClr val="32285A"/>
          </a:solidFill>
        </p:spPr>
        <p:txBody>
          <a:bodyPr wrap="square" lIns="360000" tIns="90000" rIns="216000" bIns="90000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Плутон и Харон вращаются синхронно</a:t>
            </a:r>
            <a:endParaRPr lang="ru-RU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56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s://upload.wikimedia.org/wikipedia/commons/4/4f/ESO-L._Cal%C3%A7ada_-_Pluto_%28by%29.jpg?uselang=r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" y="376238"/>
            <a:ext cx="3886201" cy="735756"/>
          </a:xfrm>
          <a:prstGeom prst="rect">
            <a:avLst/>
          </a:prstGeom>
          <a:solidFill>
            <a:srgbClr val="32285A"/>
          </a:solidFill>
        </p:spPr>
        <p:txBody>
          <a:bodyPr wrap="square" lIns="360000" tIns="90000" rIns="216000" bIns="90000" rtlCol="0">
            <a:spAutoFit/>
          </a:bodyPr>
          <a:lstStyle/>
          <a:p>
            <a:r>
              <a:rPr lang="ru-RU" b="1" dirty="0">
                <a:solidFill>
                  <a:srgbClr val="FFFF00"/>
                </a:solidFill>
              </a:rPr>
              <a:t>Харон в небе Плутона </a:t>
            </a:r>
            <a:r>
              <a:rPr lang="ru-RU" b="1" dirty="0" smtClean="0">
                <a:solidFill>
                  <a:srgbClr val="FFFF00"/>
                </a:solidFill>
              </a:rPr>
              <a:t>(представление художника)</a:t>
            </a:r>
            <a:endParaRPr lang="ru-RU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514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https://www.universetoday.com/wp-content/uploads/2016/05/pluto-vr-nytime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4" b="10330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96939" y="376238"/>
            <a:ext cx="3147061" cy="735756"/>
          </a:xfrm>
          <a:prstGeom prst="rect">
            <a:avLst/>
          </a:prstGeom>
          <a:solidFill>
            <a:srgbClr val="32285A"/>
          </a:solidFill>
        </p:spPr>
        <p:txBody>
          <a:bodyPr wrap="square" lIns="216000" tIns="90000" rIns="360000" bIns="90000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Вид на Харон с поверхности Плутона</a:t>
            </a:r>
            <a:endParaRPr lang="ru-RU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255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pic>
        <p:nvPicPr>
          <p:cNvPr id="60418" name="Picture 2" descr="https://upload.wikimedia.org/wikipedia/commons/0/02/Blue_hazes_over_backlit_Pluto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59" b="6762"/>
          <a:stretch/>
        </p:blipFill>
        <p:spPr bwMode="auto">
          <a:xfrm>
            <a:off x="199571" y="0"/>
            <a:ext cx="615405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661659" y="3754508"/>
            <a:ext cx="3482341" cy="1012755"/>
          </a:xfrm>
          <a:prstGeom prst="rect">
            <a:avLst/>
          </a:prstGeom>
          <a:solidFill>
            <a:srgbClr val="32285A"/>
          </a:solidFill>
        </p:spPr>
        <p:txBody>
          <a:bodyPr wrap="square" lIns="216000" tIns="90000" rIns="360000" bIns="90000" rtlCol="0">
            <a:spAutoFit/>
          </a:bodyPr>
          <a:lstStyle/>
          <a:p>
            <a:r>
              <a:rPr lang="ru-RU" b="1" dirty="0">
                <a:solidFill>
                  <a:srgbClr val="FFFF00"/>
                </a:solidFill>
              </a:rPr>
              <a:t>Ночная сторона </a:t>
            </a:r>
            <a:r>
              <a:rPr lang="ru-RU" b="1" dirty="0" smtClean="0">
                <a:solidFill>
                  <a:srgbClr val="FFFF00"/>
                </a:solidFill>
              </a:rPr>
              <a:t>Плутона (видно </a:t>
            </a:r>
            <a:r>
              <a:rPr lang="ru-RU" b="1" dirty="0">
                <a:solidFill>
                  <a:srgbClr val="FFFF00"/>
                </a:solidFill>
              </a:rPr>
              <a:t>атмосферу, подсвеченную </a:t>
            </a:r>
            <a:r>
              <a:rPr lang="ru-RU" b="1" dirty="0" smtClean="0">
                <a:solidFill>
                  <a:srgbClr val="FFFF00"/>
                </a:solidFill>
              </a:rPr>
              <a:t>Солнцем)</a:t>
            </a:r>
            <a:endParaRPr lang="ru-RU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09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Картинки по запросу лернейская гидра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50"/>
          <a:stretch/>
        </p:blipFill>
        <p:spPr bwMode="auto">
          <a:xfrm>
            <a:off x="358775" y="829011"/>
            <a:ext cx="1800000" cy="183265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358774" y="3083666"/>
            <a:ext cx="4148137" cy="1607397"/>
            <a:chOff x="358774" y="2704225"/>
            <a:chExt cx="4148137" cy="1607397"/>
          </a:xfrm>
        </p:grpSpPr>
        <p:sp>
          <p:nvSpPr>
            <p:cNvPr id="21" name="TextBox 20"/>
            <p:cNvSpPr txBox="1"/>
            <p:nvPr/>
          </p:nvSpPr>
          <p:spPr>
            <a:xfrm>
              <a:off x="360045" y="2704225"/>
              <a:ext cx="4032567" cy="64633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4200" b="1" dirty="0" smtClean="0">
                  <a:solidFill>
                    <a:srgbClr val="32285A"/>
                  </a:solidFill>
                  <a:latin typeface="Gerbera"/>
                </a:rPr>
                <a:t>Гидра</a:t>
              </a:r>
              <a:r>
                <a:rPr kumimoji="0" lang="ru-RU" sz="4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32285A"/>
                  </a:solidFill>
                  <a:effectLst/>
                  <a:uLnTx/>
                  <a:uFillTx/>
                  <a:latin typeface="Gerbera"/>
                  <a:ea typeface="+mn-ea"/>
                  <a:cs typeface="+mn-cs"/>
                </a:rPr>
                <a:t> —</a:t>
              </a:r>
              <a:endParaRPr kumimoji="0" lang="ru-RU" sz="4200" b="1" i="0" u="none" strike="noStrike" kern="1200" cap="none" spc="0" normalizeH="0" baseline="0" noProof="0" dirty="0">
                <a:ln>
                  <a:noFill/>
                </a:ln>
                <a:solidFill>
                  <a:srgbClr val="32285A"/>
                </a:solidFill>
                <a:effectLst/>
                <a:uLnTx/>
                <a:uFillTx/>
                <a:latin typeface="Gerbera"/>
                <a:ea typeface="+mn-ea"/>
                <a:cs typeface="+mn-cs"/>
              </a:endParaRP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358774" y="3480625"/>
              <a:ext cx="4148137" cy="83099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lvl="0">
                <a:defRPr/>
              </a:pPr>
              <a:r>
                <a:rPr lang="ru-RU" dirty="0" smtClean="0"/>
                <a:t>третий по размерам спутник Плутона</a:t>
              </a:r>
              <a:r>
                <a:rPr lang="ru-RU" dirty="0"/>
                <a:t>, открытый </a:t>
              </a:r>
              <a:r>
                <a:rPr lang="ru-RU" dirty="0" smtClean="0"/>
                <a:t>в </a:t>
              </a:r>
              <a:r>
                <a:rPr lang="ru-RU" dirty="0"/>
                <a:t>июне 2005 </a:t>
              </a:r>
              <a:r>
                <a:rPr lang="ru-RU" dirty="0" smtClean="0"/>
                <a:t>г. </a:t>
              </a:r>
              <a:r>
                <a:rPr lang="ru-RU" dirty="0"/>
                <a:t>космическим телескопом «Хаббл».</a:t>
              </a: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erbera"/>
              </a:endParaRPr>
            </a:p>
          </p:txBody>
        </p:sp>
      </p:grpSp>
      <p:pic>
        <p:nvPicPr>
          <p:cNvPr id="9" name="Picture 6" descr="https://upload.wikimedia.org/wikipedia/commons/e/ef/Hydra_14.07.201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8" t="10021" r="4575" b="2528"/>
          <a:stretch/>
        </p:blipFill>
        <p:spPr bwMode="auto">
          <a:xfrm>
            <a:off x="4752975" y="735013"/>
            <a:ext cx="4032250" cy="4032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023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7" name="Прямоугольник 26"/>
          <p:cNvSpPr/>
          <p:nvPr/>
        </p:nvSpPr>
        <p:spPr>
          <a:xfrm>
            <a:off x="358775" y="2017752"/>
            <a:ext cx="4033838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defRPr/>
            </a:pPr>
            <a:r>
              <a:rPr lang="ru-RU" dirty="0" smtClean="0">
                <a:solidFill>
                  <a:srgbClr val="FFFF00"/>
                </a:solidFill>
              </a:rPr>
              <a:t>Планеты-гиганты —</a:t>
            </a:r>
          </a:p>
          <a:p>
            <a:pPr lvl="0">
              <a:defRPr/>
            </a:pPr>
            <a:r>
              <a:rPr lang="ru-RU" dirty="0" smtClean="0">
                <a:solidFill>
                  <a:schemeClr val="bg1"/>
                </a:solidFill>
              </a:rPr>
              <a:t>крупные массивные образования </a:t>
            </a:r>
            <a:r>
              <a:rPr lang="ru-RU" dirty="0">
                <a:solidFill>
                  <a:schemeClr val="bg1"/>
                </a:solidFill>
              </a:rPr>
              <a:t>с относительно малой средней </a:t>
            </a:r>
            <a:r>
              <a:rPr lang="ru-RU" dirty="0" smtClean="0">
                <a:solidFill>
                  <a:schemeClr val="bg1"/>
                </a:solidFill>
              </a:rPr>
              <a:t>плотностью.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rber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0045" y="376238"/>
            <a:ext cx="2916555" cy="3847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rbera"/>
                <a:ea typeface="+mn-ea"/>
                <a:cs typeface="+mn-cs"/>
              </a:rPr>
              <a:t>Планеты-гиганты</a:t>
            </a:r>
            <a:endParaRPr kumimoji="0" lang="ru-RU" sz="2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rbera"/>
              <a:ea typeface="+mn-ea"/>
              <a:cs typeface="+mn-cs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962" t="14289" r="2834" b="7315"/>
          <a:stretch/>
        </p:blipFill>
        <p:spPr>
          <a:xfrm>
            <a:off x="4740473" y="776886"/>
            <a:ext cx="4055666" cy="40491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58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Картинки по запросу Нюкта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88" b="22627"/>
          <a:stretch/>
        </p:blipFill>
        <p:spPr bwMode="auto">
          <a:xfrm flipV="1">
            <a:off x="358775" y="861592"/>
            <a:ext cx="1800000" cy="1800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358774" y="3083666"/>
            <a:ext cx="4148137" cy="1607397"/>
            <a:chOff x="358774" y="2704225"/>
            <a:chExt cx="4148137" cy="1607397"/>
          </a:xfrm>
        </p:grpSpPr>
        <p:sp>
          <p:nvSpPr>
            <p:cNvPr id="21" name="TextBox 20"/>
            <p:cNvSpPr txBox="1"/>
            <p:nvPr/>
          </p:nvSpPr>
          <p:spPr>
            <a:xfrm>
              <a:off x="360045" y="2704225"/>
              <a:ext cx="4032567" cy="64633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4200" b="1" dirty="0" err="1" smtClean="0">
                  <a:solidFill>
                    <a:srgbClr val="32285A"/>
                  </a:solidFill>
                  <a:latin typeface="Gerbera"/>
                </a:rPr>
                <a:t>Никта</a:t>
              </a:r>
              <a:r>
                <a:rPr kumimoji="0" lang="ru-RU" sz="4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32285A"/>
                  </a:solidFill>
                  <a:effectLst/>
                  <a:uLnTx/>
                  <a:uFillTx/>
                  <a:latin typeface="Gerbera"/>
                  <a:ea typeface="+mn-ea"/>
                  <a:cs typeface="+mn-cs"/>
                </a:rPr>
                <a:t> —</a:t>
              </a:r>
              <a:endParaRPr kumimoji="0" lang="ru-RU" sz="4200" b="1" i="0" u="none" strike="noStrike" kern="1200" cap="none" spc="0" normalizeH="0" baseline="0" noProof="0" dirty="0">
                <a:ln>
                  <a:noFill/>
                </a:ln>
                <a:solidFill>
                  <a:srgbClr val="32285A"/>
                </a:solidFill>
                <a:effectLst/>
                <a:uLnTx/>
                <a:uFillTx/>
                <a:latin typeface="Gerbera"/>
                <a:ea typeface="+mn-ea"/>
                <a:cs typeface="+mn-cs"/>
              </a:endParaRP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358774" y="3480625"/>
              <a:ext cx="4148137" cy="83099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lvl="0">
                <a:defRPr/>
              </a:pPr>
              <a:r>
                <a:rPr lang="ru-RU" dirty="0" smtClean="0"/>
                <a:t>второй по размерам спутник Плутона</a:t>
              </a:r>
              <a:r>
                <a:rPr lang="ru-RU" dirty="0"/>
                <a:t>, открытый </a:t>
              </a:r>
              <a:r>
                <a:rPr lang="ru-RU" dirty="0" smtClean="0"/>
                <a:t>в </a:t>
              </a:r>
              <a:r>
                <a:rPr lang="ru-RU" dirty="0"/>
                <a:t>июне 2005 </a:t>
              </a:r>
              <a:r>
                <a:rPr lang="ru-RU" dirty="0" smtClean="0"/>
                <a:t>г. </a:t>
              </a:r>
              <a:r>
                <a:rPr lang="ru-RU" dirty="0"/>
                <a:t>космическим телескопом «Хаббл».</a:t>
              </a: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erbera"/>
              </a:endParaRPr>
            </a:p>
          </p:txBody>
        </p:sp>
      </p:grpSp>
      <p:pic>
        <p:nvPicPr>
          <p:cNvPr id="61446" name="Picture 6" descr="https://upload.wikimedia.org/wikipedia/commons/6/6e/Nix_best_view-true_colo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975" y="735013"/>
            <a:ext cx="4032250" cy="403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015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Картинки по запросу цербер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0" t="2100" r="33348" b="2100"/>
          <a:stretch/>
        </p:blipFill>
        <p:spPr bwMode="auto">
          <a:xfrm>
            <a:off x="358775" y="861592"/>
            <a:ext cx="1800000" cy="1800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358774" y="3085254"/>
            <a:ext cx="4148137" cy="1607397"/>
            <a:chOff x="358774" y="2704225"/>
            <a:chExt cx="4148137" cy="1607397"/>
          </a:xfrm>
        </p:grpSpPr>
        <p:sp>
          <p:nvSpPr>
            <p:cNvPr id="21" name="TextBox 20"/>
            <p:cNvSpPr txBox="1"/>
            <p:nvPr/>
          </p:nvSpPr>
          <p:spPr>
            <a:xfrm>
              <a:off x="360045" y="2704225"/>
              <a:ext cx="4032567" cy="64633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4200" b="1" dirty="0" err="1" smtClean="0">
                  <a:solidFill>
                    <a:srgbClr val="32285A"/>
                  </a:solidFill>
                  <a:latin typeface="Gerbera"/>
                </a:rPr>
                <a:t>Кербер</a:t>
              </a:r>
              <a:r>
                <a:rPr kumimoji="0" lang="ru-RU" sz="4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32285A"/>
                  </a:solidFill>
                  <a:effectLst/>
                  <a:uLnTx/>
                  <a:uFillTx/>
                  <a:latin typeface="Gerbera"/>
                  <a:ea typeface="+mn-ea"/>
                  <a:cs typeface="+mn-cs"/>
                </a:rPr>
                <a:t> —</a:t>
              </a:r>
              <a:endParaRPr kumimoji="0" lang="ru-RU" sz="4200" b="1" i="0" u="none" strike="noStrike" kern="1200" cap="none" spc="0" normalizeH="0" baseline="0" noProof="0" dirty="0">
                <a:ln>
                  <a:noFill/>
                </a:ln>
                <a:solidFill>
                  <a:srgbClr val="32285A"/>
                </a:solidFill>
                <a:effectLst/>
                <a:uLnTx/>
                <a:uFillTx/>
                <a:latin typeface="Gerbera"/>
                <a:ea typeface="+mn-ea"/>
                <a:cs typeface="+mn-cs"/>
              </a:endParaRP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358774" y="3480625"/>
              <a:ext cx="4148137" cy="83099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lvl="0">
                <a:defRPr/>
              </a:pPr>
              <a:r>
                <a:rPr lang="ru-RU" dirty="0" smtClean="0"/>
                <a:t>четвёртый по размерам спутник Плутона</a:t>
              </a:r>
              <a:r>
                <a:rPr lang="ru-RU" dirty="0"/>
                <a:t>, открытый </a:t>
              </a:r>
              <a:r>
                <a:rPr lang="ru-RU" dirty="0" smtClean="0"/>
                <a:t>в </a:t>
              </a:r>
              <a:r>
                <a:rPr lang="ru-RU" dirty="0"/>
                <a:t>июне </a:t>
              </a:r>
              <a:r>
                <a:rPr lang="ru-RU" dirty="0" smtClean="0"/>
                <a:t>2011 г. </a:t>
              </a:r>
              <a:r>
                <a:rPr lang="ru-RU" dirty="0"/>
                <a:t>космическим телескопом «Хаббл».</a:t>
              </a: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erbera"/>
              </a:endParaRPr>
            </a:p>
          </p:txBody>
        </p:sp>
      </p:grpSp>
      <p:pic>
        <p:nvPicPr>
          <p:cNvPr id="63490" name="Picture 2" descr="https://upload.wikimedia.org/wikipedia/commons/thumb/2/23/Kerberos_%28moon%29.jpg/768px-Kerberos_%28moon%29.jpg?uselang=r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975" y="735013"/>
            <a:ext cx="4032250" cy="403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9173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Похожее изображени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2" r="19612"/>
          <a:stretch/>
        </p:blipFill>
        <p:spPr bwMode="auto">
          <a:xfrm>
            <a:off x="358775" y="861592"/>
            <a:ext cx="1800000" cy="1800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358774" y="3090016"/>
            <a:ext cx="4148137" cy="1607397"/>
            <a:chOff x="358774" y="2704225"/>
            <a:chExt cx="4148137" cy="1607397"/>
          </a:xfrm>
        </p:grpSpPr>
        <p:sp>
          <p:nvSpPr>
            <p:cNvPr id="21" name="TextBox 20"/>
            <p:cNvSpPr txBox="1"/>
            <p:nvPr/>
          </p:nvSpPr>
          <p:spPr>
            <a:xfrm>
              <a:off x="360045" y="2704225"/>
              <a:ext cx="4032567" cy="64633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4200" b="1" dirty="0" smtClean="0">
                  <a:solidFill>
                    <a:srgbClr val="32285A"/>
                  </a:solidFill>
                  <a:latin typeface="Gerbera"/>
                </a:rPr>
                <a:t>Стикс</a:t>
              </a:r>
              <a:r>
                <a:rPr kumimoji="0" lang="ru-RU" sz="4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32285A"/>
                  </a:solidFill>
                  <a:effectLst/>
                  <a:uLnTx/>
                  <a:uFillTx/>
                  <a:latin typeface="Gerbera"/>
                  <a:ea typeface="+mn-ea"/>
                  <a:cs typeface="+mn-cs"/>
                </a:rPr>
                <a:t> —</a:t>
              </a:r>
              <a:endParaRPr kumimoji="0" lang="ru-RU" sz="4200" b="1" i="0" u="none" strike="noStrike" kern="1200" cap="none" spc="0" normalizeH="0" baseline="0" noProof="0" dirty="0">
                <a:ln>
                  <a:noFill/>
                </a:ln>
                <a:solidFill>
                  <a:srgbClr val="32285A"/>
                </a:solidFill>
                <a:effectLst/>
                <a:uLnTx/>
                <a:uFillTx/>
                <a:latin typeface="Gerbera"/>
                <a:ea typeface="+mn-ea"/>
                <a:cs typeface="+mn-cs"/>
              </a:endParaRP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358774" y="3480625"/>
              <a:ext cx="4148137" cy="83099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lvl="0">
                <a:defRPr/>
              </a:pPr>
              <a:r>
                <a:rPr lang="ru-RU" dirty="0" smtClean="0"/>
                <a:t>пятый по размерам спутник Плутона</a:t>
              </a:r>
              <a:r>
                <a:rPr lang="ru-RU" dirty="0"/>
                <a:t>, открытый </a:t>
              </a:r>
              <a:r>
                <a:rPr lang="ru-RU" dirty="0" smtClean="0"/>
                <a:t>в </a:t>
              </a:r>
              <a:r>
                <a:rPr lang="ru-RU" dirty="0"/>
                <a:t>июне </a:t>
              </a:r>
              <a:r>
                <a:rPr lang="ru-RU" dirty="0" smtClean="0"/>
                <a:t>2012 г. </a:t>
              </a:r>
              <a:r>
                <a:rPr lang="ru-RU" dirty="0"/>
                <a:t>космическим телескопом «Хаббл».</a:t>
              </a: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erbera"/>
              </a:endParaRPr>
            </a:p>
          </p:txBody>
        </p:sp>
      </p:grpSp>
      <p:pic>
        <p:nvPicPr>
          <p:cNvPr id="64514" name="Picture 2" descr="File:Styx (moon)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266" t="-14327" r="-20045" b="-14735"/>
          <a:stretch/>
        </p:blipFill>
        <p:spPr bwMode="auto">
          <a:xfrm>
            <a:off x="4747260" y="735013"/>
            <a:ext cx="4037965" cy="4032250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2822648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5538" name="Picture 2" descr="Картинки по запросу Хаумеа (мифология)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6" t="4896" r="21928" b="4896"/>
          <a:stretch/>
        </p:blipFill>
        <p:spPr bwMode="auto">
          <a:xfrm>
            <a:off x="358775" y="823831"/>
            <a:ext cx="1800000" cy="179999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358774" y="3079966"/>
            <a:ext cx="4148137" cy="1607397"/>
            <a:chOff x="358774" y="2704225"/>
            <a:chExt cx="4148137" cy="1607397"/>
          </a:xfrm>
        </p:grpSpPr>
        <p:sp>
          <p:nvSpPr>
            <p:cNvPr id="21" name="TextBox 20"/>
            <p:cNvSpPr txBox="1"/>
            <p:nvPr/>
          </p:nvSpPr>
          <p:spPr>
            <a:xfrm>
              <a:off x="360045" y="2704225"/>
              <a:ext cx="4032567" cy="64633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4200" b="1" dirty="0" err="1" smtClean="0">
                  <a:solidFill>
                    <a:srgbClr val="FFFF00"/>
                  </a:solidFill>
                  <a:latin typeface="Gerbera"/>
                </a:rPr>
                <a:t>Хаумеа</a:t>
              </a:r>
              <a:r>
                <a:rPr kumimoji="0" lang="ru-RU" sz="4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Gerbera"/>
                  <a:ea typeface="+mn-ea"/>
                  <a:cs typeface="+mn-cs"/>
                </a:rPr>
                <a:t> —</a:t>
              </a:r>
              <a:endParaRPr kumimoji="0" lang="ru-RU" sz="4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Gerbera"/>
                <a:ea typeface="+mn-ea"/>
                <a:cs typeface="+mn-cs"/>
              </a:endParaRP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358774" y="3480625"/>
              <a:ext cx="4148137" cy="83099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lvl="0">
                <a:defRPr/>
              </a:pPr>
              <a:r>
                <a:rPr lang="ru-RU" dirty="0" smtClean="0">
                  <a:solidFill>
                    <a:prstClr val="white"/>
                  </a:solidFill>
                </a:rPr>
                <a:t>четвёртая по величине и третья по удалённости от Солнца карликовая планета Солнечной системы.</a:t>
              </a: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rbera"/>
                <a:ea typeface="+mn-ea"/>
                <a:cs typeface="+mn-cs"/>
              </a:endParaRPr>
            </a:p>
          </p:txBody>
        </p:sp>
      </p:grpSp>
      <p:pic>
        <p:nvPicPr>
          <p:cNvPr id="9" name="Picture 2" descr="https://upload.wikimedia.org/wikipedia/commons/9/90/2003EL61art.jpg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0" t="4836" r="-786"/>
          <a:stretch/>
        </p:blipFill>
        <p:spPr bwMode="auto">
          <a:xfrm>
            <a:off x="4829265" y="735012"/>
            <a:ext cx="3927385" cy="415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3704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70723" y="1094001"/>
            <a:ext cx="4033839" cy="3847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Gerbera"/>
                <a:ea typeface="+mn-ea"/>
                <a:cs typeface="+mn-cs"/>
              </a:rPr>
              <a:t>Хаумеа</a:t>
            </a:r>
            <a:endParaRPr kumimoji="0" lang="ru-RU" sz="25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rbera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55037" y="1671602"/>
            <a:ext cx="2561201" cy="24883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rbera"/>
                <a:ea typeface="+mn-ea"/>
                <a:cs typeface="+mn-cs"/>
              </a:rPr>
              <a:t>Большая полуось</a:t>
            </a:r>
          </a:p>
          <a:p>
            <a:pPr marL="0" marR="0" lvl="0" indent="0" algn="l" defTabSz="68580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 smtClean="0">
                <a:solidFill>
                  <a:srgbClr val="FFFF00"/>
                </a:solidFill>
                <a:latin typeface="Gerbera"/>
              </a:rPr>
              <a:t>Сидерический период</a:t>
            </a:r>
          </a:p>
          <a:p>
            <a:pPr marL="0" marR="0" lvl="0" indent="0" algn="l" defTabSz="68580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rbera"/>
                <a:ea typeface="+mn-ea"/>
                <a:cs typeface="+mn-cs"/>
              </a:rPr>
              <a:t>Период вращения</a:t>
            </a:r>
          </a:p>
          <a:p>
            <a:pPr marL="0" marR="0" lvl="0" indent="0" algn="l" defTabSz="68580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 smtClean="0">
                <a:solidFill>
                  <a:srgbClr val="FFFF00"/>
                </a:solidFill>
                <a:latin typeface="Gerbera"/>
              </a:rPr>
              <a:t>Средний радиус</a:t>
            </a:r>
          </a:p>
          <a:p>
            <a:pPr marL="0" marR="0" lvl="0" indent="0" algn="l" defTabSz="68580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rbera"/>
              </a:rPr>
              <a:t>Масса</a:t>
            </a:r>
          </a:p>
          <a:p>
            <a:pPr marL="0" marR="0" lvl="0" indent="0" algn="l" defTabSz="68580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 smtClean="0">
                <a:solidFill>
                  <a:srgbClr val="FFFF00"/>
                </a:solidFill>
                <a:latin typeface="Gerbera"/>
              </a:rPr>
              <a:t>Средняя плотность</a:t>
            </a:r>
          </a:p>
          <a:p>
            <a:pPr marL="0" marR="0" lvl="0" indent="0" algn="l" defTabSz="68580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 smtClean="0">
                <a:solidFill>
                  <a:schemeClr val="bg1"/>
                </a:solidFill>
                <a:latin typeface="Gerbera"/>
              </a:rPr>
              <a:t>Естественные спутники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916238" y="1671602"/>
            <a:ext cx="2535370" cy="24883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defTabSz="685800">
              <a:lnSpc>
                <a:spcPct val="165000"/>
              </a:lnSpc>
              <a:defRPr/>
            </a:pPr>
            <a:r>
              <a:rPr lang="en-US" sz="1400" dirty="0" smtClean="0">
                <a:solidFill>
                  <a:schemeClr val="bg1"/>
                </a:solidFill>
                <a:ea typeface="Cambria Math" panose="02040503050406030204" pitchFamily="18" charset="0"/>
              </a:rPr>
              <a:t>6</a:t>
            </a:r>
            <a:r>
              <a:rPr lang="ru-RU" sz="1400" dirty="0" smtClean="0">
                <a:solidFill>
                  <a:schemeClr val="bg1"/>
                </a:solidFill>
                <a:ea typeface="Cambria Math" panose="02040503050406030204" pitchFamily="18" charset="0"/>
              </a:rPr>
              <a:t>,</a:t>
            </a:r>
            <a:r>
              <a:rPr lang="en-US" sz="1400" dirty="0" smtClean="0">
                <a:solidFill>
                  <a:schemeClr val="bg1"/>
                </a:solidFill>
                <a:ea typeface="Cambria Math" panose="02040503050406030204" pitchFamily="18" charset="0"/>
              </a:rPr>
              <a:t>4</a:t>
            </a:r>
            <a:r>
              <a:rPr lang="ru-RU" sz="1400" dirty="0" smtClean="0">
                <a:solidFill>
                  <a:schemeClr val="bg1"/>
                </a:solidFill>
                <a:ea typeface="Cambria Math" panose="02040503050406030204" pitchFamily="18" charset="0"/>
              </a:rPr>
              <a:t> </a:t>
            </a:r>
            <a:r>
              <a:rPr lang="ru-RU" sz="1400" dirty="0">
                <a:solidFill>
                  <a:schemeClr val="bg1"/>
                </a:solidFill>
                <a:ea typeface="Cambria Math" panose="02040503050406030204" pitchFamily="18" charset="0"/>
              </a:rPr>
              <a:t>млрд </a:t>
            </a:r>
            <a:r>
              <a:rPr lang="ru-RU" sz="1400" dirty="0" smtClean="0">
                <a:solidFill>
                  <a:schemeClr val="bg1"/>
                </a:solidFill>
                <a:ea typeface="Cambria Math" panose="02040503050406030204" pitchFamily="18" charset="0"/>
              </a:rPr>
              <a:t>км (42,98 а. е.)</a:t>
            </a:r>
          </a:p>
          <a:p>
            <a:pPr lvl="0" defTabSz="685800">
              <a:lnSpc>
                <a:spcPct val="165000"/>
              </a:lnSpc>
              <a:defRPr/>
            </a:pPr>
            <a:r>
              <a:rPr lang="en-US" sz="1400" dirty="0" smtClean="0">
                <a:solidFill>
                  <a:srgbClr val="FFFF00"/>
                </a:solidFill>
                <a:ea typeface="Cambria Math" panose="02040503050406030204" pitchFamily="18" charset="0"/>
              </a:rPr>
              <a:t>281,8 </a:t>
            </a:r>
            <a:r>
              <a:rPr lang="ru-RU" sz="1400" dirty="0" smtClean="0">
                <a:solidFill>
                  <a:srgbClr val="FFFF00"/>
                </a:solidFill>
                <a:ea typeface="Cambria Math" panose="02040503050406030204" pitchFamily="18" charset="0"/>
              </a:rPr>
              <a:t>года</a:t>
            </a: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ea typeface="Cambria Math" panose="02040503050406030204" pitchFamily="18" charset="0"/>
            </a:endParaRPr>
          </a:p>
          <a:p>
            <a:pPr lvl="0" defTabSz="685800">
              <a:lnSpc>
                <a:spcPct val="165000"/>
              </a:lnSpc>
              <a:defRPr/>
            </a:pPr>
            <a:r>
              <a:rPr lang="ru-RU" sz="1400" dirty="0" smtClean="0">
                <a:solidFill>
                  <a:schemeClr val="bg1"/>
                </a:solidFill>
                <a:ea typeface="Cambria Math" panose="02040503050406030204" pitchFamily="18" charset="0"/>
              </a:rPr>
              <a:t>3,92 ч</a:t>
            </a:r>
          </a:p>
          <a:p>
            <a:pPr lvl="0" defTabSz="685800">
              <a:lnSpc>
                <a:spcPct val="165000"/>
              </a:lnSpc>
              <a:defRPr/>
            </a:pPr>
            <a:r>
              <a:rPr lang="ru-RU" sz="1400" dirty="0" smtClean="0">
                <a:solidFill>
                  <a:srgbClr val="FFFF00"/>
                </a:solidFill>
                <a:ea typeface="Cambria Math" panose="02040503050406030204" pitchFamily="18" charset="0"/>
              </a:rPr>
              <a:t>718 км</a:t>
            </a:r>
          </a:p>
          <a:p>
            <a:pPr lvl="0" defTabSz="685800">
              <a:lnSpc>
                <a:spcPct val="165000"/>
              </a:lnSpc>
              <a:defRPr/>
            </a:pPr>
            <a:r>
              <a:rPr lang="ru-RU" sz="1400" dirty="0" smtClean="0">
                <a:solidFill>
                  <a:schemeClr val="bg1"/>
                </a:solidFill>
                <a:ea typeface="Cambria Math" panose="02040503050406030204" pitchFamily="18" charset="0"/>
              </a:rPr>
              <a:t>4,0 </a:t>
            </a:r>
            <a:r>
              <a:rPr lang="ru-RU" sz="1400" dirty="0">
                <a:solidFill>
                  <a:schemeClr val="bg1"/>
                </a:solidFill>
                <a:ea typeface="Cambria Math" panose="02040503050406030204" pitchFamily="18" charset="0"/>
              </a:rPr>
              <a:t>∙ </a:t>
            </a:r>
            <a:r>
              <a:rPr lang="ru-RU" sz="1400" dirty="0" smtClean="0">
                <a:solidFill>
                  <a:schemeClr val="bg1"/>
                </a:solidFill>
                <a:ea typeface="Cambria Math" panose="02040503050406030204" pitchFamily="18" charset="0"/>
              </a:rPr>
              <a:t>10</a:t>
            </a:r>
            <a:r>
              <a:rPr lang="ru-RU" sz="1400" baseline="30000" dirty="0" smtClean="0">
                <a:solidFill>
                  <a:schemeClr val="bg1"/>
                </a:solidFill>
                <a:ea typeface="Cambria Math" panose="02040503050406030204" pitchFamily="18" charset="0"/>
              </a:rPr>
              <a:t>21</a:t>
            </a:r>
            <a:r>
              <a:rPr lang="ru-RU" sz="1400" dirty="0" smtClean="0">
                <a:solidFill>
                  <a:schemeClr val="bg1"/>
                </a:solidFill>
                <a:ea typeface="Cambria Math" panose="02040503050406030204" pitchFamily="18" charset="0"/>
              </a:rPr>
              <a:t> </a:t>
            </a:r>
            <a:r>
              <a:rPr lang="ru-RU" sz="1400" dirty="0">
                <a:solidFill>
                  <a:schemeClr val="bg1"/>
                </a:solidFill>
                <a:ea typeface="Cambria Math" panose="02040503050406030204" pitchFamily="18" charset="0"/>
              </a:rPr>
              <a:t>кг </a:t>
            </a:r>
            <a:endParaRPr lang="ru-RU" sz="1400" dirty="0" smtClean="0">
              <a:solidFill>
                <a:schemeClr val="bg1"/>
              </a:solidFill>
              <a:ea typeface="Cambria Math" panose="02040503050406030204" pitchFamily="18" charset="0"/>
            </a:endParaRPr>
          </a:p>
          <a:p>
            <a:pPr lvl="0" defTabSz="685800">
              <a:lnSpc>
                <a:spcPct val="165000"/>
              </a:lnSpc>
              <a:defRPr/>
            </a:pPr>
            <a:r>
              <a:rPr lang="ru-RU" sz="1400" dirty="0" smtClean="0">
                <a:solidFill>
                  <a:srgbClr val="FFFF00"/>
                </a:solidFill>
                <a:ea typeface="Cambria Math" panose="02040503050406030204" pitchFamily="18" charset="0"/>
              </a:rPr>
              <a:t>2,6 г/см</a:t>
            </a:r>
            <a:r>
              <a:rPr lang="ru-RU" sz="1400" baseline="30000" dirty="0" smtClean="0">
                <a:solidFill>
                  <a:srgbClr val="FFFF00"/>
                </a:solidFill>
                <a:ea typeface="Cambria Math" panose="02040503050406030204" pitchFamily="18" charset="0"/>
              </a:rPr>
              <a:t>3</a:t>
            </a:r>
          </a:p>
          <a:p>
            <a:pPr lvl="0" defTabSz="685800">
              <a:lnSpc>
                <a:spcPct val="165000"/>
              </a:lnSpc>
              <a:defRPr/>
            </a:pPr>
            <a:r>
              <a:rPr lang="ru-RU" sz="1400" dirty="0">
                <a:solidFill>
                  <a:schemeClr val="bg1"/>
                </a:solidFill>
                <a:ea typeface="Cambria Math" panose="02040503050406030204" pitchFamily="18" charset="0"/>
              </a:rPr>
              <a:t>2 (</a:t>
            </a:r>
            <a:r>
              <a:rPr lang="ru-RU" sz="1400" dirty="0" err="1">
                <a:solidFill>
                  <a:schemeClr val="bg1"/>
                </a:solidFill>
                <a:ea typeface="Cambria Math" panose="02040503050406030204" pitchFamily="18" charset="0"/>
              </a:rPr>
              <a:t>Хииака</a:t>
            </a:r>
            <a:r>
              <a:rPr lang="ru-RU" sz="1400" dirty="0">
                <a:solidFill>
                  <a:schemeClr val="bg1"/>
                </a:solidFill>
                <a:ea typeface="Cambria Math" panose="02040503050406030204" pitchFamily="18" charset="0"/>
              </a:rPr>
              <a:t> и </a:t>
            </a:r>
            <a:r>
              <a:rPr lang="ru-RU" sz="1400" dirty="0" err="1" smtClean="0">
                <a:solidFill>
                  <a:schemeClr val="bg1"/>
                </a:solidFill>
                <a:ea typeface="Cambria Math" panose="02040503050406030204" pitchFamily="18" charset="0"/>
              </a:rPr>
              <a:t>Намака</a:t>
            </a:r>
            <a:r>
              <a:rPr lang="ru-RU" sz="1400" dirty="0" smtClean="0">
                <a:solidFill>
                  <a:schemeClr val="bg1"/>
                </a:solidFill>
                <a:ea typeface="Cambria Math" panose="02040503050406030204" pitchFamily="18" charset="0"/>
              </a:rPr>
              <a:t>)</a:t>
            </a:r>
            <a:endParaRPr lang="ru-RU" sz="1400" dirty="0">
              <a:solidFill>
                <a:schemeClr val="bg1"/>
              </a:solidFill>
              <a:ea typeface="Cambria Math" panose="0204050305040603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0723" y="391464"/>
            <a:ext cx="5975351" cy="3847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rbera"/>
                <a:ea typeface="+mn-ea"/>
                <a:cs typeface="+mn-cs"/>
              </a:rPr>
              <a:t>Параметры карликовых планет</a:t>
            </a:r>
            <a:endParaRPr kumimoji="0" lang="ru-RU" sz="2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rbera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50" t="16593" r="32167" b="14222"/>
          <a:stretch/>
        </p:blipFill>
        <p:spPr>
          <a:xfrm rot="20002863">
            <a:off x="6021042" y="1532061"/>
            <a:ext cx="2688618" cy="33661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43" t="15898" r="32474" b="14324"/>
          <a:stretch/>
        </p:blipFill>
        <p:spPr>
          <a:xfrm rot="20002863">
            <a:off x="6029793" y="1514445"/>
            <a:ext cx="2645370" cy="3395011"/>
          </a:xfrm>
          <a:prstGeom prst="rect">
            <a:avLst/>
          </a:prstGeom>
        </p:spPr>
      </p:pic>
      <p:pic>
        <p:nvPicPr>
          <p:cNvPr id="14" name="Picture 2" descr="https://upload.wikimedia.org/wikipedia/commons/9/90/2003EL61art.jpg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0" t="4836" r="-786"/>
          <a:stretch/>
        </p:blipFill>
        <p:spPr bwMode="auto">
          <a:xfrm rot="5926126">
            <a:off x="5171512" y="1445181"/>
            <a:ext cx="3509970" cy="3709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7940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https://upload.wikimedia.org/wikipedia/commons/thumb/c/ce/Makemake.jpeg/1280px-Makemake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8" r="14298"/>
          <a:stretch/>
        </p:blipFill>
        <p:spPr bwMode="auto">
          <a:xfrm>
            <a:off x="358775" y="861592"/>
            <a:ext cx="1800000" cy="1800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358774" y="3088429"/>
            <a:ext cx="4148137" cy="1607397"/>
            <a:chOff x="358774" y="2704225"/>
            <a:chExt cx="4148137" cy="1607397"/>
          </a:xfrm>
        </p:grpSpPr>
        <p:sp>
          <p:nvSpPr>
            <p:cNvPr id="21" name="TextBox 20"/>
            <p:cNvSpPr txBox="1"/>
            <p:nvPr/>
          </p:nvSpPr>
          <p:spPr>
            <a:xfrm>
              <a:off x="360045" y="2704225"/>
              <a:ext cx="4032567" cy="64633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4200" b="1" dirty="0" err="1" smtClean="0">
                  <a:solidFill>
                    <a:srgbClr val="32285A"/>
                  </a:solidFill>
                  <a:latin typeface="Gerbera"/>
                </a:rPr>
                <a:t>Макемаке</a:t>
              </a:r>
              <a:r>
                <a:rPr kumimoji="0" lang="ru-RU" sz="4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32285A"/>
                  </a:solidFill>
                  <a:effectLst/>
                  <a:uLnTx/>
                  <a:uFillTx/>
                  <a:latin typeface="Gerbera"/>
                  <a:ea typeface="+mn-ea"/>
                  <a:cs typeface="+mn-cs"/>
                </a:rPr>
                <a:t> —</a:t>
              </a:r>
              <a:endParaRPr kumimoji="0" lang="ru-RU" sz="4200" b="1" i="0" u="none" strike="noStrike" kern="1200" cap="none" spc="0" normalizeH="0" baseline="0" noProof="0" dirty="0">
                <a:ln>
                  <a:noFill/>
                </a:ln>
                <a:solidFill>
                  <a:srgbClr val="32285A"/>
                </a:solidFill>
                <a:effectLst/>
                <a:uLnTx/>
                <a:uFillTx/>
                <a:latin typeface="Gerbera"/>
                <a:ea typeface="+mn-ea"/>
                <a:cs typeface="+mn-cs"/>
              </a:endParaRP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358774" y="3480625"/>
              <a:ext cx="4148137" cy="83099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lvl="0">
                <a:defRPr/>
              </a:pPr>
              <a:r>
                <a:rPr lang="ru-RU" dirty="0" smtClean="0"/>
                <a:t>третья по величине и четвёртая по удалённости карликовая планета Солнечной системы.</a:t>
              </a: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erbera"/>
              </a:endParaRPr>
            </a:p>
          </p:txBody>
        </p:sp>
      </p:grpSp>
      <p:pic>
        <p:nvPicPr>
          <p:cNvPr id="68612" name="Picture 4" descr="https://upload.wikimedia.org/wikipedia/commons/thumb/3/34/Makemake_with_moon.JPG/480px-Makemake_with_moon.JPG?uselang=r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975" y="735013"/>
            <a:ext cx="4032250" cy="403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045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70723" y="1094001"/>
            <a:ext cx="4033839" cy="3847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Gerbera"/>
                <a:ea typeface="+mn-ea"/>
                <a:cs typeface="+mn-cs"/>
              </a:rPr>
              <a:t>Макемаке</a:t>
            </a:r>
            <a:endParaRPr kumimoji="0" lang="ru-RU" sz="25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rbera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55037" y="1671602"/>
            <a:ext cx="2561201" cy="28438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rbera"/>
                <a:ea typeface="+mn-ea"/>
                <a:cs typeface="+mn-cs"/>
              </a:rPr>
              <a:t>Большая полуось</a:t>
            </a:r>
          </a:p>
          <a:p>
            <a:pPr marL="0" marR="0" lvl="0" indent="0" algn="l" defTabSz="68580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 smtClean="0">
                <a:solidFill>
                  <a:srgbClr val="FFFF00"/>
                </a:solidFill>
                <a:latin typeface="Gerbera"/>
              </a:rPr>
              <a:t>Сидерический период</a:t>
            </a:r>
          </a:p>
          <a:p>
            <a:pPr marL="0" marR="0" lvl="0" indent="0" algn="l" defTabSz="68580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rbera"/>
                <a:ea typeface="+mn-ea"/>
                <a:cs typeface="+mn-cs"/>
              </a:rPr>
              <a:t>Период вращения</a:t>
            </a:r>
          </a:p>
          <a:p>
            <a:pPr marL="0" marR="0" lvl="0" indent="0" algn="l" defTabSz="68580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 smtClean="0">
                <a:solidFill>
                  <a:srgbClr val="FFFF00"/>
                </a:solidFill>
                <a:latin typeface="Gerbera"/>
              </a:rPr>
              <a:t>Средний радиус</a:t>
            </a:r>
          </a:p>
          <a:p>
            <a:pPr marL="0" marR="0" lvl="0" indent="0" algn="l" defTabSz="68580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rbera"/>
              </a:rPr>
              <a:t>Масса</a:t>
            </a:r>
          </a:p>
          <a:p>
            <a:pPr marL="0" marR="0" lvl="0" indent="0" algn="l" defTabSz="68580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 smtClean="0">
                <a:solidFill>
                  <a:srgbClr val="FFFF00"/>
                </a:solidFill>
                <a:latin typeface="Gerbera"/>
              </a:rPr>
              <a:t>Средняя плотность</a:t>
            </a:r>
          </a:p>
          <a:p>
            <a:pPr marL="0" marR="0" lvl="0" indent="0" algn="l" defTabSz="68580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 smtClean="0">
                <a:solidFill>
                  <a:schemeClr val="bg1"/>
                </a:solidFill>
                <a:latin typeface="Gerbera"/>
              </a:rPr>
              <a:t>Атмосфера</a:t>
            </a:r>
          </a:p>
          <a:p>
            <a:pPr marL="0" marR="0" lvl="0" indent="0" algn="l" defTabSz="68580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 smtClean="0">
                <a:solidFill>
                  <a:srgbClr val="FFFF00"/>
                </a:solidFill>
                <a:latin typeface="Gerbera"/>
              </a:rPr>
              <a:t>Естественные спутники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916238" y="1671602"/>
            <a:ext cx="2535370" cy="28438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defTabSz="685800">
              <a:lnSpc>
                <a:spcPct val="165000"/>
              </a:lnSpc>
              <a:defRPr/>
            </a:pPr>
            <a:r>
              <a:rPr lang="en-US" sz="1400" dirty="0" smtClean="0">
                <a:solidFill>
                  <a:schemeClr val="bg1"/>
                </a:solidFill>
                <a:ea typeface="Cambria Math" panose="02040503050406030204" pitchFamily="18" charset="0"/>
              </a:rPr>
              <a:t>6</a:t>
            </a:r>
            <a:r>
              <a:rPr lang="ru-RU" sz="1400" dirty="0" smtClean="0">
                <a:solidFill>
                  <a:schemeClr val="bg1"/>
                </a:solidFill>
                <a:ea typeface="Cambria Math" panose="02040503050406030204" pitchFamily="18" charset="0"/>
              </a:rPr>
              <a:t>,8 </a:t>
            </a:r>
            <a:r>
              <a:rPr lang="ru-RU" sz="1400" dirty="0">
                <a:solidFill>
                  <a:schemeClr val="bg1"/>
                </a:solidFill>
                <a:ea typeface="Cambria Math" panose="02040503050406030204" pitchFamily="18" charset="0"/>
              </a:rPr>
              <a:t>млрд </a:t>
            </a:r>
            <a:r>
              <a:rPr lang="ru-RU" sz="1400" dirty="0" smtClean="0">
                <a:solidFill>
                  <a:schemeClr val="bg1"/>
                </a:solidFill>
                <a:ea typeface="Cambria Math" panose="02040503050406030204" pitchFamily="18" charset="0"/>
              </a:rPr>
              <a:t>км (45,44 а. е.)</a:t>
            </a:r>
          </a:p>
          <a:p>
            <a:pPr lvl="0" defTabSz="685800">
              <a:lnSpc>
                <a:spcPct val="165000"/>
              </a:lnSpc>
              <a:defRPr/>
            </a:pPr>
            <a:r>
              <a:rPr lang="ru-RU" sz="1400" dirty="0" smtClean="0">
                <a:solidFill>
                  <a:srgbClr val="FFFF00"/>
                </a:solidFill>
                <a:ea typeface="Cambria Math" panose="02040503050406030204" pitchFamily="18" charset="0"/>
              </a:rPr>
              <a:t>306,28</a:t>
            </a:r>
            <a:r>
              <a:rPr lang="en-US" sz="1400" dirty="0" smtClean="0">
                <a:solidFill>
                  <a:srgbClr val="FFFF00"/>
                </a:solidFill>
                <a:ea typeface="Cambria Math" panose="02040503050406030204" pitchFamily="18" charset="0"/>
              </a:rPr>
              <a:t> </a:t>
            </a:r>
            <a:r>
              <a:rPr lang="ru-RU" sz="1400" dirty="0" smtClean="0">
                <a:solidFill>
                  <a:srgbClr val="FFFF00"/>
                </a:solidFill>
                <a:ea typeface="Cambria Math" panose="02040503050406030204" pitchFamily="18" charset="0"/>
              </a:rPr>
              <a:t>года</a:t>
            </a: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ea typeface="Cambria Math" panose="02040503050406030204" pitchFamily="18" charset="0"/>
            </a:endParaRPr>
          </a:p>
          <a:p>
            <a:pPr lvl="0" defTabSz="685800">
              <a:lnSpc>
                <a:spcPct val="165000"/>
              </a:lnSpc>
              <a:defRPr/>
            </a:pPr>
            <a:r>
              <a:rPr lang="ru-RU" sz="1400" dirty="0" smtClean="0">
                <a:solidFill>
                  <a:schemeClr val="bg1"/>
                </a:solidFill>
                <a:ea typeface="Cambria Math" panose="02040503050406030204" pitchFamily="18" charset="0"/>
              </a:rPr>
              <a:t>7,7 ч</a:t>
            </a:r>
          </a:p>
          <a:p>
            <a:pPr lvl="0" defTabSz="685800">
              <a:lnSpc>
                <a:spcPct val="165000"/>
              </a:lnSpc>
              <a:defRPr/>
            </a:pPr>
            <a:r>
              <a:rPr lang="ru-RU" sz="1400" dirty="0" smtClean="0">
                <a:solidFill>
                  <a:srgbClr val="FFFF00"/>
                </a:solidFill>
                <a:ea typeface="Cambria Math" panose="02040503050406030204" pitchFamily="18" charset="0"/>
              </a:rPr>
              <a:t>739 км</a:t>
            </a:r>
          </a:p>
          <a:p>
            <a:pPr lvl="0" defTabSz="685800">
              <a:lnSpc>
                <a:spcPct val="165000"/>
              </a:lnSpc>
              <a:defRPr/>
            </a:pPr>
            <a:r>
              <a:rPr lang="ru-RU" sz="1400" dirty="0" smtClean="0">
                <a:solidFill>
                  <a:schemeClr val="bg1"/>
                </a:solidFill>
                <a:ea typeface="Cambria Math" panose="02040503050406030204" pitchFamily="18" charset="0"/>
              </a:rPr>
              <a:t>3,0 </a:t>
            </a:r>
            <a:r>
              <a:rPr lang="ru-RU" sz="1400" dirty="0">
                <a:solidFill>
                  <a:schemeClr val="bg1"/>
                </a:solidFill>
                <a:ea typeface="Cambria Math" panose="02040503050406030204" pitchFamily="18" charset="0"/>
              </a:rPr>
              <a:t>∙ </a:t>
            </a:r>
            <a:r>
              <a:rPr lang="ru-RU" sz="1400" dirty="0" smtClean="0">
                <a:solidFill>
                  <a:schemeClr val="bg1"/>
                </a:solidFill>
                <a:ea typeface="Cambria Math" panose="02040503050406030204" pitchFamily="18" charset="0"/>
              </a:rPr>
              <a:t>10</a:t>
            </a:r>
            <a:r>
              <a:rPr lang="ru-RU" sz="1400" baseline="30000" dirty="0" smtClean="0">
                <a:solidFill>
                  <a:schemeClr val="bg1"/>
                </a:solidFill>
                <a:ea typeface="Cambria Math" panose="02040503050406030204" pitchFamily="18" charset="0"/>
              </a:rPr>
              <a:t>21</a:t>
            </a:r>
            <a:r>
              <a:rPr lang="ru-RU" sz="1400" dirty="0" smtClean="0">
                <a:solidFill>
                  <a:schemeClr val="bg1"/>
                </a:solidFill>
                <a:ea typeface="Cambria Math" panose="02040503050406030204" pitchFamily="18" charset="0"/>
              </a:rPr>
              <a:t> </a:t>
            </a:r>
            <a:r>
              <a:rPr lang="ru-RU" sz="1400" dirty="0">
                <a:solidFill>
                  <a:schemeClr val="bg1"/>
                </a:solidFill>
                <a:ea typeface="Cambria Math" panose="02040503050406030204" pitchFamily="18" charset="0"/>
              </a:rPr>
              <a:t>кг </a:t>
            </a:r>
            <a:r>
              <a:rPr lang="ru-RU" sz="1400" dirty="0" smtClean="0">
                <a:solidFill>
                  <a:schemeClr val="bg1"/>
                </a:solidFill>
                <a:ea typeface="Cambria Math" panose="02040503050406030204" pitchFamily="18" charset="0"/>
              </a:rPr>
              <a:t>(0,0005</a:t>
            </a:r>
            <a:r>
              <a:rPr lang="ru-RU" sz="1400" i="1" dirty="0" smtClean="0">
                <a:solidFill>
                  <a:schemeClr val="bg1"/>
                </a:solidFill>
                <a:ea typeface="Cambria Math" panose="02040503050406030204" pitchFamily="18" charset="0"/>
              </a:rPr>
              <a:t>М</a:t>
            </a:r>
            <a:r>
              <a:rPr lang="ru-RU" sz="1400" baseline="-25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⨁</a:t>
            </a:r>
            <a:r>
              <a:rPr lang="en-US" sz="14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  <a:endParaRPr lang="ru-RU" sz="1400" dirty="0" smtClean="0">
              <a:solidFill>
                <a:schemeClr val="bg1"/>
              </a:solidFill>
              <a:ea typeface="Cambria Math" panose="02040503050406030204" pitchFamily="18" charset="0"/>
            </a:endParaRPr>
          </a:p>
          <a:p>
            <a:pPr lvl="0" defTabSz="685800">
              <a:lnSpc>
                <a:spcPct val="165000"/>
              </a:lnSpc>
              <a:defRPr/>
            </a:pPr>
            <a:r>
              <a:rPr lang="ru-RU" sz="1400" dirty="0" smtClean="0">
                <a:solidFill>
                  <a:srgbClr val="FFFF00"/>
                </a:solidFill>
                <a:ea typeface="Cambria Math" panose="02040503050406030204" pitchFamily="18" charset="0"/>
              </a:rPr>
              <a:t>1,7 г/см</a:t>
            </a:r>
            <a:r>
              <a:rPr lang="ru-RU" sz="1400" baseline="30000" dirty="0" smtClean="0">
                <a:solidFill>
                  <a:srgbClr val="FFFF00"/>
                </a:solidFill>
                <a:ea typeface="Cambria Math" panose="02040503050406030204" pitchFamily="18" charset="0"/>
              </a:rPr>
              <a:t>3</a:t>
            </a:r>
          </a:p>
          <a:p>
            <a:pPr lvl="0" defTabSz="685800">
              <a:lnSpc>
                <a:spcPct val="165000"/>
              </a:lnSpc>
              <a:defRPr/>
            </a:pPr>
            <a:r>
              <a:rPr lang="ru-RU" sz="1400" dirty="0" smtClean="0">
                <a:solidFill>
                  <a:schemeClr val="bg1"/>
                </a:solidFill>
                <a:ea typeface="Cambria Math" panose="02040503050406030204" pitchFamily="18" charset="0"/>
              </a:rPr>
              <a:t>неизвестно</a:t>
            </a:r>
          </a:p>
          <a:p>
            <a:pPr lvl="0" defTabSz="685800">
              <a:lnSpc>
                <a:spcPct val="165000"/>
              </a:lnSpc>
              <a:defRPr/>
            </a:pPr>
            <a:r>
              <a:rPr lang="ru-RU" sz="1400" dirty="0" smtClean="0">
                <a:solidFill>
                  <a:srgbClr val="FFFF00"/>
                </a:solidFill>
                <a:ea typeface="Cambria Math" panose="02040503050406030204" pitchFamily="18" charset="0"/>
              </a:rPr>
              <a:t>1</a:t>
            </a:r>
            <a:endParaRPr lang="ru-RU" sz="1400" dirty="0">
              <a:solidFill>
                <a:srgbClr val="FFFF00"/>
              </a:solidFill>
              <a:ea typeface="Cambria Math" panose="0204050305040603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0723" y="391464"/>
            <a:ext cx="5975351" cy="3847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rbera"/>
                <a:ea typeface="+mn-ea"/>
                <a:cs typeface="+mn-cs"/>
              </a:rPr>
              <a:t>Параметры карликовых планет</a:t>
            </a:r>
            <a:endParaRPr kumimoji="0" lang="ru-RU" sz="2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rbera"/>
              <a:ea typeface="+mn-ea"/>
              <a:cs typeface="+mn-cs"/>
            </a:endParaRPr>
          </a:p>
        </p:txBody>
      </p:sp>
      <p:pic>
        <p:nvPicPr>
          <p:cNvPr id="69634" name="Picture 2" descr="File:2005FY9art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1" t="4271" r="4271" b="4271"/>
          <a:stretch/>
        </p:blipFill>
        <p:spPr bwMode="auto">
          <a:xfrm>
            <a:off x="5981700" y="1992312"/>
            <a:ext cx="2787650" cy="2787650"/>
          </a:xfrm>
          <a:prstGeom prst="ellipse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9572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pic>
        <p:nvPicPr>
          <p:cNvPr id="70658" name="Picture 2" descr="https://upload.wikimedia.org/wikipedia/commons/3/34/Makemake_with_moon.JPG?uselang=r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 стрелкой 4"/>
          <p:cNvCxnSpPr/>
          <p:nvPr/>
        </p:nvCxnSpPr>
        <p:spPr>
          <a:xfrm flipH="1">
            <a:off x="4467225" y="1219200"/>
            <a:ext cx="322263" cy="742950"/>
          </a:xfrm>
          <a:prstGeom prst="straightConnector1">
            <a:avLst/>
          </a:prstGeom>
          <a:ln w="12700">
            <a:solidFill>
              <a:srgbClr val="FFFF00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" y="4040610"/>
            <a:ext cx="3371850" cy="735756"/>
          </a:xfrm>
          <a:prstGeom prst="rect">
            <a:avLst/>
          </a:prstGeom>
          <a:solidFill>
            <a:srgbClr val="32285A"/>
          </a:solidFill>
        </p:spPr>
        <p:txBody>
          <a:bodyPr wrap="square" lIns="360000" tIns="90000" rIns="216000" bIns="90000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Спутник </a:t>
            </a:r>
            <a:r>
              <a:rPr lang="ru-RU" dirty="0" err="1" smtClean="0">
                <a:solidFill>
                  <a:schemeClr val="bg1"/>
                </a:solidFill>
              </a:rPr>
              <a:t>Макемаке</a:t>
            </a:r>
            <a:r>
              <a:rPr lang="ru-RU" dirty="0" smtClean="0">
                <a:solidFill>
                  <a:schemeClr val="bg1"/>
                </a:solidFill>
              </a:rPr>
              <a:t> был открыт 26 апреля 2016 г.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668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1684" name="Picture 4" descr="File:Eris Antikensammlung Berlin F177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" t="4666" r="1428" b="4666"/>
          <a:stretch/>
        </p:blipFill>
        <p:spPr bwMode="auto">
          <a:xfrm>
            <a:off x="358774" y="735013"/>
            <a:ext cx="1800000" cy="1800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60045" y="2882867"/>
            <a:ext cx="4032567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200" b="1" dirty="0" smtClean="0">
                <a:solidFill>
                  <a:srgbClr val="FFFF00"/>
                </a:solidFill>
                <a:latin typeface="Gerbera"/>
              </a:rPr>
              <a:t>Эрида</a:t>
            </a:r>
            <a:r>
              <a:rPr kumimoji="0" lang="ru-RU" sz="4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Gerbera"/>
                <a:ea typeface="+mn-ea"/>
                <a:cs typeface="+mn-cs"/>
              </a:rPr>
              <a:t> —</a:t>
            </a:r>
            <a:endParaRPr kumimoji="0" lang="ru-RU" sz="4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rbera"/>
              <a:ea typeface="+mn-ea"/>
              <a:cs typeface="+mn-cs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58774" y="3659267"/>
            <a:ext cx="4148137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defRPr/>
            </a:pPr>
            <a:r>
              <a:rPr lang="ru-RU" dirty="0" smtClean="0">
                <a:solidFill>
                  <a:schemeClr val="bg1"/>
                </a:solidFill>
              </a:rPr>
              <a:t>вторая по величине, пятая по удалённости и самая массивная карликовая планета Солнечной системы.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rbera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2" t="46305" r="19148" b="6155"/>
          <a:stretch/>
        </p:blipFill>
        <p:spPr>
          <a:xfrm>
            <a:off x="5523946" y="1530085"/>
            <a:ext cx="3261279" cy="3237178"/>
          </a:xfrm>
          <a:prstGeom prst="ellipse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903308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https://upload.wikimedia.org/wikipedia/commons/thumb/3/33/2006-16-a-full-1-.jpg/1280px-2006-16-a-full-1-.jpg?uselang=ru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68" r="10891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" y="4308506"/>
            <a:ext cx="3428999" cy="458757"/>
          </a:xfrm>
          <a:prstGeom prst="rect">
            <a:avLst/>
          </a:prstGeom>
          <a:solidFill>
            <a:srgbClr val="32285A"/>
          </a:solidFill>
        </p:spPr>
        <p:txBody>
          <a:bodyPr wrap="square" lIns="360000" tIns="90000" rIns="216000" bIns="90000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Эрида затмевает звезду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72708" name="Picture 4" descr="Файл:Эрида затмевает звезду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014045"/>
            <a:ext cx="4392614" cy="329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0232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51388" y="735013"/>
            <a:ext cx="4033837" cy="40322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358774" y="2017752"/>
            <a:ext cx="4114165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defRPr/>
            </a:pPr>
            <a:r>
              <a:rPr lang="ru-RU" dirty="0" smtClean="0"/>
              <a:t>Средняя плотность планет-гигантов </a:t>
            </a:r>
            <a:r>
              <a:rPr lang="ru-RU" dirty="0" smtClean="0">
                <a:solidFill>
                  <a:srgbClr val="32285A"/>
                </a:solidFill>
              </a:rPr>
              <a:t>невелика, </a:t>
            </a:r>
            <a:r>
              <a:rPr lang="ru-RU" dirty="0" smtClean="0"/>
              <a:t>так как в их составе преобладают </a:t>
            </a:r>
            <a:r>
              <a:rPr lang="ru-RU" dirty="0" smtClean="0">
                <a:solidFill>
                  <a:srgbClr val="32285A"/>
                </a:solidFill>
              </a:rPr>
              <a:t>водород и гелий.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32285A"/>
              </a:solidFill>
              <a:effectLst/>
              <a:uLnTx/>
              <a:uFillTx/>
              <a:latin typeface="Gerber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0045" y="376238"/>
            <a:ext cx="2916555" cy="3847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2285A"/>
                </a:solidFill>
                <a:effectLst/>
                <a:uLnTx/>
                <a:uFillTx/>
                <a:latin typeface="Gerbera"/>
                <a:ea typeface="+mn-ea"/>
                <a:cs typeface="+mn-cs"/>
              </a:rPr>
              <a:t>Планеты-гиганты</a:t>
            </a:r>
            <a:endParaRPr kumimoji="0" lang="ru-RU" sz="2500" b="1" i="0" u="none" strike="noStrike" kern="1200" cap="none" spc="0" normalizeH="0" baseline="0" noProof="0" dirty="0">
              <a:ln>
                <a:noFill/>
              </a:ln>
              <a:solidFill>
                <a:srgbClr val="32285A"/>
              </a:solidFill>
              <a:effectLst/>
              <a:uLnTx/>
              <a:uFillTx/>
              <a:latin typeface="Gerbera"/>
              <a:ea typeface="+mn-ea"/>
              <a:cs typeface="+mn-cs"/>
            </a:endParaRPr>
          </a:p>
        </p:txBody>
      </p:sp>
      <p:pic>
        <p:nvPicPr>
          <p:cNvPr id="10242" name="Picture 2" descr="Картинки по запросу планеты-гигант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387" y="997225"/>
            <a:ext cx="4033837" cy="360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861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70723" y="1094001"/>
            <a:ext cx="4033839" cy="3847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Gerbera"/>
                <a:ea typeface="+mn-ea"/>
                <a:cs typeface="+mn-cs"/>
              </a:rPr>
              <a:t>Эрида</a:t>
            </a:r>
            <a:endParaRPr kumimoji="0" lang="ru-RU" sz="25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rbera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55037" y="1671602"/>
            <a:ext cx="2561201" cy="24883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rbera"/>
                <a:ea typeface="+mn-ea"/>
                <a:cs typeface="+mn-cs"/>
              </a:rPr>
              <a:t>Большая полуось</a:t>
            </a:r>
          </a:p>
          <a:p>
            <a:pPr marL="0" marR="0" lvl="0" indent="0" algn="l" defTabSz="68580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 smtClean="0">
                <a:solidFill>
                  <a:srgbClr val="FFFF00"/>
                </a:solidFill>
                <a:latin typeface="Gerbera"/>
              </a:rPr>
              <a:t>Сидерический период</a:t>
            </a:r>
          </a:p>
          <a:p>
            <a:pPr marL="0" marR="0" lvl="0" indent="0" algn="l" defTabSz="68580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rbera"/>
                <a:ea typeface="+mn-ea"/>
                <a:cs typeface="+mn-cs"/>
              </a:rPr>
              <a:t>Период вращения</a:t>
            </a:r>
          </a:p>
          <a:p>
            <a:pPr marL="0" marR="0" lvl="0" indent="0" algn="l" defTabSz="68580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 smtClean="0">
                <a:solidFill>
                  <a:srgbClr val="FFFF00"/>
                </a:solidFill>
                <a:latin typeface="Gerbera"/>
              </a:rPr>
              <a:t>Средний диаметр</a:t>
            </a:r>
          </a:p>
          <a:p>
            <a:pPr lvl="0" defTabSz="685800">
              <a:lnSpc>
                <a:spcPct val="165000"/>
              </a:lnSpc>
              <a:defRPr/>
            </a:pPr>
            <a:r>
              <a:rPr lang="ru-RU" sz="1400" dirty="0">
                <a:solidFill>
                  <a:schemeClr val="bg1"/>
                </a:solidFill>
              </a:rPr>
              <a:t>Естественные спутники</a:t>
            </a:r>
          </a:p>
          <a:p>
            <a:pPr marL="0" marR="0" lvl="0" indent="0" algn="l" defTabSz="68580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Gerbera"/>
              </a:rPr>
              <a:t>Масса</a:t>
            </a:r>
          </a:p>
          <a:p>
            <a:pPr marL="0" marR="0" lvl="0" indent="0" algn="l" defTabSz="68580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 smtClean="0">
                <a:solidFill>
                  <a:schemeClr val="bg1"/>
                </a:solidFill>
                <a:latin typeface="Gerbera"/>
              </a:rPr>
              <a:t>Средняя плотность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916238" y="1671602"/>
            <a:ext cx="2535370" cy="24883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defTabSz="685800">
              <a:lnSpc>
                <a:spcPct val="165000"/>
              </a:lnSpc>
              <a:defRPr/>
            </a:pPr>
            <a:r>
              <a:rPr lang="ru-RU" sz="1400" dirty="0" smtClean="0">
                <a:solidFill>
                  <a:schemeClr val="bg1"/>
                </a:solidFill>
                <a:ea typeface="Cambria Math" panose="02040503050406030204" pitchFamily="18" charset="0"/>
              </a:rPr>
              <a:t>10,1 млрд </a:t>
            </a:r>
            <a:r>
              <a:rPr lang="ru-RU" sz="1400" dirty="0">
                <a:solidFill>
                  <a:schemeClr val="bg1"/>
                </a:solidFill>
                <a:ea typeface="Cambria Math" panose="02040503050406030204" pitchFamily="18" charset="0"/>
              </a:rPr>
              <a:t>км (67,78 </a:t>
            </a:r>
            <a:r>
              <a:rPr lang="ru-RU" sz="1400" dirty="0" smtClean="0">
                <a:solidFill>
                  <a:schemeClr val="bg1"/>
                </a:solidFill>
                <a:ea typeface="Cambria Math" panose="02040503050406030204" pitchFamily="18" charset="0"/>
              </a:rPr>
              <a:t>а. е.)</a:t>
            </a:r>
          </a:p>
          <a:p>
            <a:pPr lvl="0" defTabSz="685800">
              <a:lnSpc>
                <a:spcPct val="165000"/>
              </a:lnSpc>
              <a:defRPr/>
            </a:pPr>
            <a:r>
              <a:rPr lang="ru-RU" sz="1400" dirty="0">
                <a:solidFill>
                  <a:srgbClr val="FFFF00"/>
                </a:solidFill>
                <a:ea typeface="Cambria Math" panose="02040503050406030204" pitchFamily="18" charset="0"/>
              </a:rPr>
              <a:t>558,04 </a:t>
            </a:r>
            <a:r>
              <a:rPr lang="en-US" sz="1400" dirty="0" smtClean="0">
                <a:solidFill>
                  <a:srgbClr val="FFFF00"/>
                </a:solidFill>
                <a:ea typeface="Cambria Math" panose="02040503050406030204" pitchFamily="18" charset="0"/>
              </a:rPr>
              <a:t> </a:t>
            </a:r>
            <a:r>
              <a:rPr lang="ru-RU" sz="1400" dirty="0" smtClean="0">
                <a:solidFill>
                  <a:srgbClr val="FFFF00"/>
                </a:solidFill>
                <a:ea typeface="Cambria Math" panose="02040503050406030204" pitchFamily="18" charset="0"/>
              </a:rPr>
              <a:t>года</a:t>
            </a: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ea typeface="Cambria Math" panose="02040503050406030204" pitchFamily="18" charset="0"/>
            </a:endParaRPr>
          </a:p>
          <a:p>
            <a:pPr lvl="0" defTabSz="685800">
              <a:lnSpc>
                <a:spcPct val="165000"/>
              </a:lnSpc>
              <a:defRPr/>
            </a:pPr>
            <a:r>
              <a:rPr lang="ru-RU" sz="1400" dirty="0" smtClean="0">
                <a:solidFill>
                  <a:schemeClr val="bg1"/>
                </a:solidFill>
                <a:ea typeface="Cambria Math" panose="02040503050406030204" pitchFamily="18" charset="0"/>
              </a:rPr>
              <a:t>25,9 ч</a:t>
            </a:r>
          </a:p>
          <a:p>
            <a:pPr lvl="0" defTabSz="685800">
              <a:lnSpc>
                <a:spcPct val="165000"/>
              </a:lnSpc>
              <a:defRPr/>
            </a:pPr>
            <a:r>
              <a:rPr lang="ru-RU" sz="1400" dirty="0" smtClean="0">
                <a:solidFill>
                  <a:srgbClr val="FFFF00"/>
                </a:solidFill>
                <a:ea typeface="Cambria Math" panose="02040503050406030204" pitchFamily="18" charset="0"/>
              </a:rPr>
              <a:t>2326 км</a:t>
            </a:r>
          </a:p>
          <a:p>
            <a:pPr lvl="0" defTabSz="685800">
              <a:lnSpc>
                <a:spcPct val="165000"/>
              </a:lnSpc>
              <a:defRPr/>
            </a:pPr>
            <a:r>
              <a:rPr lang="ru-RU" sz="1400" dirty="0" smtClean="0">
                <a:solidFill>
                  <a:schemeClr val="bg1"/>
                </a:solidFill>
                <a:ea typeface="Cambria Math" panose="02040503050406030204" pitchFamily="18" charset="0"/>
              </a:rPr>
              <a:t>1 (</a:t>
            </a:r>
            <a:r>
              <a:rPr lang="ru-RU" sz="1400" dirty="0" err="1" smtClean="0">
                <a:solidFill>
                  <a:schemeClr val="bg1"/>
                </a:solidFill>
                <a:ea typeface="Cambria Math" panose="02040503050406030204" pitchFamily="18" charset="0"/>
              </a:rPr>
              <a:t>Дисномия</a:t>
            </a:r>
            <a:r>
              <a:rPr lang="ru-RU" sz="1400" dirty="0" smtClean="0">
                <a:solidFill>
                  <a:schemeClr val="bg1"/>
                </a:solidFill>
                <a:ea typeface="Cambria Math" panose="02040503050406030204" pitchFamily="18" charset="0"/>
              </a:rPr>
              <a:t>)</a:t>
            </a:r>
          </a:p>
          <a:p>
            <a:pPr lvl="0" defTabSz="685800">
              <a:lnSpc>
                <a:spcPct val="165000"/>
              </a:lnSpc>
              <a:defRPr/>
            </a:pPr>
            <a:r>
              <a:rPr lang="ru-RU" sz="1400" dirty="0" smtClean="0">
                <a:solidFill>
                  <a:srgbClr val="FFFF00"/>
                </a:solidFill>
                <a:ea typeface="Cambria Math" panose="02040503050406030204" pitchFamily="18" charset="0"/>
              </a:rPr>
              <a:t>1,67 </a:t>
            </a:r>
            <a:r>
              <a:rPr lang="ru-RU" sz="1400" dirty="0">
                <a:solidFill>
                  <a:srgbClr val="FFFF00"/>
                </a:solidFill>
                <a:ea typeface="Cambria Math" panose="02040503050406030204" pitchFamily="18" charset="0"/>
              </a:rPr>
              <a:t>∙ </a:t>
            </a:r>
            <a:r>
              <a:rPr lang="ru-RU" sz="1400" dirty="0" smtClean="0">
                <a:solidFill>
                  <a:srgbClr val="FFFF00"/>
                </a:solidFill>
                <a:ea typeface="Cambria Math" panose="02040503050406030204" pitchFamily="18" charset="0"/>
              </a:rPr>
              <a:t>10</a:t>
            </a:r>
            <a:r>
              <a:rPr lang="ru-RU" sz="1400" baseline="30000" dirty="0" smtClean="0">
                <a:solidFill>
                  <a:srgbClr val="FFFF00"/>
                </a:solidFill>
                <a:ea typeface="Cambria Math" panose="02040503050406030204" pitchFamily="18" charset="0"/>
              </a:rPr>
              <a:t>22</a:t>
            </a:r>
            <a:r>
              <a:rPr lang="ru-RU" sz="1400" dirty="0" smtClean="0">
                <a:solidFill>
                  <a:srgbClr val="FFFF00"/>
                </a:solidFill>
                <a:ea typeface="Cambria Math" panose="02040503050406030204" pitchFamily="18" charset="0"/>
              </a:rPr>
              <a:t> кг</a:t>
            </a:r>
          </a:p>
          <a:p>
            <a:pPr lvl="0" defTabSz="685800">
              <a:lnSpc>
                <a:spcPct val="165000"/>
              </a:lnSpc>
              <a:defRPr/>
            </a:pPr>
            <a:r>
              <a:rPr lang="ru-RU" sz="1400" dirty="0" smtClean="0">
                <a:solidFill>
                  <a:schemeClr val="bg1"/>
                </a:solidFill>
                <a:ea typeface="Cambria Math" panose="02040503050406030204" pitchFamily="18" charset="0"/>
              </a:rPr>
              <a:t>2,52 г/см</a:t>
            </a:r>
            <a:r>
              <a:rPr lang="ru-RU" sz="1400" baseline="30000" dirty="0" smtClean="0">
                <a:solidFill>
                  <a:schemeClr val="bg1"/>
                </a:solidFill>
                <a:ea typeface="Cambria Math" panose="02040503050406030204" pitchFamily="18" charset="0"/>
              </a:rPr>
              <a:t>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0723" y="391464"/>
            <a:ext cx="5975351" cy="3847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rbera"/>
                <a:ea typeface="+mn-ea"/>
                <a:cs typeface="+mn-cs"/>
              </a:rPr>
              <a:t>Параметры карликовых планет</a:t>
            </a:r>
            <a:endParaRPr kumimoji="0" lang="ru-RU" sz="2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rbera"/>
              <a:ea typeface="+mn-ea"/>
              <a:cs typeface="+mn-cs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2" t="46305" r="19148" b="6155"/>
          <a:stretch/>
        </p:blipFill>
        <p:spPr>
          <a:xfrm>
            <a:off x="5666517" y="1671601"/>
            <a:ext cx="3118708" cy="3095661"/>
          </a:xfrm>
          <a:prstGeom prst="ellipse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164466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09" y="1163371"/>
            <a:ext cx="5007566" cy="281675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08" y="1163369"/>
            <a:ext cx="5007571" cy="281675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7" y="1163369"/>
            <a:ext cx="5011233" cy="281881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44" y="1161308"/>
            <a:ext cx="5013225" cy="281993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51" y="1160367"/>
            <a:ext cx="5015217" cy="28210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58" y="1159606"/>
            <a:ext cx="5017209" cy="282218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8" y="1159204"/>
            <a:ext cx="5014974" cy="28209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16" y="1163371"/>
            <a:ext cx="5007566" cy="281675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510" y="1163369"/>
            <a:ext cx="2066833" cy="1162593"/>
          </a:xfrm>
          <a:prstGeom prst="rect">
            <a:avLst/>
          </a:prstGeom>
          <a:ln>
            <a:noFill/>
          </a:ln>
          <a:effectLst>
            <a:outerShdw blurRad="101600" dir="5400000" algn="tl" rotWithShape="0">
              <a:srgbClr val="000000">
                <a:alpha val="8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719138" y="411163"/>
            <a:ext cx="1251946" cy="38472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Gerbera"/>
                <a:ea typeface="+mn-ea"/>
                <a:cs typeface="+mn-cs"/>
              </a:rPr>
              <a:t>Выводы</a:t>
            </a:r>
            <a:endParaRPr kumimoji="0" lang="ru-RU" sz="25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rbera"/>
              <a:ea typeface="+mn-ea"/>
              <a:cs typeface="+mn-cs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510" y="1992812"/>
            <a:ext cx="2066833" cy="1162593"/>
          </a:xfrm>
          <a:prstGeom prst="rect">
            <a:avLst/>
          </a:prstGeom>
          <a:ln>
            <a:noFill/>
          </a:ln>
          <a:effectLst>
            <a:outerShdw blurRad="101600" dir="5400000" algn="tl" rotWithShape="0">
              <a:srgbClr val="000000">
                <a:alpha val="8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93" y="2822256"/>
            <a:ext cx="2062858" cy="1160358"/>
          </a:xfrm>
          <a:prstGeom prst="rect">
            <a:avLst/>
          </a:prstGeom>
          <a:ln>
            <a:noFill/>
          </a:ln>
          <a:effectLst>
            <a:outerShdw blurRad="101600" dir="5400000" algn="tl" rotWithShape="0">
              <a:srgbClr val="000000">
                <a:alpha val="85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251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46914E-6 L -0.02552 2.46914E-6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52 2.46914E-6 L 2.77778E-7 2.46914E-6 " pathEditMode="relative" rAng="0" ptsTypes="AA">
                                      <p:cBhvr>
                                        <p:cTn id="1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35802E-6 L -0.02587 1.35802E-6 " pathEditMode="relative" rAng="0" ptsTypes="AA">
                                      <p:cBhvr>
                                        <p:cTn id="2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87 1.35802E-6 L 2.77778E-7 1.35802E-6 " pathEditMode="relative" rAng="0" ptsTypes="AA">
                                      <p:cBhvr>
                                        <p:cTn id="7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46914E-7 L -0.02587 2.46914E-7 " pathEditMode="relative" rAng="0" ptsTypes="AA">
                                      <p:cBhvr>
                                        <p:cTn id="7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000" y="0"/>
            <a:ext cx="1152000" cy="25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96297" y="4040610"/>
            <a:ext cx="2847703" cy="735756"/>
          </a:xfrm>
          <a:prstGeom prst="rect">
            <a:avLst/>
          </a:prstGeom>
          <a:solidFill>
            <a:srgbClr val="32285A"/>
          </a:solidFill>
        </p:spPr>
        <p:txBody>
          <a:bodyPr wrap="square" lIns="216000" tIns="90000" rIns="360000" bIns="90000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  <a:ea typeface="Cambria Math" panose="02040503050406030204" pitchFamily="18" charset="0"/>
              </a:rPr>
              <a:t>Солнечная система до августа 2006 г.</a:t>
            </a:r>
            <a:endParaRPr lang="ru-RU" b="1" dirty="0">
              <a:solidFill>
                <a:srgbClr val="FFFF00"/>
              </a:solidFill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632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абочая">
      <a:majorFont>
        <a:latin typeface="Gerbera"/>
        <a:ea typeface=""/>
        <a:cs typeface=""/>
      </a:majorFont>
      <a:minorFont>
        <a:latin typeface="Gerber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fizika">
      <a:majorFont>
        <a:latin typeface="Gerbera"/>
        <a:ea typeface=""/>
        <a:cs typeface=""/>
      </a:majorFont>
      <a:minorFont>
        <a:latin typeface="Gerbera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18449</TotalTime>
  <Words>1406</Words>
  <Application>Microsoft Office PowerPoint</Application>
  <PresentationFormat>Экран (16:9)</PresentationFormat>
  <Paragraphs>393</Paragraphs>
  <Slides>81</Slides>
  <Notes>81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81</vt:i4>
      </vt:variant>
    </vt:vector>
  </HeadingPairs>
  <TitlesOfParts>
    <vt:vector size="87" baseType="lpstr">
      <vt:lpstr>Gerbera</vt:lpstr>
      <vt:lpstr>Arial</vt:lpstr>
      <vt:lpstr>Cambria Math</vt:lpstr>
      <vt:lpstr>Calibri</vt:lpstr>
      <vt:lpstr>Тема Office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1380</cp:revision>
  <dcterms:created xsi:type="dcterms:W3CDTF">2015-12-14T06:35:07Z</dcterms:created>
  <dcterms:modified xsi:type="dcterms:W3CDTF">2018-01-11T08:55:08Z</dcterms:modified>
</cp:coreProperties>
</file>