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22" r:id="rId1"/>
  </p:sldMasterIdLst>
  <p:notesMasterIdLst>
    <p:notesMasterId r:id="rId31"/>
  </p:notesMasterIdLst>
  <p:handoutMasterIdLst>
    <p:handoutMasterId r:id="rId32"/>
  </p:handoutMasterIdLst>
  <p:sldIdLst>
    <p:sldId id="349" r:id="rId2"/>
    <p:sldId id="305" r:id="rId3"/>
    <p:sldId id="263" r:id="rId4"/>
    <p:sldId id="352" r:id="rId5"/>
    <p:sldId id="353" r:id="rId6"/>
    <p:sldId id="340" r:id="rId7"/>
    <p:sldId id="308" r:id="rId8"/>
    <p:sldId id="354" r:id="rId9"/>
    <p:sldId id="362" r:id="rId10"/>
    <p:sldId id="373" r:id="rId11"/>
    <p:sldId id="355" r:id="rId12"/>
    <p:sldId id="356" r:id="rId13"/>
    <p:sldId id="359" r:id="rId14"/>
    <p:sldId id="357" r:id="rId15"/>
    <p:sldId id="368" r:id="rId16"/>
    <p:sldId id="361" r:id="rId17"/>
    <p:sldId id="374" r:id="rId18"/>
    <p:sldId id="375" r:id="rId19"/>
    <p:sldId id="376" r:id="rId20"/>
    <p:sldId id="377" r:id="rId21"/>
    <p:sldId id="378" r:id="rId22"/>
    <p:sldId id="358" r:id="rId23"/>
    <p:sldId id="382" r:id="rId24"/>
    <p:sldId id="366" r:id="rId25"/>
    <p:sldId id="367" r:id="rId26"/>
    <p:sldId id="379" r:id="rId27"/>
    <p:sldId id="380" r:id="rId28"/>
    <p:sldId id="381" r:id="rId29"/>
    <p:sldId id="351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087"/>
    <a:srgbClr val="574086"/>
    <a:srgbClr val="50696C"/>
    <a:srgbClr val="437976"/>
    <a:srgbClr val="33897B"/>
    <a:srgbClr val="2D7A8F"/>
    <a:srgbClr val="3D7C83"/>
    <a:srgbClr val="278E99"/>
    <a:srgbClr val="26096D"/>
    <a:srgbClr val="E1EF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79826" autoAdjust="0"/>
  </p:normalViewPr>
  <p:slideViewPr>
    <p:cSldViewPr>
      <p:cViewPr varScale="1">
        <p:scale>
          <a:sx n="57" d="100"/>
          <a:sy n="57" d="100"/>
        </p:scale>
        <p:origin x="-16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88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1E604-886F-4ED0-A6A1-D6FC89EE1444}" type="datetimeFigureOut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6D32B-6C12-48F7-A866-58E8847BD9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75943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B18C7-840A-4890-8186-BAFE5E17FF35}" type="datetimeFigureOut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64320-DD66-4C09-ACAA-C9AD20AC3A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1626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03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сайте можно найти АКТУАЛЬНУЮ информацию:</a:t>
            </a:r>
          </a:p>
          <a:p>
            <a:pPr>
              <a:buFontTx/>
              <a:buChar char="-"/>
            </a:pPr>
            <a:r>
              <a:rPr lang="ru-RU" dirty="0"/>
              <a:t>телефоны</a:t>
            </a:r>
            <a:r>
              <a:rPr lang="ru-RU" baseline="0" dirty="0"/>
              <a:t> горячей линии (СПО и районов), - регламентирующие и инструктивные документы, - расписание экзаменов и ИС, </a:t>
            </a:r>
          </a:p>
          <a:p>
            <a:pPr>
              <a:buFontTx/>
              <a:buChar char="-"/>
            </a:pPr>
            <a:r>
              <a:rPr lang="ru-RU" baseline="0" dirty="0"/>
              <a:t>и много полезной информации для участников ГИА и ИС (например, результаты ЕГЭ, новости и пр.)</a:t>
            </a:r>
          </a:p>
          <a:p>
            <a:pPr marL="0" indent="0">
              <a:buFontTx/>
              <a:buNone/>
            </a:pPr>
            <a:endParaRPr lang="ru-RU" baseline="0" dirty="0"/>
          </a:p>
          <a:p>
            <a:pPr marL="228600" indent="-228600">
              <a:buFontTx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385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ГВЭ - Для обучающихся с ОВЗ, детей-инвалидов и инвалидов.</a:t>
            </a:r>
            <a:r>
              <a:rPr lang="ru-RU" baseline="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806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2D1-6351-45E3-8CC0-4D0A137EB488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AC84-7D75-4C60-919F-416C2016435C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CBD-EA15-4EB6-9AC4-7AFDD498172B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FBBC-7447-45F1-B790-794D2C889C13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86FB-B28D-4025-884D-166212FF9E2B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7190-6BB7-420C-96F0-25FE65A6E870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709B-2EE1-47CB-9F97-9FBAF3E81D65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4AA9-7FDD-4CA1-944B-308EDCF20698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950D9-D593-46F7-8CC8-22B50B2F8318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5EE3-74FA-419F-AC83-7D4815DF3F62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1637-2AD4-4CEB-AFE9-A999FA977BE2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0EE55-5222-4EC8-967D-AAB14B0C1DF1}" type="datetime1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.spb.ru/index.php?option=com_k2&amp;view=item&amp;id=6:ob-obrazovanii-v-rossijskoj-federatsii&amp;Itemid=20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.spb.ru/index.php?option=com_k2&amp;view=item&amp;id=605:ob-utverzhdenii-poryadka-provedeniya-gosudarstvennoj-itogovoj-attestatsii-po-obrazovatelnym-programmam-osnovnogo-obshchego-obrazovaniya&amp;Itemid=203" TargetMode="External"/><Relationship Id="rId2" Type="http://schemas.openxmlformats.org/officeDocument/2006/relationships/hyperlink" Target="http://www.gmpmpk.ru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mpmpk.r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cokoit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зное\картинки\ГИА\GIA-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38" y="2204864"/>
            <a:ext cx="8271546" cy="20099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2551837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09" y="83989"/>
            <a:ext cx="743781" cy="601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71472" y="1268413"/>
            <a:ext cx="8572528" cy="49466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ИТОГОВОЕ СОБЕСЕДОВАНИЕ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ИС-9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56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4008CD6-7D30-4CCD-8A68-D22D4F98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24110"/>
            <a:ext cx="7130752" cy="86067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ИТОГОВОЕ СОБЕСЕДОВАНИЕ ПО РУССКОМУ ЯЗЫКУ (ИС-9)</a:t>
            </a:r>
            <a:br>
              <a:rPr lang="ru-RU" sz="27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EABA651-9A62-4A92-A66A-899E6096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4F20A09-5C87-4F95-BD9A-98948749C7C9}"/>
              </a:ext>
            </a:extLst>
          </p:cNvPr>
          <p:cNvSpPr/>
          <p:nvPr/>
        </p:nvSpPr>
        <p:spPr>
          <a:xfrm>
            <a:off x="1115616" y="1357298"/>
            <a:ext cx="7632848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75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участия в ИС-9 обучающиеся подают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заявления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в ОУ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позднее чем за две недели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начала проведения ИС-9.</a:t>
            </a:r>
          </a:p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Успешное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прохождение ИС-9 является условием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допуска к  ГИА-9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ИС-9 оценивается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системе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ИС-9 для каждого участника-</a:t>
            </a:r>
          </a:p>
          <a:p>
            <a:pPr algn="ctr">
              <a:spcBef>
                <a:spcPts val="750"/>
              </a:spcBef>
              <a:spcAft>
                <a:spcPts val="75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 (для  участников с ОВЗ-45 минут).</a:t>
            </a:r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89C818-9B49-4B69-96B1-11ECD8DE06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882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45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1C195E-7101-4E9D-9FE2-356D533F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905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ИС-9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A4990E-3D12-4892-B3A0-833E6CBB8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787" y="1412776"/>
            <a:ext cx="7748614" cy="4498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необходимые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(аудитории для ИС-9, штаб, аудитория подготовки)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комиссию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организатор, организатор в аудитории подготовки, технический специалист, организатор вне аудитории, эксперт (учитель русского языка и/или литературы) ,экзаменатор-собеседник ( учитель с высшим образованием и коммуникативными навыками, например, учитель гуманитарного цикла)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3A71C35-C450-4CAA-A731-A648BC13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785D6DE-7E70-4C9C-BFE1-558D405087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33560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50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53F61D-C086-466C-8478-4498F655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77" y="624110"/>
            <a:ext cx="7391424" cy="6360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ИС-9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ДВЕ СМЕНЫ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49A437-5CFE-4489-947E-56639901D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63" y="1484784"/>
            <a:ext cx="7605738" cy="44264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1СМЕНА с 10.00 ДО … (13.00)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2СМЕНА С 14.00 ДО.. (17.00)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аудитории прослушиваются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24-25 участников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FA482A-D8CE-43E8-A3A4-486C9AA2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2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AD31BD-00DC-448A-9DFA-1A50626F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14" y="446088"/>
            <a:ext cx="5716487" cy="5508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проведения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FF8B3C1-87B8-4113-B3C1-B9000EF4219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4348" y="1598612"/>
            <a:ext cx="3599059" cy="4653064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микрофоном для установки станции записи ответов участников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16BB95F1-75A7-42A8-911C-E5AEF89EA4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 </a:t>
            </a:r>
            <a:endParaRPr 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CA9D91-95D1-4988-AF6B-491E478F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2414" y="6411911"/>
            <a:ext cx="6229985" cy="3255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7975">
            <a:extLst>
              <a:ext uri="{FF2B5EF4-FFF2-40B4-BE49-F238E27FC236}">
                <a16:creationId xmlns:a16="http://schemas.microsoft.com/office/drawing/2014/main" xmlns="" id="{8989B296-04D3-40CE-978F-4276687CBA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3372" y="1500174"/>
            <a:ext cx="4392488" cy="46530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222F3AD-C330-4B2D-916A-3074974BA8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33560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92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688" y="91234"/>
            <a:ext cx="6589200" cy="7454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(допуск к ОГЭ)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себя: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136338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 текста;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Пересказ прочитанного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интеграцией цитаты;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Построение монологического высказывания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опорой на предложенный план;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Принятие участия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диалоге на выбранную тему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испытуемый набрал более 10 баллов, ему ставится отметка «ЗАЧЕТ»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70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CE1AD4-0C58-4A57-B067-34F7FE66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7A5BC-730D-470C-8B9E-BC6330C58E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7224" y="357188"/>
            <a:ext cx="7858180" cy="4794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СОБЕСЕДОВАНИЯ С УЧАСТНИКОМ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2DFEF37C-0879-4353-815C-8ADD251DA83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571519027"/>
              </p:ext>
            </p:extLst>
          </p:nvPr>
        </p:nvGraphicFramePr>
        <p:xfrm>
          <a:off x="857224" y="928670"/>
          <a:ext cx="7715989" cy="569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638">
                  <a:extLst>
                    <a:ext uri="{9D8B030D-6E8A-4147-A177-3AD203B41FA5}">
                      <a16:colId xmlns:a16="http://schemas.microsoft.com/office/drawing/2014/main" xmlns="" val="3261563477"/>
                    </a:ext>
                  </a:extLst>
                </a:gridCol>
                <a:gridCol w="3423138">
                  <a:extLst>
                    <a:ext uri="{9D8B030D-6E8A-4147-A177-3AD203B41FA5}">
                      <a16:colId xmlns:a16="http://schemas.microsoft.com/office/drawing/2014/main" xmlns="" val="4226485427"/>
                    </a:ext>
                  </a:extLst>
                </a:gridCol>
                <a:gridCol w="3342862"/>
                <a:gridCol w="658351">
                  <a:extLst>
                    <a:ext uri="{9D8B030D-6E8A-4147-A177-3AD203B41FA5}">
                      <a16:colId xmlns:a16="http://schemas.microsoft.com/office/drawing/2014/main" xmlns="" val="822925344"/>
                    </a:ext>
                  </a:extLst>
                </a:gridCol>
              </a:tblGrid>
              <a:tr h="324942"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Действия экзаменатора-собеседника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Действия обучающихся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Время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extLst>
                  <a:ext uri="{0D108BD9-81ED-4DB2-BD59-A6C34878D82A}">
                    <a16:rowId xmlns:a16="http://schemas.microsoft.com/office/drawing/2014/main" xmlns="" val="2693821869"/>
                  </a:ext>
                </a:extLst>
              </a:tr>
              <a:tr h="21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 мин.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extLst>
                  <a:ext uri="{0D108BD9-81ED-4DB2-BD59-A6C34878D82A}">
                    <a16:rowId xmlns:a16="http://schemas.microsoft.com/office/drawing/2014/main" xmlns="" val="3623333526"/>
                  </a:ext>
                </a:extLst>
              </a:tr>
              <a:tr h="218334">
                <a:tc gridSpan="4">
                  <a:txBody>
                    <a:bodyPr/>
                    <a:lstStyle/>
                    <a:p>
                      <a:pPr marR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 ЧТЕНИЕ ТЕКСТА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0564579"/>
                  </a:ext>
                </a:extLst>
              </a:tr>
              <a:tr h="414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Предложить обучающемуся познакомиться с текстом для чтения вслух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extLst>
                  <a:ext uri="{0D108BD9-81ED-4DB2-BD59-A6C34878D82A}">
                    <a16:rowId xmlns:a16="http://schemas.microsoft.com/office/drawing/2014/main" xmlns="" val="131153020"/>
                  </a:ext>
                </a:extLst>
              </a:tr>
              <a:tr h="411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 несколько секунд напомнить о готовности к чтению 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Подготовка к чтению вслух. Чтение  текста про себя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мин.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extLst>
                  <a:ext uri="{0D108BD9-81ED-4DB2-BD59-A6C34878D82A}">
                    <a16:rowId xmlns:a16="http://schemas.microsoft.com/office/drawing/2014/main" xmlns="" val="2629179060"/>
                  </a:ext>
                </a:extLst>
              </a:tr>
              <a:tr h="604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Слушание текста. Эмоциональная реакция на чтение ученика. Переключение обучающегося на другой вид работы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Чтение текста вслух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мин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extLst>
                  <a:ext uri="{0D108BD9-81ED-4DB2-BD59-A6C34878D82A}">
                    <a16:rowId xmlns:a16="http://schemas.microsoft.com/office/drawing/2014/main" xmlns="" val="531542777"/>
                  </a:ext>
                </a:extLst>
              </a:tr>
              <a:tr h="324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Подготовка к пересказу текста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мин.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extLst>
                  <a:ext uri="{0D108BD9-81ED-4DB2-BD59-A6C34878D82A}">
                    <a16:rowId xmlns:a16="http://schemas.microsoft.com/office/drawing/2014/main" xmlns="" val="4029044229"/>
                  </a:ext>
                </a:extLst>
              </a:tr>
              <a:tr h="173144">
                <a:tc gridSpan="3"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 Выполнение задания по тексту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мин.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extLst>
                  <a:ext uri="{0D108BD9-81ED-4DB2-BD59-A6C34878D82A}">
                    <a16:rowId xmlns:a16="http://schemas.microsoft.com/office/drawing/2014/main" xmlns="" val="2267090800"/>
                  </a:ext>
                </a:extLst>
              </a:tr>
              <a:tr h="411275">
                <a:tc gridSpan="4"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 Предложить обучающемуся выбрать вариант беседы и выдать соответствующую карточку с планом монологического ответа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3955792"/>
                  </a:ext>
                </a:extLst>
              </a:tr>
              <a:tr h="218334">
                <a:tc gridSpan="4">
                  <a:txBody>
                    <a:bodyPr/>
                    <a:lstStyle/>
                    <a:p>
                      <a:pPr marR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3.1. МОНОЛОГ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1293174"/>
                  </a:ext>
                </a:extLst>
              </a:tr>
              <a:tr h="797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Предложить обучающемуся ознакомиться с планом ответа.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Предупредить, что высказывание не должно занимать более 3 минут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extLst>
                  <a:ext uri="{0D108BD9-81ED-4DB2-BD59-A6C34878D82A}">
                    <a16:rowId xmlns:a16="http://schemas.microsoft.com/office/drawing/2014/main" xmlns="" val="2750017106"/>
                  </a:ext>
                </a:extLst>
              </a:tr>
              <a:tr h="21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Подготовка к ответу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мин.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extLst>
                  <a:ext uri="{0D108BD9-81ED-4DB2-BD59-A6C34878D82A}">
                    <a16:rowId xmlns:a16="http://schemas.microsoft.com/office/drawing/2014/main" xmlns="" val="2377313849"/>
                  </a:ext>
                </a:extLst>
              </a:tr>
              <a:tr h="411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Слушать устный ответ. Эмоциональная реакция на описание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Ответ по плану выбранного варианта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2-3 мин.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extLst>
                  <a:ext uri="{0D108BD9-81ED-4DB2-BD59-A6C34878D82A}">
                    <a16:rowId xmlns:a16="http://schemas.microsoft.com/office/drawing/2014/main" xmlns="" val="2167947510"/>
                  </a:ext>
                </a:extLst>
              </a:tr>
              <a:tr h="218334">
                <a:tc gridSpan="4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3.2. БЕСЕДА С УЧАСТНИКОМ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057345"/>
                  </a:ext>
                </a:extLst>
              </a:tr>
              <a:tr h="411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Задать не менее двух вопросов, исходя из содержания ответа обучающегося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Отвечает на вопросы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2-3 мин.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extLst>
                  <a:ext uri="{0D108BD9-81ED-4DB2-BD59-A6C34878D82A}">
                    <a16:rowId xmlns:a16="http://schemas.microsoft.com/office/drawing/2014/main" xmlns="" val="2665995586"/>
                  </a:ext>
                </a:extLst>
              </a:tr>
              <a:tr h="319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Эмоционально поддержать обучающегося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1" marR="0" marT="26936" marB="0" anchor="ctr"/>
                </a:tc>
                <a:extLst>
                  <a:ext uri="{0D108BD9-81ED-4DB2-BD59-A6C34878D82A}">
                    <a16:rowId xmlns:a16="http://schemas.microsoft.com/office/drawing/2014/main" xmlns="" val="225064282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80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45200" y="260648"/>
            <a:ext cx="6589200" cy="115212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/>
              <a:t>Демонстрационный вариант </a:t>
            </a:r>
            <a:r>
              <a:rPr lang="ru-RU" sz="2200" b="1" dirty="0" err="1" smtClean="0"/>
              <a:t>КИМа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r>
              <a:rPr lang="ru-RU" sz="2200" b="1" dirty="0"/>
              <a:t>для проведения итогового собеседования по РУССКОМУ </a:t>
            </a:r>
            <a:r>
              <a:rPr lang="ru-RU" sz="2200" b="1" dirty="0" smtClean="0"/>
              <a:t>ЯЗЫКУ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77372" y="1955623"/>
            <a:ext cx="2980256" cy="4364392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00240"/>
            <a:ext cx="3112423" cy="430533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06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16824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Демонстрационный вариант </a:t>
            </a:r>
            <a:r>
              <a:rPr lang="ru-RU" sz="2000" b="1" dirty="0" err="1"/>
              <a:t>КИМа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 для проведения итогового собеседования по РУССКОМУ ЯЗЫКУ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48454"/>
            <a:ext cx="4038600" cy="377872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8033" y="2254895"/>
            <a:ext cx="2838933" cy="3765847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81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986736" cy="136815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/>
              <a:t>Демонстрационный вариант </a:t>
            </a:r>
            <a:r>
              <a:rPr lang="ru-RU" sz="2200" b="1" dirty="0" err="1"/>
              <a:t>КИМа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 для проведения итогового собеседования по РУССКОМУ ЯЗЫКУ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3955" y="1500174"/>
            <a:ext cx="3363953" cy="464347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857364"/>
            <a:ext cx="4038600" cy="4081323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80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730A915-AE3A-489E-B5EE-3ADE7B0F6A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92350" y="214290"/>
            <a:ext cx="6851650" cy="6223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428728" y="428604"/>
            <a:ext cx="7215239" cy="600079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НОРМАТИВНО-ПРАВОВАЯ БАЗА •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25 декабря 2013 года №1394 «Об утверждении Порядка проведения государственной итоговой аттестации по образовательным программам основного общего образования».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24 марта 2016 г. № 305 «О внесении изменений в 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образования и науки Российской Федерации от 25 декабря 2013 г. №1394»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16 января 2015 г. № 10 «О внесении изменений в 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образования и науки Российской Федерации от 25 декабря 2013 г. № 1394»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11.04.2016 № 02-146 «О количестве сдаваемых предметов в IX классе».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10 ноября 2017 г. № 1097 "Об утверждении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его проведении в 2018 году" (зарегистрирован Минюстом России 06.12.2017, рег. № 49130)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10 ноября 2017 г. № 1098 "Об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его проведении в 2018 году" (зарегистрирован Минюстом России 06.12.2017, рег. № 49127)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ГИА-9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году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регламентирует приказ Министерства просвещения РФ и Федеральной службы по надзору в сфере образования и науки  №189/1513 от 07.11.2018г. 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98"/>
            <a:ext cx="66675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вариант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итогового собеседования по РУССКОМУ ЯЗЫКУ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2410" y="1920875"/>
            <a:ext cx="3128179" cy="4433888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643050"/>
            <a:ext cx="3458344" cy="459593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40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вариант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итогового собеседования по РУССКОМУ ЯЗЫКУ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752" y="1905000"/>
            <a:ext cx="3297998" cy="459593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46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CCE1B0-9ED8-45E6-9AD2-5315D165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7984">
            <a:extLst>
              <a:ext uri="{FF2B5EF4-FFF2-40B4-BE49-F238E27FC236}">
                <a16:creationId xmlns:a16="http://schemas.microsoft.com/office/drawing/2014/main" xmlns="" id="{AFEC4A54-B6AB-4F30-8523-DADBE5AF1320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071538" y="785794"/>
            <a:ext cx="6429420" cy="578647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90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714357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ГИА-9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87154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ГИА-9 проводится в форме основного государственного экзамена (ОГЭ) и </a:t>
            </a:r>
            <a:endParaRPr lang="ru-RU" sz="2400" dirty="0" smtClean="0"/>
          </a:p>
          <a:p>
            <a:pPr algn="ctr"/>
            <a:r>
              <a:rPr lang="ru-RU" sz="2400" dirty="0" smtClean="0"/>
              <a:t>государственного </a:t>
            </a:r>
            <a:r>
              <a:rPr lang="ru-RU" sz="2400" dirty="0" smtClean="0"/>
              <a:t>выпускного экзамена (</a:t>
            </a:r>
            <a:r>
              <a:rPr lang="ru-RU" sz="2400" dirty="0" smtClean="0"/>
              <a:t>ГВЭ).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ОГЭ </a:t>
            </a:r>
            <a:r>
              <a:rPr lang="ru-RU" sz="2400" dirty="0" smtClean="0">
                <a:solidFill>
                  <a:prstClr val="black"/>
                </a:solidFill>
              </a:rPr>
              <a:t>проводится по 14 общеобразовательным предметам. 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Для </a:t>
            </a:r>
            <a:r>
              <a:rPr lang="ru-RU" sz="2400" dirty="0" smtClean="0">
                <a:solidFill>
                  <a:prstClr val="black"/>
                </a:solidFill>
              </a:rPr>
              <a:t>получения аттестата обучающиеся сдают обязательные предметы — 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русский </a:t>
            </a:r>
            <a:r>
              <a:rPr lang="ru-RU" sz="2400" b="1" dirty="0" smtClean="0">
                <a:solidFill>
                  <a:prstClr val="black"/>
                </a:solidFill>
              </a:rPr>
              <a:t>язык и математику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а </a:t>
            </a:r>
            <a:r>
              <a:rPr lang="ru-RU" sz="2400" dirty="0" smtClean="0">
                <a:solidFill>
                  <a:prstClr val="black"/>
                </a:solidFill>
              </a:rPr>
              <a:t>также </a:t>
            </a:r>
            <a:r>
              <a:rPr lang="ru-RU" sz="2400" b="1" dirty="0" smtClean="0">
                <a:solidFill>
                  <a:prstClr val="black"/>
                </a:solidFill>
              </a:rPr>
              <a:t>экзамены по выбору обучающегося по двум учебным </a:t>
            </a:r>
            <a:r>
              <a:rPr lang="ru-RU" sz="2400" b="1" dirty="0" smtClean="0">
                <a:solidFill>
                  <a:prstClr val="black"/>
                </a:solidFill>
              </a:rPr>
              <a:t>предметам.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Заявление </a:t>
            </a:r>
            <a:r>
              <a:rPr lang="ru-RU" sz="2400" b="1" dirty="0" smtClean="0"/>
              <a:t>на участие в ГИА-9 подается в образовательную организацию, в которой обучающиеся осваивали программы основного общего образования. </a:t>
            </a:r>
            <a:r>
              <a:rPr lang="ru-RU" b="1" dirty="0" smtClean="0">
                <a:solidFill>
                  <a:prstClr val="black"/>
                </a:solidFill>
              </a:rPr>
              <a:t/>
            </a:r>
            <a:br>
              <a:rPr lang="ru-RU" b="1" dirty="0" smtClean="0">
                <a:solidFill>
                  <a:prstClr val="black"/>
                </a:solidFill>
              </a:rPr>
            </a:b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623888"/>
            <a:ext cx="7524750" cy="6286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6 СТАТЬИ 59 ФЕДЕРАЛЬНОГО ЗАКОНА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214438"/>
            <a:ext cx="5238750" cy="500062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допускаются обучающиеся,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удовлетворительных), а также имеющие результат "зачет" за итоговое собеседование по русскому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языку.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428736"/>
            <a:ext cx="3040027" cy="371477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48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623888"/>
            <a:ext cx="8072462" cy="8762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государственной итоговой аттестации</a:t>
            </a:r>
          </a:p>
        </p:txBody>
      </p:sp>
      <p:pic>
        <p:nvPicPr>
          <p:cNvPr id="2054" name="Picture 6" descr="https://www.zdrav.ru/images/2017-4/26407_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071678"/>
            <a:ext cx="2786082" cy="405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1905001"/>
            <a:ext cx="4857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допуске к государственной итоговой аттестации принимается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бразовательной организации и оформляется распорядительным актом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текущего года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53" y="116881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43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428625"/>
            <a:ext cx="8358246" cy="56435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ОСОБЫЕ УСЛОВИЯ  ПРОХОЖДЕНИЯ ГИА-9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с ОВЗ, детей-инвалидов 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инвалидов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 проводится в форме государственного выпускного экзамена (далее - ГВЭ) с использованием текстов, тем, заданий, билетов.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отдельным предметам 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их желанию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проводится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форме ОГЭ.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Обучающийся с ограниченными возможностями здоровья (ОВЗ)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физическое лицо, имеющее недостатки в физическом и (или) психологическом развитии, подтвержденные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комиссией и препятствующие получению образования без создания специальных условий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пункт 16 статьи 2 Федерального закона от 29.12.2012 №273-ФЗ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"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Об образовании в Российской Федерации"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7"/>
            <a:ext cx="814393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Для обучающихся с ограниченными возможностями здоровья, </a:t>
            </a:r>
            <a:r>
              <a:rPr lang="ru-RU" sz="2400" b="1" dirty="0" smtClean="0"/>
              <a:t>обучающихся </a:t>
            </a:r>
            <a:r>
              <a:rPr lang="ru-RU" sz="2400" b="1" dirty="0" smtClean="0"/>
              <a:t>детей-инвалидов и инвалидов, продолжительность экзамена увеличивается на 1,5 часа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b="1" u="sng" dirty="0" smtClean="0"/>
              <a:t>При </a:t>
            </a:r>
            <a:r>
              <a:rPr lang="ru-RU" sz="2400" b="1" u="sng" dirty="0" smtClean="0"/>
              <a:t>подаче заявления для участия в ГИА</a:t>
            </a:r>
            <a:r>
              <a:rPr lang="ru-RU" sz="2400" b="1" u="sng" dirty="0" smtClean="0"/>
              <a:t>: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обучающиеся </a:t>
            </a:r>
            <a:r>
              <a:rPr lang="ru-RU" sz="2000" b="1" dirty="0" smtClean="0"/>
              <a:t>с ОВЗ </a:t>
            </a:r>
            <a:r>
              <a:rPr lang="ru-RU" sz="2000" dirty="0" smtClean="0"/>
              <a:t>предъявляют копию </a:t>
            </a:r>
            <a:r>
              <a:rPr lang="ru-RU" sz="2000" dirty="0" smtClean="0"/>
              <a:t>рекомендаций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2"/>
              </a:rPr>
              <a:t> </a:t>
            </a:r>
            <a:r>
              <a:rPr lang="ru-RU" sz="2000" b="1" dirty="0" smtClean="0">
                <a:hlinkClick r:id="rId2"/>
              </a:rPr>
              <a:t>центральной психолого-медицинской комиссии</a:t>
            </a:r>
            <a:r>
              <a:rPr lang="ru-RU" sz="2000" b="1" dirty="0" smtClean="0"/>
              <a:t> (далее -  ЦПМПК).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обучающиеся </a:t>
            </a:r>
            <a:r>
              <a:rPr lang="ru-RU" sz="2000" b="1" dirty="0" smtClean="0"/>
              <a:t>- дети-инвалиды и инвалиды </a:t>
            </a:r>
            <a:r>
              <a:rPr lang="ru-RU" sz="2000" dirty="0" smtClean="0"/>
              <a:t>предъявляют оригинал или заверенную копию справки, подтверждающей факт установления инвалидности, выданной федеральным государственным учреждением медико-социальной </a:t>
            </a:r>
            <a:r>
              <a:rPr lang="ru-RU" sz="2000" dirty="0" smtClean="0"/>
              <a:t>экспертизы.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обучающиеся </a:t>
            </a:r>
            <a:r>
              <a:rPr lang="ru-RU" sz="2000" b="1" dirty="0" smtClean="0"/>
              <a:t>- дети-инвалиды и инвалиды, </a:t>
            </a:r>
            <a:r>
              <a:rPr lang="ru-RU" sz="2000" dirty="0" smtClean="0"/>
              <a:t>при необходимости дополнительных условий проведения ГИА, указанных в пункте </a:t>
            </a:r>
            <a:r>
              <a:rPr lang="ru-RU" sz="2000" dirty="0" smtClean="0">
                <a:hlinkClick r:id="rId3"/>
              </a:rPr>
              <a:t>44 Порядка</a:t>
            </a:r>
            <a:r>
              <a:rPr lang="ru-RU" sz="2000" dirty="0" smtClean="0"/>
              <a:t>, также предъявляют копию рекомендаций </a:t>
            </a:r>
            <a:r>
              <a:rPr lang="ru-RU" sz="2000" dirty="0" smtClean="0"/>
              <a:t>ЦПМПК.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обучающиеся </a:t>
            </a:r>
            <a:r>
              <a:rPr lang="ru-RU" sz="2000" b="1" dirty="0" smtClean="0"/>
              <a:t>по специальным (коррекционным) образовательным программам</a:t>
            </a:r>
            <a:r>
              <a:rPr lang="ru-RU" sz="2000" dirty="0" smtClean="0"/>
              <a:t> предъявляют копию рекомендаций территориальной </a:t>
            </a:r>
            <a:r>
              <a:rPr lang="ru-RU" sz="2000" dirty="0" err="1" smtClean="0"/>
              <a:t>психолого-медико-педагогической</a:t>
            </a:r>
            <a:r>
              <a:rPr lang="ru-RU" sz="2000" dirty="0" smtClean="0"/>
              <a:t> комиссии.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0724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Обращаем ваше внимание, </a:t>
            </a:r>
            <a:endParaRPr lang="ru-RU" sz="2400" dirty="0" smtClean="0"/>
          </a:p>
          <a:p>
            <a:pPr algn="ctr"/>
            <a:r>
              <a:rPr lang="ru-RU" sz="2400" dirty="0" smtClean="0"/>
              <a:t>что </a:t>
            </a:r>
            <a:r>
              <a:rPr lang="ru-RU" sz="2400" dirty="0" smtClean="0"/>
              <a:t>согласно п.55 Порядка проведения ГИА, во время экзамена на рабочем столе участника экзамена при необходимости могут находиться лекарства. </a:t>
            </a:r>
            <a:endParaRPr lang="ru-RU" sz="2400" dirty="0" smtClean="0"/>
          </a:p>
          <a:p>
            <a:pPr algn="ctr"/>
            <a:r>
              <a:rPr lang="ru-RU" sz="2400" dirty="0" smtClean="0"/>
              <a:t>Необходимость </a:t>
            </a:r>
            <a:r>
              <a:rPr lang="ru-RU" sz="2400" dirty="0" smtClean="0"/>
              <a:t>наличия лекарственных препаратов подтверждается справкой лечащего врача и </a:t>
            </a:r>
            <a:r>
              <a:rPr lang="ru-RU" sz="2400" b="1" dirty="0" smtClean="0"/>
              <a:t>не требует заключения </a:t>
            </a:r>
            <a:r>
              <a:rPr lang="ru-RU" sz="2400" b="1" dirty="0" smtClean="0"/>
              <a:t>ЦПМПК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dirty="0" smtClean="0"/>
              <a:t>Внимание</a:t>
            </a:r>
            <a:r>
              <a:rPr lang="ru-RU" sz="2400" dirty="0" smtClean="0"/>
              <a:t>!</a:t>
            </a:r>
          </a:p>
          <a:p>
            <a:pPr algn="ctr"/>
            <a:r>
              <a:rPr lang="ru-RU" sz="2400" dirty="0" smtClean="0"/>
              <a:t>Прием </a:t>
            </a:r>
            <a:r>
              <a:rPr lang="ru-RU" sz="2400" dirty="0" smtClean="0"/>
              <a:t>документов и выдача заключений </a:t>
            </a:r>
            <a:r>
              <a:rPr lang="ru-RU" sz="2400" dirty="0" smtClean="0">
                <a:hlinkClick r:id="rId2"/>
              </a:rPr>
              <a:t>ЦПМПК </a:t>
            </a:r>
            <a:r>
              <a:rPr lang="ru-RU" sz="2400" dirty="0" smtClean="0"/>
              <a:t>осуществляется </a:t>
            </a:r>
          </a:p>
          <a:p>
            <a:pPr algn="ctr"/>
            <a:r>
              <a:rPr lang="ru-RU" sz="2400" dirty="0" smtClean="0"/>
              <a:t>по адресу</a:t>
            </a:r>
            <a:r>
              <a:rPr lang="ru-RU" sz="2400" dirty="0" smtClean="0"/>
              <a:t>: </a:t>
            </a:r>
            <a:r>
              <a:rPr lang="ru-RU" sz="2400" b="1" dirty="0" smtClean="0"/>
              <a:t>Санкт-Петербург</a:t>
            </a:r>
            <a:r>
              <a:rPr lang="ru-RU" sz="2400" b="1" dirty="0" smtClean="0"/>
              <a:t>, Лиговский проспект, дом 46, лит. А, кабинет 209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357290" y="1130300"/>
            <a:ext cx="7072362" cy="518318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kern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Шатравка </a:t>
            </a:r>
            <a:r>
              <a:rPr lang="ru-RU" sz="2400" b="1" kern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Виктория Ивановна </a:t>
            </a:r>
            <a:r>
              <a:rPr lang="ru-RU" sz="2400" b="1" kern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kern="1500" dirty="0" smtClean="0">
                <a:latin typeface="Times New Roman" pitchFamily="18" charset="0"/>
                <a:cs typeface="Times New Roman" pitchFamily="18" charset="0"/>
              </a:rPr>
              <a:t>Заведующая </a:t>
            </a:r>
            <a:r>
              <a:rPr lang="ru-RU" sz="2400" kern="1500" dirty="0" smtClean="0">
                <a:latin typeface="Times New Roman" pitchFamily="18" charset="0"/>
                <a:cs typeface="Times New Roman" pitchFamily="18" charset="0"/>
              </a:rPr>
              <a:t>отделением «Отделение основного общего образования»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kern="1500" dirty="0" smtClean="0">
                <a:latin typeface="Times New Roman" pitchFamily="18" charset="0"/>
                <a:cs typeface="Times New Roman" pitchFamily="18" charset="0"/>
              </a:rPr>
              <a:t>  СПБ ГБ ПОУ «Малоохтинский колледж»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400" b="1" kern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kern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т.528-62-35</a:t>
            </a:r>
            <a:endParaRPr lang="ru-RU" sz="2400" b="1" kern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2400" kern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53" y="116881"/>
            <a:ext cx="66675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0A60407-29FC-46A0-A68A-2FD1350737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2977" y="592138"/>
            <a:ext cx="8001024" cy="1108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latin typeface="Arial" pitchFamily="34" charset="0"/>
                <a:cs typeface="Arial" pitchFamily="34" charset="0"/>
              </a:rPr>
              <a:t>Информацию о государственной итоговой аттестации (далее – ГИА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можно получить:</a:t>
            </a:r>
            <a:br>
              <a:rPr lang="ru-RU" sz="2400" b="1" u="sng" dirty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idx="4294967295"/>
          </p:nvPr>
        </p:nvSpPr>
        <p:spPr>
          <a:xfrm>
            <a:off x="1214415" y="1557338"/>
            <a:ext cx="7500989" cy="494349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-на Официальном информационном портале ГИА выпускников 9 и 11 классов в Санкт-Петербурге: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http://www.ege.spb.ru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66148"/>
            <a:ext cx="5660132" cy="39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6675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276BC723-4DE3-48BC-8A19-20BCE9F8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CFBA192-C532-4B3D-A480-1D9ED5366F32}"/>
              </a:ext>
            </a:extLst>
          </p:cNvPr>
          <p:cNvSpPr/>
          <p:nvPr/>
        </p:nvSpPr>
        <p:spPr>
          <a:xfrm>
            <a:off x="1485097" y="1443839"/>
            <a:ext cx="71193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Arial" pitchFamily="34" charset="0"/>
                <a:cs typeface="Arial" pitchFamily="34" charset="0"/>
              </a:rPr>
              <a:t>- в Региональном центре обработки информации –РЦОИ</a:t>
            </a:r>
          </a:p>
          <a:p>
            <a:pPr lvl="0" algn="ctr">
              <a:spcBef>
                <a:spcPts val="0"/>
              </a:spcBef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Санкт-Петербург, Вознесенский проспект, д.34, лит. А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576-34-40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эл. почта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info@ege.spb.ru</a:t>
            </a:r>
          </a:p>
          <a:p>
            <a:pPr algn="just" fontAlgn="t"/>
            <a:endParaRPr lang="ru-RU" sz="2400" b="1" dirty="0">
              <a:solidFill>
                <a:srgbClr val="26096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 ДПО «Санкт-Петербургский центр оценки качества образования и информационных технологий»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/>
              </a:rPr>
              <a:t>https://rcokoit.ru/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A6BAD2-938F-4A5A-A963-EA8C6E04E1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62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AB85A80-1A15-457E-B816-A463A1C6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-на Официальном сайте СПб ГБ ПОУ </a:t>
            </a:r>
            <a:br>
              <a:rPr lang="ru-RU" sz="2000" i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i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«Малоохтинский колледж»,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разделе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«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Основное общее образование»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450" y="1935163"/>
            <a:ext cx="7023099" cy="4389437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86ECFC37-E0CD-4FAC-B3B7-7A18923D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F59763-2355-4EC7-A74A-868023AA52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55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C50985B-7CF7-4C86-8CA8-0B04FA1B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7" y="624110"/>
            <a:ext cx="7237270" cy="6492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ГИА-9 ДЛЯ СТУДЕНТОВ ОУ СПО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357158" y="4077072"/>
            <a:ext cx="8463313" cy="2229436"/>
          </a:xfrm>
        </p:spPr>
        <p:txBody>
          <a:bodyPr>
            <a:normAutofit fontScale="47500" lnSpcReduction="20000"/>
          </a:bodyPr>
          <a:lstStyle/>
          <a:p>
            <a:pPr marL="168275">
              <a:lnSpc>
                <a:spcPct val="110000"/>
              </a:lnSpc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27063" indent="-277813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участия – получение аттестата об основном общем образовании.</a:t>
            </a:r>
          </a:p>
          <a:p>
            <a:pPr marL="627063" indent="-277813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экзаменов определяется в соответствии с Порядком проведения ГИА-9 и на основании представленных обучающимися документов (</a:t>
            </a:r>
            <a:r>
              <a:rPr lang="ru-RU" sz="5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наличии</a:t>
            </a:r>
            <a:r>
              <a:rPr lang="ru-RU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68275" algn="just">
              <a:lnSpc>
                <a:spcPct val="110000"/>
              </a:lnSpc>
              <a:spcBef>
                <a:spcPts val="0"/>
              </a:spcBef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168275">
              <a:lnSpc>
                <a:spcPct val="110000"/>
              </a:lnSpc>
              <a:spcBef>
                <a:spcPts val="0"/>
              </a:spcBef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7932594"/>
              </p:ext>
            </p:extLst>
          </p:nvPr>
        </p:nvGraphicFramePr>
        <p:xfrm>
          <a:off x="2123728" y="1712075"/>
          <a:ext cx="6663113" cy="2398764"/>
        </p:xfrm>
        <a:graphic>
          <a:graphicData uri="http://schemas.openxmlformats.org/drawingml/2006/table">
            <a:tbl>
              <a:tblPr/>
              <a:tblGrid>
                <a:gridCol w="1842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9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ИС-9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ГИА-9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экзамены в форме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6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ОГЭ (2+2)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или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ГВЭ (2)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для обучающихся с ОВЗ , детей-инвалидов и инвалидов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4100992" y="2856249"/>
            <a:ext cx="1152128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100992" y="1961186"/>
            <a:ext cx="1138808" cy="4453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33560"/>
            <a:ext cx="66675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BDC8CF-EEC5-4406-9A4F-B56B07FF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203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определения перечня экзаменов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1942415" y="908720"/>
            <a:ext cx="6591985" cy="5002502"/>
          </a:xfrm>
        </p:spPr>
        <p:txBody>
          <a:bodyPr>
            <a:normAutofit/>
          </a:bodyPr>
          <a:lstStyle/>
          <a:p>
            <a:pPr marL="17100" indent="0" algn="ctr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0000" algn="ctr">
              <a:spcBef>
                <a:spcPts val="0"/>
              </a:spcBef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0000" algn="ctr"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spcBef>
                <a:spcPts val="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320966"/>
            <a:ext cx="7592302" cy="52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7F24CAA-7202-4C3C-B848-8F47D538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(ИС-9)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80FD16-7DF5-4CC9-8388-EBCC1320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49" y="928670"/>
            <a:ext cx="8178132" cy="4929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Организатором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ИС-9 является ОУ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 администрация, преподавательский состав колледжа)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ИС-9 проводится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вторую среду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февраля.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сдачи (пересдача)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 и май.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buNone/>
              <a:tabLst>
                <a:tab pos="7178675" algn="l"/>
              </a:tabLst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участников, получивших «незачет», либо пропустивших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собеседование по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уважительной </a:t>
            </a:r>
            <a:r>
              <a:rPr lang="ru-RU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причине).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7F7D8CE0-DFDF-43E2-A4F3-C9D69E1A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3AB8D6-7984-48E9-BDF5-51EE4FAE07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8939"/>
            <a:ext cx="666750" cy="59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81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75656" y="624110"/>
            <a:ext cx="7416824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СРОКИ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ГИА-9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2019-2020 учебном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52" y="60907"/>
            <a:ext cx="666750" cy="5905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42415" y="2204864"/>
            <a:ext cx="66620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ОГЭ-9: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 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(март) –для участников , которые не могут сдавать ОГЭ-9 в основной период по уважительной причине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(медицинские показания , либо другие уважительные  причины , подтвержденные официальными документами).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(конец мая – начало июня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сентябре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6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7799</TotalTime>
  <Words>1158</Words>
  <Application>Microsoft Office PowerPoint</Application>
  <PresentationFormat>Экран (4:3)</PresentationFormat>
  <Paragraphs>198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      </vt:lpstr>
      <vt:lpstr>Информацию о государственной итоговой аттестации (далее – ГИА) можно получить: </vt:lpstr>
      <vt:lpstr>Слайд 4</vt:lpstr>
      <vt:lpstr>-на Официальном сайте СПб ГБ ПОУ  «Малоохтинский колледж»,  в разделе « Основное общее образование»</vt:lpstr>
      <vt:lpstr>СТРУКТУРА ГИА-9 ДЛЯ СТУДЕНТОВ ОУ СПО </vt:lpstr>
      <vt:lpstr>Алгоритм определения перечня экзаменов</vt:lpstr>
      <vt:lpstr> Итоговое собеседование (ИС-9)</vt:lpstr>
      <vt:lpstr> ПРИМЕРНЫЕ СРОКИ ПРОВЕДЕНИЯ ГИА-9  в 2019-2020 учебном году</vt:lpstr>
      <vt:lpstr>                                          ИТОГОВОЕ СОБЕСЕДОВАНИЕ  ПО РУССКОМУ ЯЗЫКУ  (ИС-9 )  </vt:lpstr>
      <vt:lpstr>ИТОГОВОЕ СОБЕСЕДОВАНИЕ ПО РУССКОМУ ЯЗЫКУ (ИС-9) </vt:lpstr>
      <vt:lpstr>ПОДГОТОВКА ОУ к ИС-9 </vt:lpstr>
      <vt:lpstr> ИС-9 ПРОВОДИТСЯ В ДВЕ СМЕНЫ </vt:lpstr>
      <vt:lpstr>Аудитории проведения</vt:lpstr>
      <vt:lpstr>Собеседование (допуск к ОГЭ)  включает в себя: </vt:lpstr>
      <vt:lpstr>ПРОВЕДЕНИЕ СОБЕСЕДОВАНИЯ С УЧАСТНИКОМ </vt:lpstr>
      <vt:lpstr>Демонстрационный вариант КИМа  для проведения итогового собеседования по РУССКОМУ ЯЗЫКУ</vt:lpstr>
      <vt:lpstr>Демонстрационный вариант КИМа  для проведения итогового собеседования по РУССКОМУ ЯЗЫКУ</vt:lpstr>
      <vt:lpstr>Демонстрационный вариант КИМа  для проведения итогового собеседования по РУССКОМУ ЯЗЫКУ</vt:lpstr>
      <vt:lpstr>Демонстрационный вариант КИМа  для проведения итогового собеседования по РУССКОМУ ЯЗЫКУ</vt:lpstr>
      <vt:lpstr>Демонстрационный вариант КИМа  для проведения итогового собеседования по РУССКОМУ ЯЗЫКУ</vt:lpstr>
      <vt:lpstr>Слайд 22</vt:lpstr>
      <vt:lpstr> </vt:lpstr>
      <vt:lpstr>ЧАСТЬ 6 СТАТЬИ 59 ФЕДЕРАЛЬНОГО ЗАКОНА </vt:lpstr>
      <vt:lpstr>Участники государственной итоговой аттестации</vt:lpstr>
      <vt:lpstr>ОСОБЫЕ УСЛОВИЯ  ПРОХОЖДЕНИЯ ГИА-9  Для обучающихся с ОВЗ, детей-инвалидов и инвалидов  ГИА проводится в форме государственного выпускного экзамена (далее - ГВЭ) с использованием текстов, тем, заданий, билетов.  ГИА по отдельным предметам по их желанию проводится  в форме ОГЭ.   Обучающийся с ограниченными возможностями здоровья (ОВЗ) 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 (пункт 16 статьи 2 Федерального закона от 29.12.2012 №273-ФЗ  "Об образовании в Российской Федерации").  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Виктория Ивановна</cp:lastModifiedBy>
  <cp:revision>920</cp:revision>
  <cp:lastPrinted>2019-01-16T10:05:44Z</cp:lastPrinted>
  <dcterms:created xsi:type="dcterms:W3CDTF">2017-08-03T07:29:22Z</dcterms:created>
  <dcterms:modified xsi:type="dcterms:W3CDTF">2019-11-11T20:34:44Z</dcterms:modified>
</cp:coreProperties>
</file>