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sldIdLst>
    <p:sldId id="256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6" r:id="rId12"/>
    <p:sldId id="282" r:id="rId13"/>
    <p:sldId id="297" r:id="rId14"/>
    <p:sldId id="298" r:id="rId15"/>
    <p:sldId id="299" r:id="rId16"/>
    <p:sldId id="300" r:id="rId17"/>
    <p:sldId id="301" r:id="rId18"/>
    <p:sldId id="302" r:id="rId19"/>
    <p:sldId id="30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>
        <p:scale>
          <a:sx n="80" d="100"/>
          <a:sy n="80" d="100"/>
        </p:scale>
        <p:origin x="-8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3AEB9-D3BA-4D51-8F40-21978492A59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4FD0B5-4466-459E-8118-51F94A3F656D}">
      <dgm:prSet phldrT="[Текст]"/>
      <dgm:spPr>
        <a:solidFill>
          <a:srgbClr val="FFC000">
            <a:alpha val="62000"/>
          </a:srgbClr>
        </a:solidFill>
      </dgm:spPr>
      <dgm:t>
        <a:bodyPr/>
        <a:lstStyle/>
        <a:p>
          <a:r>
            <a:rPr lang="ru-RU" b="1" i="0" dirty="0" smtClean="0">
              <a:solidFill>
                <a:srgbClr val="0070C0"/>
              </a:solidFill>
              <a:latin typeface="Comic Sans MS" pitchFamily="66" charset="0"/>
            </a:rPr>
            <a:t>Силы и средства наблюдения и контроля</a:t>
          </a:r>
          <a:endParaRPr lang="ru-RU" b="1" dirty="0">
            <a:solidFill>
              <a:srgbClr val="0070C0"/>
            </a:solidFill>
            <a:latin typeface="Comic Sans MS" pitchFamily="66" charset="0"/>
          </a:endParaRPr>
        </a:p>
      </dgm:t>
    </dgm:pt>
    <dgm:pt modelId="{F7558B00-EFCA-4017-B6C7-F269D3F086F0}" type="parTrans" cxnId="{B626A8D3-32B9-492B-A139-BC965C5F31B5}">
      <dgm:prSet/>
      <dgm:spPr/>
      <dgm:t>
        <a:bodyPr/>
        <a:lstStyle/>
        <a:p>
          <a:endParaRPr lang="ru-RU"/>
        </a:p>
      </dgm:t>
    </dgm:pt>
    <dgm:pt modelId="{7EBA486A-09D0-4B3E-8A0C-DDDCD006BB14}" type="sibTrans" cxnId="{B626A8D3-32B9-492B-A139-BC965C5F31B5}">
      <dgm:prSet/>
      <dgm:spPr/>
      <dgm:t>
        <a:bodyPr/>
        <a:lstStyle/>
        <a:p>
          <a:endParaRPr lang="ru-RU"/>
        </a:p>
      </dgm:t>
    </dgm:pt>
    <dgm:pt modelId="{7599863E-0D41-45EB-825D-7C822E359CA1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i="0" dirty="0" smtClean="0">
              <a:solidFill>
                <a:srgbClr val="0070C0"/>
              </a:solidFill>
              <a:latin typeface="Comic Sans MS" pitchFamily="66" charset="0"/>
            </a:rPr>
            <a:t>Силы и средства ликвидации ЧС</a:t>
          </a:r>
          <a:endParaRPr lang="ru-RU" b="1" dirty="0">
            <a:solidFill>
              <a:srgbClr val="0070C0"/>
            </a:solidFill>
            <a:latin typeface="Comic Sans MS" pitchFamily="66" charset="0"/>
          </a:endParaRPr>
        </a:p>
      </dgm:t>
    </dgm:pt>
    <dgm:pt modelId="{3D562A3E-8B5B-4834-BC68-E8A0DA572175}" type="parTrans" cxnId="{762CC818-2D4F-4627-98F0-1CED6AD06552}">
      <dgm:prSet/>
      <dgm:spPr/>
      <dgm:t>
        <a:bodyPr/>
        <a:lstStyle/>
        <a:p>
          <a:endParaRPr lang="ru-RU"/>
        </a:p>
      </dgm:t>
    </dgm:pt>
    <dgm:pt modelId="{834609E8-F96F-4B15-A5DB-B8B38DB904BA}" type="sibTrans" cxnId="{762CC818-2D4F-4627-98F0-1CED6AD06552}">
      <dgm:prSet/>
      <dgm:spPr/>
      <dgm:t>
        <a:bodyPr/>
        <a:lstStyle/>
        <a:p>
          <a:endParaRPr lang="ru-RU"/>
        </a:p>
      </dgm:t>
    </dgm:pt>
    <dgm:pt modelId="{D4A05CE7-A53D-457C-B122-0C092A7B87DF}" type="pres">
      <dgm:prSet presAssocID="{21E3AEB9-D3BA-4D51-8F40-21978492A5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6A9F93-2CD1-4903-8753-03846B85B3FB}" type="pres">
      <dgm:prSet presAssocID="{104FD0B5-4466-459E-8118-51F94A3F656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BAD5A-071B-4F6E-9BA2-776849C8BCD0}" type="pres">
      <dgm:prSet presAssocID="{7EBA486A-09D0-4B3E-8A0C-DDDCD006BB14}" presName="sibTrans" presStyleCnt="0"/>
      <dgm:spPr/>
    </dgm:pt>
    <dgm:pt modelId="{C5BC48C3-4172-4165-B72C-1583E5350263}" type="pres">
      <dgm:prSet presAssocID="{7599863E-0D41-45EB-825D-7C822E359CA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A8D3-32B9-492B-A139-BC965C5F31B5}" srcId="{21E3AEB9-D3BA-4D51-8F40-21978492A598}" destId="{104FD0B5-4466-459E-8118-51F94A3F656D}" srcOrd="0" destOrd="0" parTransId="{F7558B00-EFCA-4017-B6C7-F269D3F086F0}" sibTransId="{7EBA486A-09D0-4B3E-8A0C-DDDCD006BB14}"/>
    <dgm:cxn modelId="{762CC818-2D4F-4627-98F0-1CED6AD06552}" srcId="{21E3AEB9-D3BA-4D51-8F40-21978492A598}" destId="{7599863E-0D41-45EB-825D-7C822E359CA1}" srcOrd="1" destOrd="0" parTransId="{3D562A3E-8B5B-4834-BC68-E8A0DA572175}" sibTransId="{834609E8-F96F-4B15-A5DB-B8B38DB904BA}"/>
    <dgm:cxn modelId="{FF46743B-4DDB-467F-9DCF-80836CABDF3B}" type="presOf" srcId="{21E3AEB9-D3BA-4D51-8F40-21978492A598}" destId="{D4A05CE7-A53D-457C-B122-0C092A7B87DF}" srcOrd="0" destOrd="0" presId="urn:microsoft.com/office/officeart/2005/8/layout/hList6"/>
    <dgm:cxn modelId="{70833C66-86DD-4C68-AB1C-C4EFD3B43C24}" type="presOf" srcId="{7599863E-0D41-45EB-825D-7C822E359CA1}" destId="{C5BC48C3-4172-4165-B72C-1583E5350263}" srcOrd="0" destOrd="0" presId="urn:microsoft.com/office/officeart/2005/8/layout/hList6"/>
    <dgm:cxn modelId="{F216E9C3-87BB-4FA9-B30B-4C7AE817AF64}" type="presOf" srcId="{104FD0B5-4466-459E-8118-51F94A3F656D}" destId="{C76A9F93-2CD1-4903-8753-03846B85B3FB}" srcOrd="0" destOrd="0" presId="urn:microsoft.com/office/officeart/2005/8/layout/hList6"/>
    <dgm:cxn modelId="{D99F3F2C-8462-4833-AB2B-A74290C274D8}" type="presParOf" srcId="{D4A05CE7-A53D-457C-B122-0C092A7B87DF}" destId="{C76A9F93-2CD1-4903-8753-03846B85B3FB}" srcOrd="0" destOrd="0" presId="urn:microsoft.com/office/officeart/2005/8/layout/hList6"/>
    <dgm:cxn modelId="{04650109-CED5-4298-8BD1-CF526E90A776}" type="presParOf" srcId="{D4A05CE7-A53D-457C-B122-0C092A7B87DF}" destId="{CE6BAD5A-071B-4F6E-9BA2-776849C8BCD0}" srcOrd="1" destOrd="0" presId="urn:microsoft.com/office/officeart/2005/8/layout/hList6"/>
    <dgm:cxn modelId="{2F48CBBA-6FC2-4542-970B-1AECB326676E}" type="presParOf" srcId="{D4A05CE7-A53D-457C-B122-0C092A7B87DF}" destId="{C5BC48C3-4172-4165-B72C-1583E535026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A9F93-2CD1-4903-8753-03846B85B3FB}">
      <dsp:nvSpPr>
        <dsp:cNvPr id="0" name=""/>
        <dsp:cNvSpPr/>
      </dsp:nvSpPr>
      <dsp:spPr>
        <a:xfrm rot="16200000">
          <a:off x="-487349" y="491467"/>
          <a:ext cx="4945038" cy="3962102"/>
        </a:xfrm>
        <a:prstGeom prst="flowChartManualOperation">
          <a:avLst/>
        </a:prstGeom>
        <a:solidFill>
          <a:srgbClr val="FFC000">
            <a:alpha val="62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81409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>
              <a:solidFill>
                <a:srgbClr val="0070C0"/>
              </a:solidFill>
              <a:latin typeface="Comic Sans MS" pitchFamily="66" charset="0"/>
            </a:rPr>
            <a:t>Силы и средства наблюдения и контроля</a:t>
          </a:r>
          <a:endParaRPr lang="ru-RU" sz="4400" b="1" kern="1200" dirty="0">
            <a:solidFill>
              <a:srgbClr val="0070C0"/>
            </a:solidFill>
            <a:latin typeface="Comic Sans MS" pitchFamily="66" charset="0"/>
          </a:endParaRPr>
        </a:p>
      </dsp:txBody>
      <dsp:txXfrm rot="16200000">
        <a:off x="-487349" y="491467"/>
        <a:ext cx="4945038" cy="3962102"/>
      </dsp:txXfrm>
    </dsp:sp>
    <dsp:sp modelId="{C5BC48C3-4172-4165-B72C-1583E5350263}">
      <dsp:nvSpPr>
        <dsp:cNvPr id="0" name=""/>
        <dsp:cNvSpPr/>
      </dsp:nvSpPr>
      <dsp:spPr>
        <a:xfrm rot="16200000">
          <a:off x="3771911" y="491467"/>
          <a:ext cx="4945038" cy="3962102"/>
        </a:xfrm>
        <a:prstGeom prst="flowChartManualOperation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81409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>
              <a:solidFill>
                <a:srgbClr val="0070C0"/>
              </a:solidFill>
              <a:latin typeface="Comic Sans MS" pitchFamily="66" charset="0"/>
            </a:rPr>
            <a:t>Силы и средства ликвидации ЧС</a:t>
          </a:r>
          <a:endParaRPr lang="ru-RU" sz="4400" b="1" kern="1200" dirty="0">
            <a:solidFill>
              <a:srgbClr val="0070C0"/>
            </a:solidFill>
            <a:latin typeface="Comic Sans MS" pitchFamily="66" charset="0"/>
          </a:endParaRPr>
        </a:p>
      </dsp:txBody>
      <dsp:txXfrm rot="16200000">
        <a:off x="3771911" y="491467"/>
        <a:ext cx="4945038" cy="3962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BAE005-55CA-461C-9F41-45B1CE9A61AF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D69936-2C03-41DC-BB22-C60549278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BEAE0A-6F39-442C-AFA8-FB1D8CBCA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D63F-3660-4CC9-8C78-31CBB05C4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742B-D47F-4C87-8869-F467B6B4D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9E68-22C7-4C98-9E70-9256B6031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5C74-7204-4CE9-944E-FF595184C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E838-75A4-4A7C-AC80-2CC4E1D8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85F975-8574-482F-A243-61D499186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3FFB-B832-434A-BAA0-ABBCE1F6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1089-D30E-4B2C-B8B4-CF03D4AB1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9A89-16DD-4348-982C-16389EAF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C28F-6E72-4EDD-875A-E5E493CC2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5A0118-0D0F-417F-8AEE-A62087C82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8" r:id="rId2"/>
    <p:sldLayoutId id="2147483799" r:id="rId3"/>
    <p:sldLayoutId id="2147483800" r:id="rId4"/>
    <p:sldLayoutId id="2147483807" r:id="rId5"/>
    <p:sldLayoutId id="2147483808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60;&#1080;&#1083;&#1100;&#1084;%2080%20&#1083;&#1077;&#1090;%20&#1043;&#1054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476672"/>
            <a:ext cx="8642350" cy="3673996"/>
          </a:xfrm>
        </p:spPr>
        <p:txBody>
          <a:bodyPr/>
          <a:lstStyle/>
          <a:p>
            <a:pPr algn="ctr"/>
            <a:r>
              <a:rPr lang="ru-RU" sz="2800" b="1" i="1" u="sng" dirty="0" smtClean="0">
                <a:latin typeface="Arial" charset="0"/>
              </a:rPr>
              <a:t/>
            </a:r>
            <a:br>
              <a:rPr lang="ru-RU" sz="2800" b="1" i="1" u="sng" dirty="0" smtClean="0">
                <a:latin typeface="Arial" charset="0"/>
              </a:rPr>
            </a:br>
            <a:r>
              <a:rPr lang="ru-RU" sz="2800" b="1" i="1" u="sng" dirty="0" smtClean="0">
                <a:latin typeface="Arial" charset="0"/>
              </a:rPr>
              <a:t/>
            </a:r>
            <a:br>
              <a:rPr lang="ru-RU" sz="2800" b="1" i="1" u="sng" dirty="0" smtClean="0">
                <a:latin typeface="Arial" charset="0"/>
              </a:rPr>
            </a:br>
            <a:r>
              <a:rPr lang="ru-RU" sz="2800" b="1" i="1" u="sng" dirty="0" smtClean="0">
                <a:latin typeface="Arial" charset="0"/>
              </a:rPr>
              <a:t/>
            </a:r>
            <a:br>
              <a:rPr lang="ru-RU" sz="2800" b="1" i="1" u="sng" dirty="0" smtClean="0">
                <a:latin typeface="Arial" charset="0"/>
              </a:rPr>
            </a:br>
            <a:r>
              <a:rPr lang="ru-RU" sz="2800" b="1" i="1" u="sng" dirty="0" smtClean="0">
                <a:latin typeface="Arial" charset="0"/>
              </a:rPr>
              <a:t/>
            </a:r>
            <a:br>
              <a:rPr lang="ru-RU" sz="2800" b="1" i="1" u="sng" dirty="0" smtClean="0">
                <a:latin typeface="Arial" charset="0"/>
              </a:rPr>
            </a:br>
            <a:r>
              <a:rPr lang="ru-RU" sz="2800" b="1" i="1" u="sng" dirty="0" smtClean="0">
                <a:latin typeface="Arial" charset="0"/>
              </a:rPr>
              <a:t/>
            </a:r>
            <a:br>
              <a:rPr lang="ru-RU" sz="2800" b="1" i="1" u="sng" dirty="0" smtClean="0">
                <a:latin typeface="Arial" charset="0"/>
              </a:rPr>
            </a:br>
            <a:r>
              <a:rPr lang="ru-RU" sz="2800" b="1" i="1" u="sng" dirty="0" smtClean="0">
                <a:latin typeface="Arial" charset="0"/>
              </a:rPr>
              <a:t/>
            </a:r>
            <a:br>
              <a:rPr lang="ru-RU" sz="2800" b="1" i="1" u="sng" dirty="0" smtClean="0">
                <a:latin typeface="Arial" charset="0"/>
              </a:rPr>
            </a:br>
            <a:r>
              <a:rPr lang="ru-RU" sz="2800" b="1" i="1" u="sng" dirty="0" smtClean="0">
                <a:latin typeface="Arial" charset="0"/>
              </a:rPr>
              <a:t/>
            </a:r>
            <a:br>
              <a:rPr lang="ru-RU" sz="2800" b="1" i="1" u="sng" dirty="0" smtClean="0">
                <a:latin typeface="Arial" charset="0"/>
              </a:rPr>
            </a:br>
            <a:r>
              <a:rPr lang="ru-RU" sz="2800" b="1" i="1" u="sng" dirty="0" smtClean="0">
                <a:latin typeface="Arial" charset="0"/>
              </a:rPr>
              <a:t/>
            </a:r>
            <a:br>
              <a:rPr lang="ru-RU" sz="2800" b="1" i="1" u="sng" dirty="0" smtClean="0">
                <a:latin typeface="Arial" charset="0"/>
              </a:rPr>
            </a:br>
            <a:r>
              <a:rPr lang="ru-RU" sz="2600" b="1" i="1" u="sng" dirty="0" smtClean="0">
                <a:latin typeface="Arial" charset="0"/>
              </a:rPr>
              <a:t>Основы </a:t>
            </a:r>
            <a:r>
              <a:rPr lang="ru-RU" sz="2600" b="1" i="1" u="sng" dirty="0" smtClean="0">
                <a:latin typeface="Arial" charset="0"/>
              </a:rPr>
              <a:t>безопасности жизнедеятельности</a:t>
            </a:r>
            <a:br>
              <a:rPr lang="ru-RU" sz="2600" b="1" i="1" u="sng" dirty="0" smtClean="0">
                <a:latin typeface="Arial" charset="0"/>
              </a:rPr>
            </a:br>
            <a:r>
              <a:rPr lang="ru-RU" sz="2600" b="1" i="1" u="sng" dirty="0" smtClean="0">
                <a:latin typeface="Arial" charset="0"/>
              </a:rPr>
              <a:t>1-й курс</a:t>
            </a:r>
            <a:br>
              <a:rPr lang="ru-RU" sz="2600" b="1" i="1" u="sng" dirty="0" smtClean="0">
                <a:latin typeface="Arial" charset="0"/>
              </a:rPr>
            </a:br>
            <a:r>
              <a:rPr lang="ru-RU" sz="2600" b="1" u="sng" dirty="0" smtClean="0"/>
              <a:t>Тема </a:t>
            </a:r>
            <a:r>
              <a:rPr lang="ru-RU" sz="2600" b="1" u="sng" dirty="0" smtClean="0"/>
              <a:t>2.1.: </a:t>
            </a:r>
            <a:r>
              <a:rPr lang="ru-RU" sz="2600" b="1" dirty="0" smtClean="0"/>
              <a:t>«Защита населения Российской Федерации от чрезвычайных ситуаций»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     </a:t>
            </a:r>
            <a:r>
              <a:rPr lang="ru-RU" sz="2600" b="1" u="sng" dirty="0" smtClean="0"/>
              <a:t>Занятие </a:t>
            </a:r>
            <a:r>
              <a:rPr lang="ru-RU" sz="2600" b="1" u="sng" dirty="0" smtClean="0"/>
              <a:t>1.2: </a:t>
            </a:r>
            <a:r>
              <a:rPr lang="ru-RU" sz="2600" b="1" dirty="0" smtClean="0"/>
              <a:t>«</a:t>
            </a:r>
            <a:r>
              <a:rPr lang="ru-RU" sz="2600" b="1" dirty="0" smtClean="0">
                <a:latin typeface="Comic Sans MS" pitchFamily="66" charset="0"/>
              </a:rPr>
              <a:t>Единая государственная система предупреждения и ликвидации чрезвычайных ситуаций (РСЧС)</a:t>
            </a:r>
            <a:r>
              <a:rPr lang="ru-RU" sz="2600" b="1" dirty="0" smtClean="0"/>
              <a:t>»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2800" dirty="0" smtClean="0">
              <a:latin typeface="Comic Sans MS" pitchFamily="66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365104"/>
            <a:ext cx="6696075" cy="1871663"/>
          </a:xfrm>
        </p:spPr>
        <p:txBody>
          <a:bodyPr/>
          <a:lstStyle/>
          <a:p>
            <a:pPr marL="520700" indent="-457200">
              <a:buClr>
                <a:schemeClr val="tx1"/>
              </a:buClr>
            </a:pPr>
            <a:r>
              <a:rPr lang="ru-RU" b="1" u="sng" dirty="0" smtClean="0">
                <a:solidFill>
                  <a:schemeClr val="tx1"/>
                </a:solidFill>
                <a:latin typeface="Comic Sans MS" pitchFamily="66" charset="0"/>
              </a:rPr>
              <a:t>Учебные вопросы:</a:t>
            </a:r>
          </a:p>
          <a:p>
            <a:pPr marL="520700" indent="-457200">
              <a:buClr>
                <a:schemeClr val="tx1"/>
              </a:buClr>
              <a:buFont typeface="Trebuchet MS" pitchFamily="34" charset="0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РСЧС, ее предназначение и задачи.</a:t>
            </a:r>
          </a:p>
          <a:p>
            <a:pPr marL="520700" indent="-457200">
              <a:buClr>
                <a:schemeClr val="tx1"/>
              </a:buClr>
              <a:buFont typeface="Trebuchet MS" pitchFamily="34" charset="0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Структура РСЧС.</a:t>
            </a:r>
          </a:p>
          <a:p>
            <a:pPr marL="520700" indent="-457200">
              <a:buClr>
                <a:schemeClr val="tx1"/>
              </a:buClr>
              <a:buFont typeface="Trebuchet MS" pitchFamily="34" charset="0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Силы и средства РСЧС.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284663" y="5300663"/>
            <a:ext cx="47513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Clr>
                <a:schemeClr val="tx1"/>
              </a:buClr>
              <a:buFont typeface="Georgia" pitchFamily="18" charset="0"/>
              <a:buNone/>
            </a:pPr>
            <a:r>
              <a:rPr lang="ru-RU" sz="1400" b="1" dirty="0">
                <a:solidFill>
                  <a:srgbClr val="0070C0"/>
                </a:solidFill>
                <a:latin typeface="Comic Sans MS" pitchFamily="66" charset="0"/>
              </a:rPr>
              <a:t>Презентация разработана </a:t>
            </a:r>
          </a:p>
          <a:p>
            <a:pPr algn="ctr" eaLnBrk="0" hangingPunct="0">
              <a:buClr>
                <a:schemeClr val="tx1"/>
              </a:buClr>
              <a:buFont typeface="Georgia" pitchFamily="18" charset="0"/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Дерменжи</a:t>
            </a:r>
          </a:p>
          <a:p>
            <a:pPr algn="ctr" eaLnBrk="0" hangingPunct="0">
              <a:buClr>
                <a:schemeClr val="tx1"/>
              </a:buClr>
              <a:buFont typeface="Georgia" pitchFamily="18" charset="0"/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Вячеславом Семеновичем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 eaLnBrk="0" hangingPunct="0">
              <a:buClr>
                <a:schemeClr val="tx1"/>
              </a:buClr>
              <a:buFont typeface="Georgia" pitchFamily="18" charset="0"/>
              <a:buNone/>
            </a:pPr>
            <a:r>
              <a:rPr lang="ru-RU" sz="1400" b="1" dirty="0">
                <a:solidFill>
                  <a:srgbClr val="0070C0"/>
                </a:solidFill>
                <a:latin typeface="Comic Sans MS" pitchFamily="66" charset="0"/>
              </a:rPr>
              <a:t>преподавателем-организатором ОБЖ </a:t>
            </a:r>
          </a:p>
          <a:p>
            <a:pPr algn="ctr" eaLnBrk="0" hangingPunct="0">
              <a:buClr>
                <a:schemeClr val="tx1"/>
              </a:buClr>
              <a:buFont typeface="Georgia" pitchFamily="18" charset="0"/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СПб ГБ ПОУ «Малоохтинский колледж»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4" descr="RUSSIAN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1934344" cy="106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4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863600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  <a:latin typeface="Comic Sans MS" pitchFamily="66" charset="0"/>
              </a:rPr>
              <a:t>Органы управления системы РСЧС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040312"/>
          </a:xfrm>
        </p:spPr>
        <p:txBody>
          <a:bodyPr/>
          <a:lstStyle/>
          <a:p>
            <a:r>
              <a:rPr lang="ru-RU" sz="2400" b="1" smtClean="0">
                <a:solidFill>
                  <a:srgbClr val="0070C0"/>
                </a:solidFill>
                <a:latin typeface="Comic Sans MS" pitchFamily="66" charset="0"/>
              </a:rPr>
              <a:t>Координирующие органы:</a:t>
            </a:r>
          </a:p>
          <a:p>
            <a:r>
              <a:rPr lang="ru-RU" sz="2400" u="sng" smtClean="0">
                <a:solidFill>
                  <a:srgbClr val="0070C0"/>
                </a:solidFill>
                <a:latin typeface="Comic Sans MS" pitchFamily="66" charset="0"/>
              </a:rPr>
              <a:t>на федеральном уровне </a:t>
            </a:r>
            <a:r>
              <a:rPr lang="ru-RU" sz="2400" smtClean="0">
                <a:solidFill>
                  <a:srgbClr val="0070C0"/>
                </a:solidFill>
                <a:latin typeface="Comic Sans MS" pitchFamily="66" charset="0"/>
              </a:rPr>
              <a:t>— Межведомственная комиссия по предупреждению и ликвидации ЧС и ведомственные комиссии по ЧС в федеральных органах исполнительной власти;</a:t>
            </a:r>
          </a:p>
          <a:p>
            <a:r>
              <a:rPr lang="ru-RU" sz="2400" u="sng" smtClean="0">
                <a:solidFill>
                  <a:srgbClr val="0070C0"/>
                </a:solidFill>
                <a:latin typeface="Comic Sans MS" pitchFamily="66" charset="0"/>
              </a:rPr>
              <a:t>на региональном уровне </a:t>
            </a:r>
            <a:r>
              <a:rPr lang="ru-RU" sz="2400" smtClean="0">
                <a:solidFill>
                  <a:srgbClr val="0070C0"/>
                </a:solidFill>
                <a:latin typeface="Comic Sans MS" pitchFamily="66" charset="0"/>
              </a:rPr>
              <a:t>— комиссии не создаются;</a:t>
            </a:r>
          </a:p>
          <a:p>
            <a:r>
              <a:rPr lang="ru-RU" sz="2400" u="sng" smtClean="0">
                <a:solidFill>
                  <a:srgbClr val="0070C0"/>
                </a:solidFill>
                <a:latin typeface="Comic Sans MS" pitchFamily="66" charset="0"/>
              </a:rPr>
              <a:t>на территориальном уровне </a:t>
            </a:r>
            <a:r>
              <a:rPr lang="ru-RU" sz="2400" smtClean="0">
                <a:solidFill>
                  <a:srgbClr val="0070C0"/>
                </a:solidFill>
                <a:latin typeface="Comic Sans MS" pitchFamily="66" charset="0"/>
              </a:rPr>
              <a:t>— комиссии по ЧС органов исполнительной власти субъектов Российской Федерации;</a:t>
            </a:r>
          </a:p>
          <a:p>
            <a:r>
              <a:rPr lang="ru-RU" sz="2400" u="sng" smtClean="0">
                <a:solidFill>
                  <a:srgbClr val="0070C0"/>
                </a:solidFill>
                <a:latin typeface="Comic Sans MS" pitchFamily="66" charset="0"/>
              </a:rPr>
              <a:t>на местном уровне </a:t>
            </a:r>
            <a:r>
              <a:rPr lang="ru-RU" sz="2400" smtClean="0">
                <a:solidFill>
                  <a:srgbClr val="0070C0"/>
                </a:solidFill>
                <a:latin typeface="Comic Sans MS" pitchFamily="66" charset="0"/>
              </a:rPr>
              <a:t>— комиссии по ЧС органов местного самоуправления;</a:t>
            </a:r>
          </a:p>
          <a:p>
            <a:r>
              <a:rPr lang="ru-RU" sz="2400" u="sng" smtClean="0">
                <a:solidFill>
                  <a:srgbClr val="0070C0"/>
                </a:solidFill>
                <a:latin typeface="Comic Sans MS" pitchFamily="66" charset="0"/>
              </a:rPr>
              <a:t>на объектовом уровне </a:t>
            </a:r>
            <a:r>
              <a:rPr lang="ru-RU" sz="2400" smtClean="0">
                <a:solidFill>
                  <a:srgbClr val="0070C0"/>
                </a:solidFill>
                <a:latin typeface="Comic Sans MS" pitchFamily="66" charset="0"/>
              </a:rPr>
              <a:t>— объектовые комиссии по чрезвычайным ситуациям.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863600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  <a:latin typeface="Comic Sans MS" pitchFamily="66" charset="0"/>
              </a:rPr>
              <a:t>Органы управления системы РСЧС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Comic Sans MS" pitchFamily="66" charset="0"/>
              </a:rPr>
              <a:t>Постоянно действующие органы:</a:t>
            </a:r>
          </a:p>
          <a:p>
            <a:r>
              <a:rPr lang="ru-RU" sz="2200" u="sng" smtClean="0">
                <a:solidFill>
                  <a:srgbClr val="0070C0"/>
                </a:solidFill>
                <a:latin typeface="Comic Sans MS" pitchFamily="66" charset="0"/>
              </a:rPr>
              <a:t>на федеральном уровне </a:t>
            </a:r>
            <a:r>
              <a:rPr lang="ru-RU" sz="2200" smtClean="0">
                <a:solidFill>
                  <a:srgbClr val="0070C0"/>
                </a:solidFill>
                <a:latin typeface="Comic Sans MS" pitchFamily="66" charset="0"/>
              </a:rPr>
              <a:t>— Министерство РФ по делам гражданской обороны, чрезвычайным ситуациям и ликвидации последствий стихийных бедствий, подразделений федеральных органов исполнительной власти для решения задач в области защиты населения и территорий от ЧС и ГО;</a:t>
            </a:r>
          </a:p>
          <a:p>
            <a:r>
              <a:rPr lang="ru-RU" sz="2200" u="sng" smtClean="0">
                <a:solidFill>
                  <a:srgbClr val="0070C0"/>
                </a:solidFill>
                <a:latin typeface="Comic Sans MS" pitchFamily="66" charset="0"/>
              </a:rPr>
              <a:t>на межрегиональном уровне </a:t>
            </a:r>
            <a:r>
              <a:rPr lang="ru-RU" sz="2200" smtClean="0">
                <a:solidFill>
                  <a:srgbClr val="0070C0"/>
                </a:solidFill>
                <a:latin typeface="Comic Sans MS" pitchFamily="66" charset="0"/>
              </a:rPr>
              <a:t>— территориальные органы МЧС, региональные центры;</a:t>
            </a:r>
          </a:p>
          <a:p>
            <a:r>
              <a:rPr lang="ru-RU" sz="2200" u="sng" smtClean="0">
                <a:solidFill>
                  <a:srgbClr val="0070C0"/>
                </a:solidFill>
                <a:latin typeface="Comic Sans MS" pitchFamily="66" charset="0"/>
              </a:rPr>
              <a:t>на территориальном уровне </a:t>
            </a:r>
            <a:r>
              <a:rPr lang="ru-RU" sz="2200" smtClean="0">
                <a:solidFill>
                  <a:srgbClr val="0070C0"/>
                </a:solidFill>
                <a:latin typeface="Comic Sans MS" pitchFamily="66" charset="0"/>
              </a:rPr>
              <a:t>— главные управления по делам ГО и ЧС по субъектам Российской Федерации;</a:t>
            </a:r>
          </a:p>
          <a:p>
            <a:r>
              <a:rPr lang="ru-RU" sz="2200" u="sng" smtClean="0">
                <a:solidFill>
                  <a:srgbClr val="0070C0"/>
                </a:solidFill>
                <a:latin typeface="Comic Sans MS" pitchFamily="66" charset="0"/>
              </a:rPr>
              <a:t>на местном уровне </a:t>
            </a:r>
            <a:r>
              <a:rPr lang="ru-RU" sz="2200" smtClean="0">
                <a:solidFill>
                  <a:srgbClr val="0070C0"/>
                </a:solidFill>
                <a:latin typeface="Comic Sans MS" pitchFamily="66" charset="0"/>
              </a:rPr>
              <a:t>— органы, специально уполномоченные на решение задач;</a:t>
            </a:r>
          </a:p>
          <a:p>
            <a:r>
              <a:rPr lang="ru-RU" sz="2200" u="sng" smtClean="0">
                <a:solidFill>
                  <a:srgbClr val="0070C0"/>
                </a:solidFill>
                <a:latin typeface="Comic Sans MS" pitchFamily="66" charset="0"/>
              </a:rPr>
              <a:t>на объектовом уровне </a:t>
            </a:r>
            <a:r>
              <a:rPr lang="ru-RU" sz="2200" smtClean="0">
                <a:solidFill>
                  <a:srgbClr val="0070C0"/>
                </a:solidFill>
                <a:latin typeface="Comic Sans MS" pitchFamily="66" charset="0"/>
              </a:rPr>
              <a:t>— структурные подразделения организаций.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ttp://www.mchs.gov.ru/img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http://www.mchs.gov.ru/img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http://www.mchs.gov.ru/img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http://www.mchs.gov.ru/img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http://www.mchs.gov.ru/mchs/library/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828675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7188" y="5357813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Федеральное казенное учреждение 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«Национальный центр управления в кризисных ситуациях»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является органом повседневного управления Единой государственной системы предупреждения и ликвидации чрезвычайных ситуаций (РСЧС).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mchs.gov.ru/mchs/library/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81075"/>
            <a:ext cx="66246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http://www.mchs.gov.ru/mchs/library/n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76327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http://www.mchs.gov.ru/mchs/library/n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92150"/>
            <a:ext cx="8532813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675688" cy="863600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FF0000"/>
                </a:solidFill>
                <a:latin typeface="Comic Sans MS" pitchFamily="66" charset="0"/>
              </a:rPr>
              <a:t>Режимы функционирования РСЧС</a:t>
            </a:r>
            <a:endParaRPr lang="ru-RU" b="1" i="1" baseline="300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463" y="1484313"/>
            <a:ext cx="8891587" cy="5184775"/>
          </a:xfrm>
        </p:spPr>
        <p:txBody>
          <a:bodyPr/>
          <a:lstStyle/>
          <a:p>
            <a:pPr algn="ctr"/>
            <a:r>
              <a:rPr lang="ru-RU" sz="2200" b="1" smtClean="0">
                <a:latin typeface="Comic Sans MS" pitchFamily="66" charset="0"/>
              </a:rPr>
              <a:t>В зависимости от обстановки, масштаба прогнозируемой или возникшей ЧС решением соответствующих органов исполнительной власти субъектов РФ и местного самоуправления в пределах конкретной территории устанавливается один из режимов функционирования:</a:t>
            </a:r>
          </a:p>
          <a:p>
            <a:r>
              <a:rPr lang="ru-RU" sz="2200" b="1" u="sng" smtClean="0">
                <a:solidFill>
                  <a:srgbClr val="0070C0"/>
                </a:solidFill>
                <a:latin typeface="Comic Sans MS" pitchFamily="66" charset="0"/>
              </a:rPr>
              <a:t>режим повседневной деятельности </a:t>
            </a:r>
            <a:r>
              <a:rPr lang="ru-RU" sz="2200" smtClean="0">
                <a:solidFill>
                  <a:srgbClr val="0070C0"/>
                </a:solidFill>
                <a:latin typeface="Comic Sans MS" pitchFamily="66" charset="0"/>
              </a:rPr>
              <a:t>- при обычной производственно-промышленной, радиационной, химической, биологической (бактериологической), сейсмологической и гидрометеорологической обстановке, при отсутствии эпидемий;</a:t>
            </a:r>
          </a:p>
          <a:p>
            <a:r>
              <a:rPr lang="ru-RU" sz="2200" b="1" u="sng" smtClean="0">
                <a:solidFill>
                  <a:srgbClr val="0070C0"/>
                </a:solidFill>
                <a:latin typeface="Comic Sans MS" pitchFamily="66" charset="0"/>
              </a:rPr>
              <a:t>режим повышенной готовности </a:t>
            </a:r>
            <a:r>
              <a:rPr lang="ru-RU" sz="2200" smtClean="0">
                <a:solidFill>
                  <a:srgbClr val="0070C0"/>
                </a:solidFill>
                <a:latin typeface="Comic Sans MS" pitchFamily="66" charset="0"/>
              </a:rPr>
              <a:t>- при ухудшении указанной обстановки, получении прогноза о возможности возникновения ЧС;</a:t>
            </a:r>
          </a:p>
          <a:p>
            <a:r>
              <a:rPr lang="ru-RU" sz="2200" b="1" u="sng" smtClean="0">
                <a:solidFill>
                  <a:srgbClr val="0070C0"/>
                </a:solidFill>
                <a:latin typeface="Comic Sans MS" pitchFamily="66" charset="0"/>
              </a:rPr>
              <a:t>режим ЧС </a:t>
            </a:r>
            <a:r>
              <a:rPr lang="ru-RU" sz="2200" smtClean="0">
                <a:solidFill>
                  <a:srgbClr val="0070C0"/>
                </a:solidFill>
                <a:latin typeface="Comic Sans MS" pitchFamily="66" charset="0"/>
              </a:rPr>
              <a:t>- при возникновении и во время ликвидации ЧС.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675688" cy="863600"/>
          </a:xfrm>
        </p:spPr>
        <p:txBody>
          <a:bodyPr/>
          <a:lstStyle/>
          <a:p>
            <a:pPr algn="ctr"/>
            <a:r>
              <a:rPr lang="ru-RU" b="1" i="1" u="sng" smtClean="0">
                <a:solidFill>
                  <a:srgbClr val="FF0000"/>
                </a:solidFill>
                <a:latin typeface="Comic Sans MS" pitchFamily="66" charset="0"/>
              </a:rPr>
              <a:t>Силы и средства РСЧС</a:t>
            </a:r>
            <a:endParaRPr lang="ru-RU" b="1" i="1" u="sng" baseline="300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494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675688" cy="1223962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Силы и средства </a:t>
            </a:r>
            <a:br>
              <a:rPr lang="ru-RU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наблюдения и контроля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mtClean="0">
                <a:solidFill>
                  <a:srgbClr val="0070C0"/>
                </a:solidFill>
                <a:latin typeface="Comic Sans MS" pitchFamily="66" charset="0"/>
              </a:rPr>
              <a:t>включают органы, службы и учреждения, которые осуществляют государственный надзор, инспектирование, мониторинг, контроль, анализ состояния природной среды, хода природных процессов и явлений, потенциально опасных объектов, продуктов питания, веществ, материалов, здоровья людей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820150" cy="6477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Силы и средства ликвидации ЧС</a:t>
            </a:r>
            <a:r>
              <a:rPr lang="ru-RU" b="1" baseline="3000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950" y="1341438"/>
            <a:ext cx="8891588" cy="5516562"/>
          </a:xfrm>
        </p:spPr>
        <p:txBody>
          <a:bodyPr/>
          <a:lstStyle/>
          <a:p>
            <a:r>
              <a:rPr lang="ru-RU" sz="2400" i="1" smtClean="0">
                <a:solidFill>
                  <a:srgbClr val="0070C0"/>
                </a:solidFill>
                <a:latin typeface="Comic Sans MS" pitchFamily="66" charset="0"/>
              </a:rPr>
              <a:t>учреждения и формирования Всероссийской службы медицины катастроф;</a:t>
            </a:r>
          </a:p>
          <a:p>
            <a:r>
              <a:rPr lang="ru-RU" sz="2400" i="1" smtClean="0">
                <a:solidFill>
                  <a:srgbClr val="0070C0"/>
                </a:solidFill>
                <a:latin typeface="Comic Sans MS" pitchFamily="66" charset="0"/>
              </a:rPr>
              <a:t>формирования службы защиты животных и растений Минсельхозпрода России;</a:t>
            </a:r>
          </a:p>
          <a:p>
            <a:r>
              <a:rPr lang="ru-RU" sz="2400" i="1" smtClean="0">
                <a:solidFill>
                  <a:srgbClr val="0070C0"/>
                </a:solidFill>
                <a:latin typeface="Comic Sans MS" pitchFamily="66" charset="0"/>
              </a:rPr>
              <a:t>военизированные противоградовые и противолавинные службы Росгидромета;</a:t>
            </a:r>
          </a:p>
          <a:p>
            <a:r>
              <a:rPr lang="ru-RU" sz="2400" i="1" smtClean="0">
                <a:solidFill>
                  <a:srgbClr val="0070C0"/>
                </a:solidFill>
                <a:latin typeface="Comic Sans MS" pitchFamily="66" charset="0"/>
              </a:rPr>
              <a:t>территориальные аварийно-спасательные формирования Государственной инспекции по маломерным судам Минприроды России;</a:t>
            </a:r>
          </a:p>
          <a:p>
            <a:r>
              <a:rPr lang="ru-RU" sz="2400" i="1" smtClean="0">
                <a:solidFill>
                  <a:srgbClr val="0070C0"/>
                </a:solidFill>
                <a:latin typeface="Comic Sans MS" pitchFamily="66" charset="0"/>
              </a:rPr>
              <a:t>военизированные и невоенизированные противопожарные, аварийно-спасательные, восстановительные и аварийно-технические формирования федеральных органов исполнительной власти;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9001125" cy="93662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Силы и средства ликвидации ЧС</a:t>
            </a:r>
            <a:r>
              <a:rPr lang="ru-RU" b="1" baseline="3000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5016500"/>
          </a:xfrm>
        </p:spPr>
        <p:txBody>
          <a:bodyPr/>
          <a:lstStyle/>
          <a:p>
            <a:r>
              <a:rPr lang="ru-RU" sz="2400" i="1" smtClean="0">
                <a:solidFill>
                  <a:srgbClr val="0070C0"/>
                </a:solidFill>
                <a:latin typeface="Comic Sans MS" pitchFamily="66" charset="0"/>
              </a:rPr>
              <a:t>соединения (части) войск ГО и подразделения поисково-спасательной службы МЧС России;</a:t>
            </a:r>
          </a:p>
          <a:p>
            <a:r>
              <a:rPr lang="ru-RU" sz="2400" i="1" smtClean="0">
                <a:solidFill>
                  <a:srgbClr val="0070C0"/>
                </a:solidFill>
                <a:latin typeface="Comic Sans MS" pitchFamily="66" charset="0"/>
              </a:rPr>
              <a:t>соединения (части) радиационной, химической и биологической зашиты и инженерных войск Минобороны России;</a:t>
            </a:r>
          </a:p>
          <a:p>
            <a:r>
              <a:rPr lang="ru-RU" sz="2400" i="1" smtClean="0">
                <a:solidFill>
                  <a:srgbClr val="0070C0"/>
                </a:solidFill>
                <a:latin typeface="Comic Sans MS" pitchFamily="66" charset="0"/>
              </a:rPr>
              <a:t>аварийно-технические центры, специализированные отряды атомных электростанций Минатома России;</a:t>
            </a:r>
          </a:p>
          <a:p>
            <a:r>
              <a:rPr lang="ru-RU" sz="2400" i="1" smtClean="0">
                <a:solidFill>
                  <a:srgbClr val="0070C0"/>
                </a:solidFill>
                <a:latin typeface="Comic Sans MS" pitchFamily="66" charset="0"/>
              </a:rPr>
              <a:t>территориальные и объектовые нештатные аварийно-спасательные и аварийно-восстановительные формирования;</a:t>
            </a:r>
          </a:p>
          <a:p>
            <a:r>
              <a:rPr lang="ru-RU" sz="2400" i="1" smtClean="0">
                <a:solidFill>
                  <a:srgbClr val="0070C0"/>
                </a:solidFill>
                <a:latin typeface="Comic Sans MS" pitchFamily="66" charset="0"/>
              </a:rPr>
              <a:t>отряды и специалисты-добровольцы общественных объединений.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149600"/>
          </a:xfrm>
        </p:spPr>
        <p:txBody>
          <a:bodyPr/>
          <a:lstStyle/>
          <a:p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u="sng" smtClean="0">
                <a:solidFill>
                  <a:srgbClr val="0070C0"/>
                </a:solidFill>
              </a:rPr>
              <a:t>Используемые интернет-ресурсы: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en-US" sz="1800" smtClean="0"/>
              <a:t>http://www.arspas.ru/mchs/spravochnik/2/ou.php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en-US" sz="1800" smtClean="0"/>
              <a:t>http://ru.wikipedia.org/wiki/%D0%D1%D7%D1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en-US" sz="1800" smtClean="0"/>
              <a:t>http://www.mchs.gov.ru/ministry/?SECTION_ID=2340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en-US" sz="1800" smtClean="0"/>
              <a:t>http://www.74.mchs.gov.ru/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en-US" sz="1800" smtClean="0"/>
              <a:t>http://www.mchs.gov.ru/rc/about/index.php?rc_id=ural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en-US" sz="1800" smtClean="0"/>
              <a:t>http://www.businesspravo.ru/Docum/DocumShow_DocumID_40671.html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3195638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Georgia" pitchFamily="18" charset="0"/>
              <a:buNone/>
            </a:pPr>
            <a:r>
              <a:rPr lang="ru-RU" smtClean="0"/>
              <a:t>На протяжении всей истории человечество подвергается воздействию стихийных бедствий, аварий и катастроф, которые уносят тысячи жизней, причиняют колоссальный экономический ущерб, за короткое время разрушают все, что создавалось годами, десятилетиями и даже веками.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00500"/>
            <a:ext cx="356393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highres_000004026275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005263"/>
            <a:ext cx="42799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file"/>
          </p:cNvPr>
          <p:cNvSpPr/>
          <p:nvPr/>
        </p:nvSpPr>
        <p:spPr>
          <a:xfrm>
            <a:off x="8101013" y="3284538"/>
            <a:ext cx="642937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4464050" cy="58324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Georgia" pitchFamily="18" charset="0"/>
              <a:buNone/>
            </a:pPr>
            <a:r>
              <a:rPr lang="ru-RU" smtClean="0"/>
              <a:t>    До начала 90-х годов ХХ века устранение последствий крупных аварий и катастроф поручалось, как правило, силам гражданской обороны (ГО), ориентированным на чрезвычайные ситуации (ЧС) и защиту населения в военное время, в частности, от оружия массового поражения. </a:t>
            </a:r>
          </a:p>
        </p:txBody>
      </p:sp>
      <p:pic>
        <p:nvPicPr>
          <p:cNvPr id="38914" name="Picture 2" descr="http://www.libertatea.ro/typo3temp/pics/reactor_01_89fe1f66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125538"/>
            <a:ext cx="384968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427538" y="576263"/>
            <a:ext cx="4608512" cy="61658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Georgia" pitchFamily="18" charset="0"/>
              <a:buNone/>
            </a:pPr>
            <a:r>
              <a:rPr lang="ru-RU" smtClean="0"/>
              <a:t>     Авария на Чернобыльской АЭС, землетрясение в Армении, печально известная авария на газопроводе в Башкортостане, взрыв в Арзамасе, увеличение числа железнодорожных и авиационных катастроф, показали, что на фоне мирной обстановки боевыми выглядели потери.</a:t>
            </a:r>
          </a:p>
        </p:txBody>
      </p:sp>
      <p:pic>
        <p:nvPicPr>
          <p:cNvPr id="38914" name="Picture 2" descr="http://www.libertatea.ro/typo3temp/pics/reactor_01_89fe1f66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403225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23850" y="3573463"/>
            <a:ext cx="5543550" cy="28082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Georgia" pitchFamily="18" charset="0"/>
              <a:buNone/>
            </a:pPr>
            <a:r>
              <a:rPr lang="ru-RU" smtClean="0"/>
              <a:t>   С учетом этого Правительство Российской Федерации своим Постановлением от 27 декабря 1990 г. образует Российский корпус спасателей, в последствии МЧС РФ.</a:t>
            </a:r>
          </a:p>
        </p:txBody>
      </p:sp>
      <p:pic>
        <p:nvPicPr>
          <p:cNvPr id="9219" name="Picture 2" descr="http://www.mchs.gov.ru/img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www.mchs.gov.ru/img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/images/object_57.1132919646.8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981075"/>
            <a:ext cx="27828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http://www.mchs.gov.ru/images/object_30.1132597465.30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620713"/>
            <a:ext cx="2105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620713"/>
            <a:ext cx="588486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665163"/>
            <a:ext cx="51847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25" y="620713"/>
            <a:ext cx="5711825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692150"/>
            <a:ext cx="64801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8636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Основные задачи РСЧС</a:t>
            </a:r>
            <a:r>
              <a:rPr lang="ru-RU" b="1" baseline="3000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89525"/>
          </a:xfrm>
        </p:spPr>
        <p:txBody>
          <a:bodyPr/>
          <a:lstStyle/>
          <a:p>
            <a:r>
              <a:rPr lang="ru-RU" sz="2400" i="1" smtClean="0">
                <a:solidFill>
                  <a:srgbClr val="0070C0"/>
                </a:solidFill>
              </a:rPr>
              <a:t>разработка и реализация правовых и экономических норм по обеспечению защиты населения и территорий от ЧС;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осуществление целевых и научно-технических программ, направленных на предупреждение ЧС и обеспечение устойчивости функционирования предприятий, учреждений и организаций в таких ситуациях;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обеспечение готовности к действиям органов управления, сил и средств, предназначенных для предупреждения и ликвидации ЧС;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сбор, обработка, обмен и выдача информации в области защиты населения и территорий от ЧС;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8636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Основные задачи РСЧС</a:t>
            </a:r>
            <a:r>
              <a:rPr lang="ru-RU" b="1" baseline="3000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00600"/>
          </a:xfrm>
        </p:spPr>
        <p:txBody>
          <a:bodyPr/>
          <a:lstStyle/>
          <a:p>
            <a:r>
              <a:rPr lang="ru-RU" sz="2400" i="1" smtClean="0">
                <a:solidFill>
                  <a:srgbClr val="0070C0"/>
                </a:solidFill>
              </a:rPr>
              <a:t>подготовка населения к действиям при ЧС;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осуществление государственной экспертизы, надзора и контроля в сфере защиты населения и территорий от ЧС;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ликвидация ЧС;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осуществление мер по социальной защите населения, пострадавшего от ЧС, проведение гуманитарных акций;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реализация прав и обязанностей граждан в области защиты от ЧС;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международное сотрудничество в области защиты населения и территорий от ЧС.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677275" cy="8636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Организационная структура РСЧС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8642350" cy="4800600"/>
          </a:xfrm>
        </p:spPr>
        <p:txBody>
          <a:bodyPr/>
          <a:lstStyle/>
          <a:p>
            <a:pPr algn="ctr"/>
            <a:r>
              <a:rPr lang="ru-RU" sz="2400" b="1" i="1" smtClean="0"/>
              <a:t>РСЧС состоит из территориальных и функциональных подсистем и имеет пять уровней: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федеральный, охватывающий всю территорию РФ;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региональный, территорию нескольких субъектов РФ;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территориальный, территорию субъектов РФ;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местный, территорию района (города, населенного пункта);</a:t>
            </a:r>
          </a:p>
          <a:p>
            <a:r>
              <a:rPr lang="ru-RU" sz="2400" i="1" smtClean="0">
                <a:solidFill>
                  <a:srgbClr val="0070C0"/>
                </a:solidFill>
              </a:rPr>
              <a:t>объектовый, территорию объекта производственного или социального назначения.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0825" y="2060575"/>
            <a:ext cx="8642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ru-RU" sz="2400" b="1" i="1" dirty="0">
                <a:solidFill>
                  <a:srgbClr val="0070C0"/>
                </a:solidFill>
                <a:latin typeface="+mn-lt"/>
              </a:rPr>
              <a:t>Территориальные подсистемы РСЧС создаются в субъектах РФ в пределах их территорий и состоят из звеньев соответствующих административно-территориальному делению. Функциональные подсистемы РСЧС создаются федеральными органами исполнительной власти.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457</TotalTime>
  <Words>849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        Основы безопасности жизнедеятельности 1-й курс Тема 2.1.: «Защита населения Российской Федерации от чрезвычайных ситуаций»      Занятие 1.2: «Единая государственная система предупреждения и ликвидации чрезвычайных ситуаций (РСЧС)»  </vt:lpstr>
      <vt:lpstr>Слайд 2</vt:lpstr>
      <vt:lpstr>Слайд 3</vt:lpstr>
      <vt:lpstr>Слайд 4</vt:lpstr>
      <vt:lpstr>Слайд 5</vt:lpstr>
      <vt:lpstr>Слайд 6</vt:lpstr>
      <vt:lpstr>Основные задачи РСЧС1</vt:lpstr>
      <vt:lpstr>Основные задачи РСЧС2</vt:lpstr>
      <vt:lpstr>Организационная структура РСЧС</vt:lpstr>
      <vt:lpstr>Органы управления системы РСЧС</vt:lpstr>
      <vt:lpstr>Органы управления системы РСЧС</vt:lpstr>
      <vt:lpstr>Слайд 12</vt:lpstr>
      <vt:lpstr>Слайд 13</vt:lpstr>
      <vt:lpstr>Режимы функционирования РСЧС</vt:lpstr>
      <vt:lpstr>Силы и средства РСЧС</vt:lpstr>
      <vt:lpstr>Силы и средства  наблюдения и контроля</vt:lpstr>
      <vt:lpstr>Силы и средства ликвидации ЧС1</vt:lpstr>
      <vt:lpstr>Силы и средства ликвидации ЧС2</vt:lpstr>
      <vt:lpstr> Используемые интернет-ресурсы: http://www.arspas.ru/mchs/spravochnik/2/ou.php http://ru.wikipedia.org/wiki/%D0%D1%D7%D1 http://www.mchs.gov.ru/ministry/?SECTION_ID=2340 http://www.74.mchs.gov.ru/ http://www.mchs.gov.ru/rc/about/index.php?rc_id=ural http://www.businesspravo.ru/Docum/DocumShow_DocumID_40671.html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ОБОРОНА КАК СИСТЕМА МЕР  ПО ЗАЩИТЕ НАСЕЛЕНИЯ В ВОЕННОЕ ВРЕМЯ</dc:title>
  <dc:creator>XTreme</dc:creator>
  <cp:lastModifiedBy>Лена</cp:lastModifiedBy>
  <cp:revision>54</cp:revision>
  <dcterms:created xsi:type="dcterms:W3CDTF">2011-11-14T16:38:09Z</dcterms:created>
  <dcterms:modified xsi:type="dcterms:W3CDTF">2015-10-26T10:36:43Z</dcterms:modified>
</cp:coreProperties>
</file>