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3" r:id="rId7"/>
    <p:sldId id="266" r:id="rId8"/>
    <p:sldId id="264" r:id="rId9"/>
    <p:sldId id="265" r:id="rId10"/>
    <p:sldId id="262" r:id="rId11"/>
    <p:sldId id="267" r:id="rId12"/>
    <p:sldId id="268" r:id="rId1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16340"/>
    <a:srgbClr val="018052"/>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707" autoAdjust="0"/>
  </p:normalViewPr>
  <p:slideViewPr>
    <p:cSldViewPr>
      <p:cViewPr varScale="1">
        <p:scale>
          <a:sx n="65" d="100"/>
          <a:sy n="65" d="100"/>
        </p:scale>
        <p:origin x="-97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ru-RU" smtClean="0"/>
              <a:t>Образец заголовка</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fr-CA"/>
          </a:p>
        </p:txBody>
      </p:sp>
      <p:sp>
        <p:nvSpPr>
          <p:cNvPr id="4" name="Espace réservé de la date 3"/>
          <p:cNvSpPr>
            <a:spLocks noGrp="1"/>
          </p:cNvSpPr>
          <p:nvPr>
            <p:ph type="dt" sz="half" idx="10"/>
          </p:nvPr>
        </p:nvSpPr>
        <p:spPr/>
        <p:txBody>
          <a:bodyPr/>
          <a:lstStyle>
            <a:lvl1pPr>
              <a:defRPr/>
            </a:lvl1pPr>
          </a:lstStyle>
          <a:p>
            <a:pPr>
              <a:defRPr/>
            </a:pPr>
            <a:fld id="{BEFA2AE0-41A1-48E9-BF94-B416428F3271}" type="datetimeFigureOut">
              <a:rPr lang="fr-FR"/>
              <a:pPr>
                <a:defRPr/>
              </a:pPr>
              <a:t>19/12/2017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5FB161B-FA6D-48EB-A915-8A996F29BB29}"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u texte vertical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e la date 3"/>
          <p:cNvSpPr>
            <a:spLocks noGrp="1"/>
          </p:cNvSpPr>
          <p:nvPr>
            <p:ph type="dt" sz="half" idx="10"/>
          </p:nvPr>
        </p:nvSpPr>
        <p:spPr/>
        <p:txBody>
          <a:bodyPr/>
          <a:lstStyle>
            <a:lvl1pPr>
              <a:defRPr/>
            </a:lvl1pPr>
          </a:lstStyle>
          <a:p>
            <a:pPr>
              <a:defRPr/>
            </a:pPr>
            <a:fld id="{65951980-469C-4E60-8648-A1117C587C4D}" type="datetimeFigureOut">
              <a:rPr lang="fr-FR"/>
              <a:pPr>
                <a:defRPr/>
              </a:pPr>
              <a:t>19/12/2017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019B43F-7CBD-4AD2-8390-53240E9E54EE}"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ru-RU" smtClean="0"/>
              <a:t>Образец заголовка</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e la date 3"/>
          <p:cNvSpPr>
            <a:spLocks noGrp="1"/>
          </p:cNvSpPr>
          <p:nvPr>
            <p:ph type="dt" sz="half" idx="10"/>
          </p:nvPr>
        </p:nvSpPr>
        <p:spPr/>
        <p:txBody>
          <a:bodyPr/>
          <a:lstStyle>
            <a:lvl1pPr>
              <a:defRPr/>
            </a:lvl1pPr>
          </a:lstStyle>
          <a:p>
            <a:pPr>
              <a:defRPr/>
            </a:pPr>
            <a:fld id="{3AF5618E-EA4A-4B06-AB19-CB3093BE9FFF}" type="datetimeFigureOut">
              <a:rPr lang="fr-FR"/>
              <a:pPr>
                <a:defRPr/>
              </a:pPr>
              <a:t>19/12/2017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D4A7DF1-B3C7-40B6-ABB7-5831CC8BE089}"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u contenu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e la date 3"/>
          <p:cNvSpPr>
            <a:spLocks noGrp="1"/>
          </p:cNvSpPr>
          <p:nvPr>
            <p:ph type="dt" sz="half" idx="10"/>
          </p:nvPr>
        </p:nvSpPr>
        <p:spPr/>
        <p:txBody>
          <a:bodyPr/>
          <a:lstStyle>
            <a:lvl1pPr>
              <a:defRPr/>
            </a:lvl1pPr>
          </a:lstStyle>
          <a:p>
            <a:pPr>
              <a:defRPr/>
            </a:pPr>
            <a:fld id="{881A50A7-C5DC-4F0A-BA9A-61B7DF683A95}" type="datetimeFigureOut">
              <a:rPr lang="fr-FR"/>
              <a:pPr>
                <a:defRPr/>
              </a:pPr>
              <a:t>19/12/2017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DCE2BA53-EE16-4147-99E9-FEF379560DC8}"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Espace réservé de la date 3"/>
          <p:cNvSpPr>
            <a:spLocks noGrp="1"/>
          </p:cNvSpPr>
          <p:nvPr>
            <p:ph type="dt" sz="half" idx="10"/>
          </p:nvPr>
        </p:nvSpPr>
        <p:spPr/>
        <p:txBody>
          <a:bodyPr/>
          <a:lstStyle>
            <a:lvl1pPr>
              <a:defRPr/>
            </a:lvl1pPr>
          </a:lstStyle>
          <a:p>
            <a:pPr>
              <a:defRPr/>
            </a:pPr>
            <a:fld id="{CFCB6D90-CF9C-4BEA-B8E2-EF78D35A74CC}" type="datetimeFigureOut">
              <a:rPr lang="fr-FR"/>
              <a:pPr>
                <a:defRPr/>
              </a:pPr>
              <a:t>19/12/2017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D33DD7B-6015-4292-91A9-93D7D539C803}"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5" name="Espace réservé de la date 3"/>
          <p:cNvSpPr>
            <a:spLocks noGrp="1"/>
          </p:cNvSpPr>
          <p:nvPr>
            <p:ph type="dt" sz="half" idx="10"/>
          </p:nvPr>
        </p:nvSpPr>
        <p:spPr/>
        <p:txBody>
          <a:bodyPr/>
          <a:lstStyle>
            <a:lvl1pPr>
              <a:defRPr/>
            </a:lvl1pPr>
          </a:lstStyle>
          <a:p>
            <a:pPr>
              <a:defRPr/>
            </a:pPr>
            <a:fld id="{BF0264DF-C98B-43F8-8713-5DF43339F2BB}" type="datetimeFigureOut">
              <a:rPr lang="fr-FR"/>
              <a:pPr>
                <a:defRPr/>
              </a:pPr>
              <a:t>19/12/2017</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CD2C3547-CA90-4A63-A1D1-B78CB835E792}"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ru-RU" smtClean="0"/>
              <a:t>Образец заголовка</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7" name="Espace réservé de la date 3"/>
          <p:cNvSpPr>
            <a:spLocks noGrp="1"/>
          </p:cNvSpPr>
          <p:nvPr>
            <p:ph type="dt" sz="half" idx="10"/>
          </p:nvPr>
        </p:nvSpPr>
        <p:spPr/>
        <p:txBody>
          <a:bodyPr/>
          <a:lstStyle>
            <a:lvl1pPr>
              <a:defRPr/>
            </a:lvl1pPr>
          </a:lstStyle>
          <a:p>
            <a:pPr>
              <a:defRPr/>
            </a:pPr>
            <a:fld id="{739EBE2B-5E8D-4C98-B900-CAE3B78CB9B2}" type="datetimeFigureOut">
              <a:rPr lang="fr-FR"/>
              <a:pPr>
                <a:defRPr/>
              </a:pPr>
              <a:t>19/12/2017</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29889D35-471F-4686-B075-6E16E20AEB90}"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e la date 3"/>
          <p:cNvSpPr>
            <a:spLocks noGrp="1"/>
          </p:cNvSpPr>
          <p:nvPr>
            <p:ph type="dt" sz="half" idx="10"/>
          </p:nvPr>
        </p:nvSpPr>
        <p:spPr/>
        <p:txBody>
          <a:bodyPr/>
          <a:lstStyle>
            <a:lvl1pPr>
              <a:defRPr/>
            </a:lvl1pPr>
          </a:lstStyle>
          <a:p>
            <a:pPr>
              <a:defRPr/>
            </a:pPr>
            <a:fld id="{D847D577-C757-4928-A76B-12BA2265EF66}" type="datetimeFigureOut">
              <a:rPr lang="fr-FR"/>
              <a:pPr>
                <a:defRPr/>
              </a:pPr>
              <a:t>19/12/2017</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0871172F-3108-4D62-B9D3-C724E0B63C02}"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30DBED5B-222E-46AD-8AF0-B7B8EC7C2DC4}" type="datetimeFigureOut">
              <a:rPr lang="fr-FR"/>
              <a:pPr>
                <a:defRPr/>
              </a:pPr>
              <a:t>19/12/2017</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A8121BF5-90A5-43B5-BC6C-07A22389C9EA}"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ce réservé de la date 3"/>
          <p:cNvSpPr>
            <a:spLocks noGrp="1"/>
          </p:cNvSpPr>
          <p:nvPr>
            <p:ph type="dt" sz="half" idx="10"/>
          </p:nvPr>
        </p:nvSpPr>
        <p:spPr/>
        <p:txBody>
          <a:bodyPr/>
          <a:lstStyle>
            <a:lvl1pPr>
              <a:defRPr/>
            </a:lvl1pPr>
          </a:lstStyle>
          <a:p>
            <a:pPr>
              <a:defRPr/>
            </a:pPr>
            <a:fld id="{810ADCF7-BA17-477E-8A73-46D95B0114DC}" type="datetimeFigureOut">
              <a:rPr lang="fr-FR"/>
              <a:pPr>
                <a:defRPr/>
              </a:pPr>
              <a:t>19/12/2017</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8A18F245-DCCE-4A51-AEF9-F0CC2FF020A5}"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ce réservé de la date 3"/>
          <p:cNvSpPr>
            <a:spLocks noGrp="1"/>
          </p:cNvSpPr>
          <p:nvPr>
            <p:ph type="dt" sz="half" idx="10"/>
          </p:nvPr>
        </p:nvSpPr>
        <p:spPr/>
        <p:txBody>
          <a:bodyPr/>
          <a:lstStyle>
            <a:lvl1pPr>
              <a:defRPr/>
            </a:lvl1pPr>
          </a:lstStyle>
          <a:p>
            <a:pPr>
              <a:defRPr/>
            </a:pPr>
            <a:fld id="{2F7B8F52-7807-4F23-A1CC-F498E717A39D}" type="datetimeFigureOut">
              <a:rPr lang="fr-FR"/>
              <a:pPr>
                <a:defRPr/>
              </a:pPr>
              <a:t>19/12/2017</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56A3DEFD-DE1C-45F2-A993-9B28090CDCDA}"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A81B0F8-2276-498F-817C-FDB3D7CF3EAC}" type="datetimeFigureOut">
              <a:rPr lang="fr-FR"/>
              <a:pPr>
                <a:defRPr/>
              </a:pPr>
              <a:t>19/12/2017</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A44F85C-D64F-4A82-B467-DF9D898067D1}"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755576" y="2060848"/>
            <a:ext cx="7772400" cy="1944216"/>
          </a:xfrm>
        </p:spPr>
        <p:txBody>
          <a:bodyPr/>
          <a:lstStyle/>
          <a:p>
            <a:r>
              <a:rPr lang="en-US" sz="3200" b="1" dirty="0" smtClean="0">
                <a:latin typeface="Arial" pitchFamily="34" charset="0"/>
                <a:cs typeface="Arial" pitchFamily="34" charset="0"/>
              </a:rPr>
              <a:t>Grammar and Vocabulary</a:t>
            </a:r>
            <a:r>
              <a:rPr lang="ru-RU" sz="3200" b="1" dirty="0" smtClean="0">
                <a:latin typeface="Arial" pitchFamily="34" charset="0"/>
                <a:cs typeface="Arial" pitchFamily="34" charset="0"/>
              </a:rPr>
              <a:t> </a:t>
            </a:r>
            <a:r>
              <a:rPr lang="en-US" sz="3200" b="1" dirty="0" smtClean="0">
                <a:latin typeface="Arial" pitchFamily="34" charset="0"/>
                <a:cs typeface="Arial" pitchFamily="34" charset="0"/>
              </a:rPr>
              <a:t>for RSE</a:t>
            </a:r>
            <a:br>
              <a:rPr lang="en-US" sz="3200" b="1" dirty="0" smtClean="0">
                <a:latin typeface="Arial" pitchFamily="34" charset="0"/>
                <a:cs typeface="Arial" pitchFamily="34" charset="0"/>
              </a:rPr>
            </a:br>
            <a:r>
              <a:rPr lang="ru-RU" sz="2800" b="1" dirty="0" smtClean="0">
                <a:latin typeface="Arial" pitchFamily="34" charset="0"/>
                <a:cs typeface="Arial" pitchFamily="34" charset="0"/>
              </a:rPr>
              <a:t>У</a:t>
            </a:r>
            <a:r>
              <a:rPr lang="ru-RU" sz="2800" b="1" dirty="0" smtClean="0">
                <a:latin typeface="Arial" pitchFamily="34" charset="0"/>
                <a:cs typeface="Arial" pitchFamily="34" charset="0"/>
              </a:rPr>
              <a:t>пражнения </a:t>
            </a:r>
            <a:r>
              <a:rPr lang="ru-RU" sz="2800" b="1" dirty="0" smtClean="0">
                <a:latin typeface="Arial" pitchFamily="34" charset="0"/>
                <a:cs typeface="Arial" pitchFamily="34" charset="0"/>
              </a:rPr>
              <a:t>для </a:t>
            </a:r>
            <a:r>
              <a:rPr lang="ru-RU" sz="2800" b="1" dirty="0" smtClean="0">
                <a:latin typeface="Arial" pitchFamily="34" charset="0"/>
                <a:cs typeface="Arial" pitchFamily="34" charset="0"/>
              </a:rPr>
              <a:t>активизации и обобщения знаний учащихся при подготовке к </a:t>
            </a:r>
            <a:r>
              <a:rPr lang="ru-RU" sz="2800" b="1" dirty="0" smtClean="0">
                <a:latin typeface="Arial" pitchFamily="34" charset="0"/>
                <a:cs typeface="Arial" pitchFamily="34" charset="0"/>
              </a:rPr>
              <a:t>ГИА</a:t>
            </a:r>
            <a:endParaRPr lang="fr-CA" sz="2800" b="1" dirty="0" smtClean="0">
              <a:latin typeface="Arial" pitchFamily="34" charset="0"/>
              <a:cs typeface="Arial" pitchFamily="34" charset="0"/>
            </a:endParaRPr>
          </a:p>
        </p:txBody>
      </p:sp>
      <p:sp>
        <p:nvSpPr>
          <p:cNvPr id="2051" name="Sous-titre 2"/>
          <p:cNvSpPr>
            <a:spLocks noGrp="1"/>
          </p:cNvSpPr>
          <p:nvPr>
            <p:ph type="subTitle" idx="1"/>
          </p:nvPr>
        </p:nvSpPr>
        <p:spPr>
          <a:xfrm>
            <a:off x="1371600" y="3284984"/>
            <a:ext cx="7160840" cy="2664296"/>
          </a:xfrm>
        </p:spPr>
        <p:txBody>
          <a:bodyPr/>
          <a:lstStyle/>
          <a:p>
            <a:pPr algn="l"/>
            <a:r>
              <a:rPr lang="ru-RU" sz="1600" dirty="0" smtClean="0">
                <a:solidFill>
                  <a:schemeClr val="bg1"/>
                </a:solidFill>
              </a:rPr>
              <a:t>			</a:t>
            </a:r>
          </a:p>
          <a:p>
            <a:pPr algn="l"/>
            <a:endParaRPr lang="ru-RU" sz="1600" dirty="0" smtClean="0">
              <a:solidFill>
                <a:schemeClr val="bg1"/>
              </a:solidFill>
            </a:endParaRPr>
          </a:p>
          <a:p>
            <a:pPr algn="l"/>
            <a:endParaRPr lang="ru-RU" sz="1600" dirty="0" smtClean="0">
              <a:solidFill>
                <a:schemeClr val="bg1"/>
              </a:solidFill>
            </a:endParaRPr>
          </a:p>
          <a:p>
            <a:pPr algn="l"/>
            <a:r>
              <a:rPr lang="ru-RU" sz="1600" dirty="0" smtClean="0">
                <a:solidFill>
                  <a:schemeClr val="bg1"/>
                </a:solidFill>
              </a:rPr>
              <a:t>		</a:t>
            </a:r>
            <a:r>
              <a:rPr lang="ru-RU" sz="1600" dirty="0" smtClean="0">
                <a:solidFill>
                  <a:schemeClr val="tx1"/>
                </a:solidFill>
              </a:rPr>
              <a:t>Выполнили</a:t>
            </a:r>
          </a:p>
          <a:p>
            <a:pPr algn="l"/>
            <a:r>
              <a:rPr lang="ru-RU" sz="1600" dirty="0" smtClean="0">
                <a:solidFill>
                  <a:schemeClr val="tx1"/>
                </a:solidFill>
              </a:rPr>
              <a:t>		Анисимова А. Н. – преподаватель иностранного  языка</a:t>
            </a:r>
          </a:p>
          <a:p>
            <a:pPr algn="l"/>
            <a:r>
              <a:rPr lang="ru-RU" sz="1600" dirty="0" smtClean="0">
                <a:solidFill>
                  <a:schemeClr val="tx1"/>
                </a:solidFill>
              </a:rPr>
              <a:t>		Ващенко Е. Л. - преподаватель иностранного языка</a:t>
            </a:r>
          </a:p>
          <a:p>
            <a:pPr algn="l"/>
            <a:r>
              <a:rPr lang="ru-RU" sz="1600" dirty="0" smtClean="0">
                <a:solidFill>
                  <a:schemeClr val="tx1"/>
                </a:solidFill>
              </a:rPr>
              <a:t>		СПб ГБ ПОУ «</a:t>
            </a:r>
            <a:r>
              <a:rPr lang="ru-RU" sz="1600" dirty="0" err="1" smtClean="0">
                <a:solidFill>
                  <a:schemeClr val="tx1"/>
                </a:solidFill>
              </a:rPr>
              <a:t>Малоохтинский</a:t>
            </a:r>
            <a:r>
              <a:rPr lang="ru-RU" sz="1600" dirty="0" smtClean="0">
                <a:solidFill>
                  <a:schemeClr val="tx1"/>
                </a:solidFill>
              </a:rPr>
              <a:t> колледж»</a:t>
            </a:r>
          </a:p>
          <a:p>
            <a:pPr algn="r"/>
            <a:endParaRPr lang="fr-CA"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grayscl/>
            <a:lum bright="4000" contrast="3000"/>
          </a:blip>
          <a:srcRect/>
          <a:stretch>
            <a:fillRect/>
          </a:stretch>
        </p:blipFill>
        <p:spPr bwMode="auto">
          <a:xfrm>
            <a:off x="1043608" y="1052736"/>
            <a:ext cx="7488832" cy="4032448"/>
          </a:xfrm>
          <a:prstGeom prst="rect">
            <a:avLst/>
          </a:prstGeom>
          <a:noFill/>
          <a:ln w="9525">
            <a:noFill/>
            <a:miter lim="800000"/>
            <a:headEnd/>
            <a:tailEnd/>
          </a:ln>
        </p:spPr>
      </p:pic>
      <p:sp>
        <p:nvSpPr>
          <p:cNvPr id="3" name="TextBox 2"/>
          <p:cNvSpPr txBox="1"/>
          <p:nvPr/>
        </p:nvSpPr>
        <p:spPr>
          <a:xfrm>
            <a:off x="1187624" y="548680"/>
            <a:ext cx="6696744" cy="400110"/>
          </a:xfrm>
          <a:prstGeom prst="rect">
            <a:avLst/>
          </a:prstGeom>
          <a:noFill/>
        </p:spPr>
        <p:txBody>
          <a:bodyPr wrap="square" rtlCol="0">
            <a:spAutoFit/>
          </a:bodyPr>
          <a:lstStyle/>
          <a:p>
            <a:pPr algn="ctr"/>
            <a:r>
              <a:rPr lang="en-US" sz="2000" b="1" dirty="0" smtClean="0"/>
              <a:t>Vocabulary</a:t>
            </a:r>
            <a:endParaRPr lang="ru-RU" sz="2000" b="1" dirty="0"/>
          </a:p>
        </p:txBody>
      </p:sp>
      <p:sp>
        <p:nvSpPr>
          <p:cNvPr id="5" name="TextBox 4"/>
          <p:cNvSpPr txBox="1"/>
          <p:nvPr/>
        </p:nvSpPr>
        <p:spPr>
          <a:xfrm>
            <a:off x="1331640" y="5229200"/>
            <a:ext cx="6984776" cy="523220"/>
          </a:xfrm>
          <a:prstGeom prst="rect">
            <a:avLst/>
          </a:prstGeom>
          <a:noFill/>
        </p:spPr>
        <p:txBody>
          <a:bodyPr wrap="square" rtlCol="0">
            <a:spAutoFit/>
          </a:bodyPr>
          <a:lstStyle/>
          <a:p>
            <a:r>
              <a:rPr lang="en-US" sz="1400" b="1" dirty="0" smtClean="0"/>
              <a:t>Keys</a:t>
            </a:r>
          </a:p>
          <a:p>
            <a:r>
              <a:rPr lang="en-US" sz="1400" b="1" dirty="0" smtClean="0"/>
              <a:t>1. friendly 2. unfriendly 3. friendship 4. close 5. made 6. user-friendly</a:t>
            </a:r>
            <a:endParaRPr lang="ru-RU"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000" b="1" dirty="0" smtClean="0">
                <a:latin typeface="Arial" pitchFamily="34" charset="0"/>
                <a:cs typeface="Arial" pitchFamily="34" charset="0"/>
              </a:rPr>
              <a:t>Vocabulary</a:t>
            </a:r>
            <a:endParaRPr lang="ru-RU" sz="2000" b="1" dirty="0">
              <a:latin typeface="Arial" pitchFamily="34" charset="0"/>
              <a:cs typeface="Arial" pitchFamily="34" charset="0"/>
            </a:endParaRPr>
          </a:p>
        </p:txBody>
      </p:sp>
      <p:sp>
        <p:nvSpPr>
          <p:cNvPr id="5" name="TextBox 4"/>
          <p:cNvSpPr txBox="1"/>
          <p:nvPr/>
        </p:nvSpPr>
        <p:spPr>
          <a:xfrm>
            <a:off x="1187624" y="5301208"/>
            <a:ext cx="7128792" cy="523220"/>
          </a:xfrm>
          <a:prstGeom prst="rect">
            <a:avLst/>
          </a:prstGeom>
          <a:noFill/>
        </p:spPr>
        <p:txBody>
          <a:bodyPr wrap="square" rtlCol="0">
            <a:spAutoFit/>
          </a:bodyPr>
          <a:lstStyle/>
          <a:p>
            <a:r>
              <a:rPr lang="en-US" sz="1400" b="1" dirty="0" smtClean="0"/>
              <a:t>Keys</a:t>
            </a:r>
          </a:p>
          <a:p>
            <a:r>
              <a:rPr lang="en-US" sz="1400" b="1" dirty="0" smtClean="0"/>
              <a:t>1. j. </a:t>
            </a:r>
            <a:r>
              <a:rPr lang="en-US" sz="1400" b="1" dirty="0" smtClean="0"/>
              <a:t>2</a:t>
            </a:r>
            <a:r>
              <a:rPr lang="en-US" sz="1400" b="1" dirty="0" smtClean="0"/>
              <a:t>. c 3. g 4. </a:t>
            </a:r>
            <a:r>
              <a:rPr lang="en-US" sz="1400" b="1" dirty="0" err="1" smtClean="0"/>
              <a:t>i</a:t>
            </a:r>
            <a:r>
              <a:rPr lang="en-US" sz="1400" b="1" dirty="0" smtClean="0"/>
              <a:t> 5. h 6. f 7. b 8. e 9. a 10. d.</a:t>
            </a:r>
            <a:endParaRPr lang="ru-RU" sz="1400" b="1" dirty="0"/>
          </a:p>
        </p:txBody>
      </p:sp>
      <p:pic>
        <p:nvPicPr>
          <p:cNvPr id="8" name="Содержимое 7"/>
          <p:cNvPicPr>
            <a:picLocks noGrp="1"/>
          </p:cNvPicPr>
          <p:nvPr>
            <p:ph idx="1"/>
          </p:nvPr>
        </p:nvPicPr>
        <p:blipFill>
          <a:blip r:embed="rId2" cstate="print">
            <a:grayscl/>
            <a:lum bright="4000" contrast="5000"/>
          </a:blip>
          <a:srcRect l="1526" t="1889"/>
          <a:stretch>
            <a:fillRect/>
          </a:stretch>
        </p:blipFill>
        <p:spPr bwMode="auto">
          <a:xfrm>
            <a:off x="827584" y="1124744"/>
            <a:ext cx="7859712" cy="40324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67544" y="620688"/>
            <a:ext cx="8229600" cy="4565103"/>
          </a:xfrm>
        </p:spPr>
        <p:txBody>
          <a:bodyPr/>
          <a:lstStyle/>
          <a:p>
            <a:pPr>
              <a:buNone/>
            </a:pPr>
            <a:r>
              <a:rPr lang="ru-RU" sz="2400" u="sng" dirty="0" smtClean="0">
                <a:latin typeface="Arial" pitchFamily="34" charset="0"/>
                <a:cs typeface="Arial" pitchFamily="34" charset="0"/>
              </a:rPr>
              <a:t>Источник</a:t>
            </a:r>
          </a:p>
          <a:p>
            <a:pPr>
              <a:buNone/>
            </a:pPr>
            <a:r>
              <a:rPr lang="ru-RU" sz="2400" dirty="0" smtClean="0">
                <a:latin typeface="Arial" pitchFamily="34" charset="0"/>
                <a:cs typeface="Arial" pitchFamily="34" charset="0"/>
              </a:rPr>
              <a:t>Учебное пособие </a:t>
            </a: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	</a:t>
            </a:r>
            <a:r>
              <a:rPr lang="en-US" sz="2000" dirty="0" smtClean="0">
                <a:latin typeface="Arial" pitchFamily="34" charset="0"/>
                <a:cs typeface="Arial" pitchFamily="34" charset="0"/>
              </a:rPr>
              <a:t>Luke </a:t>
            </a:r>
            <a:r>
              <a:rPr lang="en-US" sz="2000" dirty="0" err="1" smtClean="0">
                <a:latin typeface="Arial" pitchFamily="34" charset="0"/>
                <a:cs typeface="Arial" pitchFamily="34" charset="0"/>
              </a:rPr>
              <a:t>Prodromou</a:t>
            </a:r>
            <a:r>
              <a:rPr lang="en-US" sz="2000" dirty="0" smtClean="0">
                <a:latin typeface="Arial" pitchFamily="34" charset="0"/>
                <a:cs typeface="Arial" pitchFamily="34" charset="0"/>
              </a:rPr>
              <a:t> Grammar and Vocabulary for First Certificate.- Pearson Education Limited, 1999</a:t>
            </a:r>
            <a:endParaRPr lang="ru-RU" sz="2000" dirty="0" smtClean="0">
              <a:latin typeface="Arial" pitchFamily="34" charset="0"/>
              <a:cs typeface="Arial" pitchFamily="34" charset="0"/>
            </a:endParaRPr>
          </a:p>
        </p:txBody>
      </p:sp>
      <p:pic>
        <p:nvPicPr>
          <p:cNvPr id="2051" name="Picture 3"/>
          <p:cNvPicPr>
            <a:picLocks noChangeAspect="1" noChangeArrowheads="1"/>
          </p:cNvPicPr>
          <p:nvPr/>
        </p:nvPicPr>
        <p:blipFill>
          <a:blip r:embed="rId2" cstate="print"/>
          <a:srcRect/>
          <a:stretch>
            <a:fillRect/>
          </a:stretch>
        </p:blipFill>
        <p:spPr bwMode="auto">
          <a:xfrm>
            <a:off x="3059832" y="2348880"/>
            <a:ext cx="2376264" cy="337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r>
              <a:rPr lang="en-US" sz="2400" b="1" dirty="0" smtClean="0">
                <a:latin typeface="Arial" pitchFamily="34" charset="0"/>
                <a:cs typeface="Arial" pitchFamily="34" charset="0"/>
              </a:rPr>
              <a:t>Grammar</a:t>
            </a:r>
            <a:endParaRPr lang="fr-CA" sz="2400" b="1" dirty="0" smtClean="0">
              <a:latin typeface="Arial" pitchFamily="34" charset="0"/>
              <a:cs typeface="Arial" pitchFamily="34" charset="0"/>
            </a:endParaRPr>
          </a:p>
        </p:txBody>
      </p:sp>
      <p:pic>
        <p:nvPicPr>
          <p:cNvPr id="5" name="Содержимое 4"/>
          <p:cNvPicPr>
            <a:picLocks noGrp="1"/>
          </p:cNvPicPr>
          <p:nvPr>
            <p:ph idx="1"/>
          </p:nvPr>
        </p:nvPicPr>
        <p:blipFill>
          <a:blip r:embed="rId2" cstate="print">
            <a:grayscl/>
            <a:lum bright="4000" contrast="7000"/>
          </a:blip>
          <a:srcRect/>
          <a:stretch>
            <a:fillRect/>
          </a:stretch>
        </p:blipFill>
        <p:spPr bwMode="auto">
          <a:xfrm>
            <a:off x="755576" y="1196752"/>
            <a:ext cx="7776864" cy="3384376"/>
          </a:xfrm>
          <a:prstGeom prst="rect">
            <a:avLst/>
          </a:prstGeom>
          <a:noFill/>
          <a:ln w="9525">
            <a:noFill/>
            <a:miter lim="800000"/>
            <a:headEnd/>
            <a:tailEnd/>
          </a:ln>
        </p:spPr>
      </p:pic>
      <p:sp>
        <p:nvSpPr>
          <p:cNvPr id="6" name="TextBox 5"/>
          <p:cNvSpPr txBox="1"/>
          <p:nvPr/>
        </p:nvSpPr>
        <p:spPr>
          <a:xfrm>
            <a:off x="1331640" y="4797152"/>
            <a:ext cx="6840760" cy="523220"/>
          </a:xfrm>
          <a:prstGeom prst="rect">
            <a:avLst/>
          </a:prstGeom>
          <a:noFill/>
        </p:spPr>
        <p:txBody>
          <a:bodyPr wrap="square" rtlCol="0">
            <a:spAutoFit/>
          </a:bodyPr>
          <a:lstStyle/>
          <a:p>
            <a:r>
              <a:rPr lang="en-US" sz="1400" b="1" dirty="0" smtClean="0">
                <a:latin typeface="Bookman Old Style" pitchFamily="18" charset="0"/>
              </a:rPr>
              <a:t>Keys: 1) it 2) it 3) there 4) there 5) there 6) it 7) there 8) there 9) It </a:t>
            </a:r>
          </a:p>
          <a:p>
            <a:r>
              <a:rPr lang="en-US" sz="1400" b="1" dirty="0" smtClean="0">
                <a:latin typeface="Bookman Old Style" pitchFamily="18" charset="0"/>
              </a:rPr>
              <a:t>10) it 11) It 12) It 13) there 14) it 15) there</a:t>
            </a:r>
            <a:endParaRPr lang="ru-RU" sz="1400" b="1"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248" cy="346050"/>
          </a:xfrm>
        </p:spPr>
        <p:txBody>
          <a:bodyPr/>
          <a:lstStyle/>
          <a:p>
            <a:r>
              <a:rPr lang="en-US" sz="2000" dirty="0" smtClean="0">
                <a:latin typeface="Arial" pitchFamily="34" charset="0"/>
                <a:cs typeface="Arial" pitchFamily="34" charset="0"/>
              </a:rPr>
              <a:t>Grammar Exercises</a:t>
            </a:r>
            <a:endParaRPr lang="fr-CA" sz="2000" dirty="0" smtClean="0">
              <a:latin typeface="Arial" pitchFamily="34" charset="0"/>
              <a:cs typeface="Arial" pitchFamily="34" charset="0"/>
            </a:endParaRPr>
          </a:p>
        </p:txBody>
      </p:sp>
      <p:sp>
        <p:nvSpPr>
          <p:cNvPr id="10" name="Прямоугольник 9"/>
          <p:cNvSpPr/>
          <p:nvPr/>
        </p:nvSpPr>
        <p:spPr>
          <a:xfrm>
            <a:off x="755576" y="620688"/>
            <a:ext cx="7416824" cy="738664"/>
          </a:xfrm>
          <a:prstGeom prst="rect">
            <a:avLst/>
          </a:prstGeom>
        </p:spPr>
        <p:txBody>
          <a:bodyPr wrap="square">
            <a:spAutoFit/>
          </a:bodyPr>
          <a:lstStyle/>
          <a:p>
            <a:pPr marL="342900" indent="-342900" algn="just">
              <a:spcBef>
                <a:spcPct val="20000"/>
              </a:spcBef>
            </a:pPr>
            <a:r>
              <a:rPr lang="en-US" sz="1400" dirty="0" smtClean="0">
                <a:latin typeface="Arial" pitchFamily="34" charset="0"/>
                <a:cs typeface="Arial" pitchFamily="34" charset="0"/>
              </a:rPr>
              <a:t>	</a:t>
            </a:r>
            <a:r>
              <a:rPr lang="en-US" sz="1400" b="1" dirty="0" smtClean="0">
                <a:latin typeface="Arial" pitchFamily="34" charset="0"/>
                <a:cs typeface="Arial" pitchFamily="34" charset="0"/>
              </a:rPr>
              <a:t>Read </a:t>
            </a:r>
            <a:r>
              <a:rPr lang="en-US" sz="1400" b="1" dirty="0" smtClean="0">
                <a:latin typeface="Arial" pitchFamily="34" charset="0"/>
                <a:cs typeface="Arial" pitchFamily="34" charset="0"/>
              </a:rPr>
              <a:t>the text below and look carefully at each line. In most of the lines there is one word that does not fit  grammatically. Write this one word on the right. If a line is correct, put a </a:t>
            </a:r>
            <a:r>
              <a:rPr lang="en-US" sz="1400" b="1" dirty="0" smtClean="0">
                <a:latin typeface="Arial" pitchFamily="34" charset="0"/>
                <a:cs typeface="Arial" pitchFamily="34" charset="0"/>
              </a:rPr>
              <a:t>tick</a:t>
            </a:r>
            <a:r>
              <a:rPr lang="ru-RU" sz="1400" b="1" dirty="0" smtClean="0">
                <a:latin typeface="Arial" pitchFamily="34" charset="0"/>
                <a:cs typeface="Arial" pitchFamily="34" charset="0"/>
                <a:sym typeface="Symbol"/>
              </a:rPr>
              <a:t></a:t>
            </a:r>
            <a:r>
              <a:rPr lang="en-US" sz="1400" b="1" dirty="0" smtClean="0">
                <a:latin typeface="Arial" pitchFamily="34" charset="0"/>
                <a:cs typeface="Arial" pitchFamily="34" charset="0"/>
              </a:rPr>
              <a:t>. </a:t>
            </a:r>
            <a:r>
              <a:rPr lang="en-US" sz="1400" b="1" dirty="0" smtClean="0">
                <a:latin typeface="Arial" pitchFamily="34" charset="0"/>
                <a:cs typeface="Arial" pitchFamily="34" charset="0"/>
              </a:rPr>
              <a:t>The first two lines  are given as an example</a:t>
            </a:r>
            <a:r>
              <a:rPr lang="en-US" sz="1400" dirty="0" smtClean="0">
                <a:latin typeface="Arial" pitchFamily="34" charset="0"/>
                <a:cs typeface="Arial" pitchFamily="34" charset="0"/>
              </a:rPr>
              <a:t>.</a:t>
            </a:r>
            <a:endParaRPr lang="en-US" sz="1400" dirty="0" smtClean="0">
              <a:latin typeface="Arial" pitchFamily="34" charset="0"/>
              <a:cs typeface="Arial" pitchFamily="34" charset="0"/>
            </a:endParaRPr>
          </a:p>
        </p:txBody>
      </p:sp>
      <p:graphicFrame>
        <p:nvGraphicFramePr>
          <p:cNvPr id="12" name="Содержимое 11"/>
          <p:cNvGraphicFramePr>
            <a:graphicFrameLocks noGrp="1"/>
          </p:cNvGraphicFramePr>
          <p:nvPr>
            <p:ph idx="1"/>
          </p:nvPr>
        </p:nvGraphicFramePr>
        <p:xfrm>
          <a:off x="827584" y="1412776"/>
          <a:ext cx="5760640" cy="5349347"/>
        </p:xfrm>
        <a:graphic>
          <a:graphicData uri="http://schemas.openxmlformats.org/drawingml/2006/table">
            <a:tbl>
              <a:tblPr>
                <a:tableStyleId>{2D5ABB26-0587-4C30-8999-92F81FD0307C}</a:tableStyleId>
              </a:tblPr>
              <a:tblGrid>
                <a:gridCol w="5760640"/>
              </a:tblGrid>
              <a:tr h="278274">
                <a:tc>
                  <a:txBody>
                    <a:bodyPr/>
                    <a:lstStyle/>
                    <a:p>
                      <a:pPr marL="0" algn="ctr" fontAlgn="t">
                        <a:spcBef>
                          <a:spcPts val="0"/>
                        </a:spcBef>
                        <a:spcAft>
                          <a:spcPts val="0"/>
                        </a:spcAft>
                      </a:pPr>
                      <a:r>
                        <a:rPr lang="en-US" sz="1600" b="1" dirty="0" smtClean="0">
                          <a:latin typeface="Arial" pitchFamily="34" charset="0"/>
                          <a:cs typeface="Arial" pitchFamily="34" charset="0"/>
                        </a:rPr>
                        <a:t>The Greenhouse Effect</a:t>
                      </a:r>
                      <a:endParaRPr lang="ru-RU" sz="1600" b="1" dirty="0">
                        <a:latin typeface="Arial" pitchFamily="34" charset="0"/>
                        <a:cs typeface="Arial" pitchFamily="34" charset="0"/>
                      </a:endParaRPr>
                    </a:p>
                  </a:txBody>
                  <a:tcPr marL="27376" marR="27376" marT="13687" marB="13687">
                    <a:lnL>
                      <a:noFill/>
                    </a:lnL>
                    <a:lnR>
                      <a:noFill/>
                    </a:lnR>
                    <a:lnT>
                      <a:noFill/>
                    </a:lnT>
                    <a:lnB>
                      <a:noFill/>
                    </a:lnB>
                    <a:lnTlToBr w="12700" cmpd="sng">
                      <a:noFill/>
                      <a:prstDash val="solid"/>
                    </a:lnTlToBr>
                    <a:lnBlToTr w="12700" cmpd="sng">
                      <a:noFill/>
                      <a:prstDash val="solid"/>
                    </a:lnBlToTr>
                  </a:tcPr>
                </a:tc>
              </a:tr>
              <a:tr h="278274">
                <a:tc>
                  <a:txBody>
                    <a:bodyPr/>
                    <a:lstStyle/>
                    <a:p>
                      <a:pPr marL="0" fontAlgn="t">
                        <a:spcBef>
                          <a:spcPts val="0"/>
                        </a:spcBef>
                        <a:spcAft>
                          <a:spcPts val="0"/>
                        </a:spcAft>
                      </a:pPr>
                      <a:r>
                        <a:rPr lang="en-US" sz="1600" dirty="0" smtClean="0">
                          <a:latin typeface="Arial" pitchFamily="34" charset="0"/>
                          <a:cs typeface="Arial" pitchFamily="34" charset="0"/>
                        </a:rPr>
                        <a:t>0 This week in Kyoto in Japan the latest conference </a:t>
                      </a:r>
                      <a:endParaRPr lang="ru-RU" sz="1600" dirty="0">
                        <a:latin typeface="Arial" pitchFamily="34" charset="0"/>
                        <a:cs typeface="Arial" pitchFamily="34" charset="0"/>
                      </a:endParaRPr>
                    </a:p>
                  </a:txBody>
                  <a:tcPr marL="27376" marR="27376" marT="13687" marB="13687">
                    <a:lnL>
                      <a:noFill/>
                    </a:lnL>
                    <a:lnR>
                      <a:noFill/>
                    </a:lnR>
                    <a:lnT>
                      <a:noFill/>
                    </a:lnT>
                    <a:lnB>
                      <a:noFill/>
                    </a:lnB>
                    <a:lnTlToBr w="12700" cmpd="sng">
                      <a:noFill/>
                      <a:prstDash val="solid"/>
                    </a:lnTlToBr>
                    <a:lnBlToTr w="12700" cmpd="sng">
                      <a:noFill/>
                      <a:prstDash val="solid"/>
                    </a:lnBlToTr>
                  </a:tcPr>
                </a:tc>
              </a:tr>
              <a:tr h="2930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00 on the environment is being taking place. The whole</a:t>
                      </a:r>
                      <a:endParaRPr lang="ru-RU" sz="1600" dirty="0">
                        <a:latin typeface="Arial" pitchFamily="34" charset="0"/>
                        <a:cs typeface="Arial" pitchFamily="34" charset="0"/>
                      </a:endParaRPr>
                    </a:p>
                  </a:txBody>
                  <a:tcPr marL="27376" marR="27376" marT="13687" marB="13687">
                    <a:lnT>
                      <a:noFill/>
                    </a:lnT>
                  </a:tcPr>
                </a:tc>
              </a:tr>
              <a:tr h="2930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1 world is today watching to see what happens</a:t>
                      </a:r>
                      <a:endParaRPr lang="ru-RU" sz="1600" dirty="0">
                        <a:latin typeface="Arial" pitchFamily="34" charset="0"/>
                        <a:cs typeface="Arial" pitchFamily="34" charset="0"/>
                      </a:endParaRPr>
                    </a:p>
                  </a:txBody>
                  <a:tcPr marL="27376" marR="27376" marT="13687" marB="13687"/>
                </a:tc>
              </a:tr>
              <a:tr h="2930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2 as delegates from more than 165 countries discuss</a:t>
                      </a:r>
                      <a:endParaRPr lang="ru-RU" sz="1600" dirty="0">
                        <a:latin typeface="Arial" pitchFamily="34" charset="0"/>
                        <a:cs typeface="Arial" pitchFamily="34" charset="0"/>
                      </a:endParaRPr>
                    </a:p>
                  </a:txBody>
                  <a:tcPr marL="27376" marR="27376" marT="13687" marB="13687"/>
                </a:tc>
              </a:tr>
              <a:tr h="2930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3 what measures need not  to be taken to reduce the</a:t>
                      </a:r>
                      <a:endParaRPr lang="ru-RU" sz="1600" dirty="0">
                        <a:latin typeface="Arial" pitchFamily="34" charset="0"/>
                        <a:cs typeface="Arial" pitchFamily="34" charset="0"/>
                      </a:endParaRPr>
                    </a:p>
                  </a:txBody>
                  <a:tcPr marL="27376" marR="27376" marT="13687" marB="13687"/>
                </a:tc>
              </a:tr>
              <a:tr h="2930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4 fumes that is</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create the Greenhouse Effect. They </a:t>
                      </a:r>
                      <a:endParaRPr lang="ru-RU" sz="1600" dirty="0">
                        <a:latin typeface="Arial" pitchFamily="34" charset="0"/>
                        <a:cs typeface="Arial" pitchFamily="34" charset="0"/>
                      </a:endParaRPr>
                    </a:p>
                  </a:txBody>
                  <a:tcPr marL="27376" marR="27376" marT="13687" marB="13687"/>
                </a:tc>
              </a:tr>
              <a:tr h="2930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5 do</a:t>
                      </a:r>
                      <a:r>
                        <a:rPr lang="en-US" sz="1600" baseline="0" dirty="0" smtClean="0">
                          <a:latin typeface="Arial" pitchFamily="34" charset="0"/>
                          <a:cs typeface="Arial" pitchFamily="34" charset="0"/>
                        </a:rPr>
                        <a:t> not </a:t>
                      </a:r>
                      <a:r>
                        <a:rPr lang="en-US" sz="1600" dirty="0" smtClean="0">
                          <a:latin typeface="Arial" pitchFamily="34" charset="0"/>
                          <a:cs typeface="Arial" pitchFamily="34" charset="0"/>
                        </a:rPr>
                        <a:t>hope to agree on ways of reducing the amount </a:t>
                      </a:r>
                      <a:endParaRPr lang="ru-RU" sz="1600" dirty="0">
                        <a:latin typeface="Arial" pitchFamily="34" charset="0"/>
                        <a:cs typeface="Arial" pitchFamily="34" charset="0"/>
                      </a:endParaRPr>
                    </a:p>
                  </a:txBody>
                  <a:tcPr marL="27376" marR="27376" marT="13687" marB="13687"/>
                </a:tc>
              </a:tr>
              <a:tr h="293079">
                <a:tc>
                  <a:txBody>
                    <a:bodyPr/>
                    <a:lstStyle/>
                    <a:p>
                      <a:pPr marL="0" fontAlgn="t">
                        <a:spcBef>
                          <a:spcPts val="0"/>
                        </a:spcBef>
                        <a:spcAft>
                          <a:spcPts val="0"/>
                        </a:spcAft>
                      </a:pPr>
                      <a:r>
                        <a:rPr lang="en-US" sz="1600" dirty="0" smtClean="0">
                          <a:latin typeface="Arial" pitchFamily="34" charset="0"/>
                          <a:cs typeface="Arial" pitchFamily="34" charset="0"/>
                        </a:rPr>
                        <a:t>6 of carbon dioxide and other gases that we</a:t>
                      </a:r>
                      <a:endParaRPr lang="ru-RU" sz="1600" dirty="0">
                        <a:latin typeface="Arial" pitchFamily="34" charset="0"/>
                        <a:cs typeface="Arial" pitchFamily="34" charset="0"/>
                      </a:endParaRPr>
                    </a:p>
                  </a:txBody>
                  <a:tcPr marL="27376" marR="27376" marT="13687" marB="13687"/>
                </a:tc>
              </a:tr>
              <a:tr h="278274">
                <a:tc>
                  <a:txBody>
                    <a:bodyPr/>
                    <a:lstStyle/>
                    <a:p>
                      <a:r>
                        <a:rPr lang="en-US" sz="1600" dirty="0" smtClean="0">
                          <a:latin typeface="Arial" pitchFamily="34" charset="0"/>
                          <a:cs typeface="Arial" pitchFamily="34" charset="0"/>
                        </a:rPr>
                        <a:t>7  send into  the atmosphere. These gases to</a:t>
                      </a:r>
                      <a:r>
                        <a:rPr lang="en-US" sz="1600" baseline="0" dirty="0" smtClean="0">
                          <a:latin typeface="Arial" pitchFamily="34" charset="0"/>
                          <a:cs typeface="Arial" pitchFamily="34" charset="0"/>
                        </a:rPr>
                        <a:t> act the way a </a:t>
                      </a:r>
                      <a:endParaRPr lang="ru-RU" sz="1600" dirty="0">
                        <a:latin typeface="Arial" pitchFamily="34" charset="0"/>
                        <a:cs typeface="Arial" pitchFamily="34" charset="0"/>
                      </a:endParaRPr>
                    </a:p>
                  </a:txBody>
                  <a:tcPr marL="27376" marR="27376" marT="13687" marB="13687"/>
                </a:tc>
              </a:tr>
              <a:tr h="278274">
                <a:tc>
                  <a:txBody>
                    <a:bodyPr/>
                    <a:lstStyle/>
                    <a:p>
                      <a:r>
                        <a:rPr lang="en-US" sz="1600" dirty="0" smtClean="0">
                          <a:latin typeface="Arial" pitchFamily="34" charset="0"/>
                          <a:cs typeface="Arial" pitchFamily="34" charset="0"/>
                        </a:rPr>
                        <a:t>8 greenhouse does and, as a result,</a:t>
                      </a:r>
                      <a:r>
                        <a:rPr lang="en-US" sz="1600" baseline="0" dirty="0" smtClean="0">
                          <a:latin typeface="Arial" pitchFamily="34" charset="0"/>
                          <a:cs typeface="Arial" pitchFamily="34" charset="0"/>
                        </a:rPr>
                        <a:t> the Earth is</a:t>
                      </a:r>
                      <a:endParaRPr lang="ru-RU" sz="1600" dirty="0">
                        <a:latin typeface="Arial" pitchFamily="34" charset="0"/>
                        <a:cs typeface="Arial" pitchFamily="34" charset="0"/>
                      </a:endParaRPr>
                    </a:p>
                  </a:txBody>
                  <a:tcPr marL="27376" marR="27376" marT="13687" marB="13687"/>
                </a:tc>
              </a:tr>
              <a:tr h="278274">
                <a:tc>
                  <a:txBody>
                    <a:bodyPr/>
                    <a:lstStyle/>
                    <a:p>
                      <a:r>
                        <a:rPr lang="en-US" sz="1600" dirty="0" smtClean="0">
                          <a:latin typeface="Arial" pitchFamily="34" charset="0"/>
                          <a:cs typeface="Arial" pitchFamily="34" charset="0"/>
                        </a:rPr>
                        <a:t>9 be getting hotter  and hotter all the time.</a:t>
                      </a:r>
                      <a:r>
                        <a:rPr lang="en-US" sz="1600" baseline="0" dirty="0" smtClean="0">
                          <a:latin typeface="Arial" pitchFamily="34" charset="0"/>
                          <a:cs typeface="Arial" pitchFamily="34" charset="0"/>
                        </a:rPr>
                        <a:t> The</a:t>
                      </a:r>
                      <a:endParaRPr lang="ru-RU" sz="1600" dirty="0">
                        <a:latin typeface="Arial" pitchFamily="34" charset="0"/>
                        <a:cs typeface="Arial" pitchFamily="34" charset="0"/>
                      </a:endParaRPr>
                    </a:p>
                  </a:txBody>
                  <a:tcPr marL="27376" marR="27376" marT="13687" marB="13687"/>
                </a:tc>
              </a:tr>
              <a:tr h="278274">
                <a:tc>
                  <a:txBody>
                    <a:bodyPr/>
                    <a:lstStyle/>
                    <a:p>
                      <a:r>
                        <a:rPr lang="en-US" sz="1600" dirty="0" smtClean="0">
                          <a:latin typeface="Arial" pitchFamily="34" charset="0"/>
                          <a:cs typeface="Arial" pitchFamily="34" charset="0"/>
                        </a:rPr>
                        <a:t>10 temperature it is rising gradually and </a:t>
                      </a:r>
                      <a:endParaRPr lang="ru-RU" sz="1600" dirty="0">
                        <a:latin typeface="Arial" pitchFamily="34" charset="0"/>
                        <a:cs typeface="Arial" pitchFamily="34" charset="0"/>
                      </a:endParaRPr>
                    </a:p>
                  </a:txBody>
                  <a:tcPr marL="27376" marR="27376" marT="13687" marB="13687"/>
                </a:tc>
              </a:tr>
              <a:tr h="278274">
                <a:tc>
                  <a:txBody>
                    <a:bodyPr/>
                    <a:lstStyle/>
                    <a:p>
                      <a:r>
                        <a:rPr lang="en-US" sz="1600" dirty="0" smtClean="0">
                          <a:latin typeface="Arial" pitchFamily="34" charset="0"/>
                          <a:cs typeface="Arial" pitchFamily="34" charset="0"/>
                        </a:rPr>
                        <a:t>11 in 100 years’ time the Earth will be hotter by about 4</a:t>
                      </a:r>
                      <a:r>
                        <a:rPr lang="en-US" sz="1600" dirty="0" smtClean="0">
                          <a:latin typeface="Arial" pitchFamily="34" charset="0"/>
                          <a:cs typeface="Arial" pitchFamily="34" charset="0"/>
                          <a:sym typeface="Symbol"/>
                        </a:rPr>
                        <a:t>C.</a:t>
                      </a:r>
                      <a:endParaRPr lang="ru-RU" sz="1600" dirty="0">
                        <a:latin typeface="Arial" pitchFamily="34" charset="0"/>
                        <a:cs typeface="Arial" pitchFamily="34" charset="0"/>
                      </a:endParaRPr>
                    </a:p>
                  </a:txBody>
                  <a:tcPr marL="27376" marR="27376" marT="13687" marB="13687"/>
                </a:tc>
              </a:tr>
              <a:tr h="278274">
                <a:tc>
                  <a:txBody>
                    <a:bodyPr/>
                    <a:lstStyle/>
                    <a:p>
                      <a:r>
                        <a:rPr lang="en-US" sz="1600" dirty="0" smtClean="0">
                          <a:latin typeface="Arial" pitchFamily="34" charset="0"/>
                          <a:cs typeface="Arial" pitchFamily="34" charset="0"/>
                        </a:rPr>
                        <a:t>12 The problem is be getting  worse as more cars</a:t>
                      </a:r>
                      <a:endParaRPr lang="ru-RU" sz="1600" dirty="0">
                        <a:latin typeface="Arial" pitchFamily="34" charset="0"/>
                        <a:cs typeface="Arial" pitchFamily="34" charset="0"/>
                      </a:endParaRPr>
                    </a:p>
                  </a:txBody>
                  <a:tcPr marL="27376" marR="27376" marT="13687" marB="13687"/>
                </a:tc>
              </a:tr>
              <a:tr h="278274">
                <a:tc>
                  <a:txBody>
                    <a:bodyPr/>
                    <a:lstStyle/>
                    <a:p>
                      <a:r>
                        <a:rPr lang="en-US" sz="1600" dirty="0" smtClean="0">
                          <a:latin typeface="Arial" pitchFamily="34" charset="0"/>
                          <a:cs typeface="Arial" pitchFamily="34" charset="0"/>
                        </a:rPr>
                        <a:t>13 are make an appearance on our already crowded</a:t>
                      </a:r>
                      <a:r>
                        <a:rPr lang="en-US" sz="1600" baseline="0" dirty="0" smtClean="0">
                          <a:latin typeface="Arial" pitchFamily="34" charset="0"/>
                          <a:cs typeface="Arial" pitchFamily="34" charset="0"/>
                        </a:rPr>
                        <a:t> roads.</a:t>
                      </a:r>
                      <a:endParaRPr lang="ru-RU" sz="1600" dirty="0">
                        <a:latin typeface="Arial" pitchFamily="34" charset="0"/>
                        <a:cs typeface="Arial" pitchFamily="34" charset="0"/>
                      </a:endParaRPr>
                    </a:p>
                  </a:txBody>
                  <a:tcPr marL="27376" marR="27376" marT="13687" marB="13687"/>
                </a:tc>
              </a:tr>
              <a:tr h="278274">
                <a:tc>
                  <a:txBody>
                    <a:bodyPr/>
                    <a:lstStyle/>
                    <a:p>
                      <a:r>
                        <a:rPr lang="en-US" sz="1600" dirty="0" smtClean="0">
                          <a:latin typeface="Arial" pitchFamily="34" charset="0"/>
                          <a:cs typeface="Arial" pitchFamily="34" charset="0"/>
                        </a:rPr>
                        <a:t>14 The solution in Kyoto is depends</a:t>
                      </a:r>
                      <a:r>
                        <a:rPr lang="en-US" sz="1600" baseline="0" dirty="0" smtClean="0">
                          <a:latin typeface="Arial" pitchFamily="34" charset="0"/>
                          <a:cs typeface="Arial" pitchFamily="34" charset="0"/>
                        </a:rPr>
                        <a:t> on what the United States,</a:t>
                      </a:r>
                      <a:endParaRPr lang="ru-RU" sz="1600" dirty="0">
                        <a:latin typeface="Arial" pitchFamily="34" charset="0"/>
                        <a:cs typeface="Arial" pitchFamily="34" charset="0"/>
                      </a:endParaRPr>
                    </a:p>
                  </a:txBody>
                  <a:tcPr marL="27376" marR="27376" marT="13687" marB="13687"/>
                </a:tc>
              </a:tr>
              <a:tr h="278274">
                <a:tc>
                  <a:txBody>
                    <a:bodyPr/>
                    <a:lstStyle/>
                    <a:p>
                      <a:r>
                        <a:rPr lang="en-US" sz="1600" dirty="0" smtClean="0">
                          <a:latin typeface="Arial" pitchFamily="34" charset="0"/>
                          <a:cs typeface="Arial" pitchFamily="34" charset="0"/>
                        </a:rPr>
                        <a:t>15 one of the most powerful</a:t>
                      </a:r>
                      <a:r>
                        <a:rPr lang="en-US" sz="1600" baseline="0" dirty="0" smtClean="0">
                          <a:latin typeface="Arial" pitchFamily="34" charset="0"/>
                          <a:cs typeface="Arial" pitchFamily="34" charset="0"/>
                        </a:rPr>
                        <a:t> nation on Earth, feels is in its interests.</a:t>
                      </a:r>
                      <a:endParaRPr lang="ru-RU" sz="1600" dirty="0">
                        <a:latin typeface="Arial" pitchFamily="34" charset="0"/>
                        <a:cs typeface="Arial" pitchFamily="34" charset="0"/>
                      </a:endParaRPr>
                    </a:p>
                  </a:txBody>
                  <a:tcPr marL="27376" marR="27376" marT="13687" marB="13687"/>
                </a:tc>
              </a:tr>
            </a:tbl>
          </a:graphicData>
        </a:graphic>
      </p:graphicFrame>
      <p:graphicFrame>
        <p:nvGraphicFramePr>
          <p:cNvPr id="13" name="Таблица 12"/>
          <p:cNvGraphicFramePr>
            <a:graphicFrameLocks noGrp="1"/>
          </p:cNvGraphicFramePr>
          <p:nvPr/>
        </p:nvGraphicFramePr>
        <p:xfrm>
          <a:off x="6660232" y="1412776"/>
          <a:ext cx="1656184" cy="5112567"/>
        </p:xfrm>
        <a:graphic>
          <a:graphicData uri="http://schemas.openxmlformats.org/drawingml/2006/table">
            <a:tbl>
              <a:tblPr>
                <a:tableStyleId>{2D5ABB26-0587-4C30-8999-92F81FD0307C}</a:tableStyleId>
              </a:tblPr>
              <a:tblGrid>
                <a:gridCol w="1656184"/>
              </a:tblGrid>
              <a:tr h="278274">
                <a:tc>
                  <a:txBody>
                    <a:bodyPr/>
                    <a:lstStyle/>
                    <a:p>
                      <a:pPr algn="ctr"/>
                      <a:endParaRPr lang="ru-RU" sz="1600" dirty="0">
                        <a:latin typeface="Arial" pitchFamily="34" charset="0"/>
                        <a:cs typeface="Arial" pitchFamily="34" charset="0"/>
                      </a:endParaRPr>
                    </a:p>
                  </a:txBody>
                  <a:tcPr marL="27376" marR="27376" marT="13687" marB="1368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8274">
                <a:tc>
                  <a:txBody>
                    <a:bodyPr/>
                    <a:lstStyle/>
                    <a:p>
                      <a:pPr algn="ctr"/>
                      <a:r>
                        <a:rPr lang="ru-RU" sz="1600" b="1" dirty="0" smtClean="0">
                          <a:latin typeface="Arial" pitchFamily="34" charset="0"/>
                          <a:cs typeface="Arial" pitchFamily="34" charset="0"/>
                          <a:sym typeface="Symbol"/>
                        </a:rPr>
                        <a:t></a:t>
                      </a:r>
                      <a:endParaRPr lang="ru-RU" sz="1600" b="1" dirty="0">
                        <a:latin typeface="Arial" pitchFamily="34" charset="0"/>
                        <a:cs typeface="Arial" pitchFamily="34" charset="0"/>
                      </a:endParaRPr>
                    </a:p>
                  </a:txBody>
                  <a:tcPr marL="27376" marR="27376" marT="13687" marB="1368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079">
                <a:tc>
                  <a:txBody>
                    <a:bodyPr/>
                    <a:lstStyle/>
                    <a:p>
                      <a:pPr algn="ctr"/>
                      <a:r>
                        <a:rPr lang="en-US" sz="1600" dirty="0" smtClean="0">
                          <a:latin typeface="Arial" pitchFamily="34" charset="0"/>
                          <a:cs typeface="Arial" pitchFamily="34" charset="0"/>
                        </a:rPr>
                        <a:t>being</a:t>
                      </a:r>
                      <a:endParaRPr lang="ru-RU" sz="1600" dirty="0">
                        <a:latin typeface="Arial" pitchFamily="34" charset="0"/>
                        <a:cs typeface="Arial" pitchFamily="34" charset="0"/>
                      </a:endParaRPr>
                    </a:p>
                  </a:txBody>
                  <a:tcPr marL="27376" marR="27376" marT="13687" marB="1368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079">
                <a:tc>
                  <a:txBody>
                    <a:bodyPr/>
                    <a:lstStyle/>
                    <a:p>
                      <a:pPr algn="ctr"/>
                      <a:r>
                        <a:rPr lang="en-US" sz="1600" dirty="0" smtClean="0">
                          <a:latin typeface="Arial" pitchFamily="34" charset="0"/>
                          <a:cs typeface="Arial" pitchFamily="34" charset="0"/>
                        </a:rPr>
                        <a:t>today</a:t>
                      </a:r>
                      <a:endParaRPr lang="ru-RU" sz="1600" dirty="0">
                        <a:latin typeface="Arial" pitchFamily="34" charset="0"/>
                        <a:cs typeface="Arial" pitchFamily="34" charset="0"/>
                      </a:endParaRPr>
                    </a:p>
                  </a:txBody>
                  <a:tcPr marL="27376" marR="27376" marT="13687" marB="1368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0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latin typeface="Arial" pitchFamily="34" charset="0"/>
                          <a:cs typeface="Arial" pitchFamily="34" charset="0"/>
                          <a:sym typeface="Symbol"/>
                        </a:rPr>
                        <a:t></a:t>
                      </a:r>
                      <a:endParaRPr lang="ru-RU" sz="1600" b="1" dirty="0" smtClean="0">
                        <a:latin typeface="Arial" pitchFamily="34" charset="0"/>
                        <a:cs typeface="Arial" pitchFamily="34" charset="0"/>
                      </a:endParaRPr>
                    </a:p>
                  </a:txBody>
                  <a:tcPr marL="27376" marR="27376" marT="13687" marB="1368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079">
                <a:tc>
                  <a:txBody>
                    <a:bodyPr/>
                    <a:lstStyle/>
                    <a:p>
                      <a:pPr algn="ctr"/>
                      <a:r>
                        <a:rPr lang="en-US" sz="1600" dirty="0" smtClean="0">
                          <a:latin typeface="Arial" pitchFamily="34" charset="0"/>
                          <a:cs typeface="Arial" pitchFamily="34" charset="0"/>
                        </a:rPr>
                        <a:t>not</a:t>
                      </a:r>
                      <a:endParaRPr lang="ru-RU" sz="1600" dirty="0">
                        <a:latin typeface="Arial" pitchFamily="34" charset="0"/>
                        <a:cs typeface="Arial" pitchFamily="34" charset="0"/>
                      </a:endParaRPr>
                    </a:p>
                  </a:txBody>
                  <a:tcPr marL="27376" marR="27376" marT="13687" marB="1368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079">
                <a:tc>
                  <a:txBody>
                    <a:bodyPr/>
                    <a:lstStyle/>
                    <a:p>
                      <a:pPr algn="ctr"/>
                      <a:r>
                        <a:rPr lang="en-US" sz="1600" dirty="0" smtClean="0">
                          <a:latin typeface="Arial" pitchFamily="34" charset="0"/>
                          <a:cs typeface="Arial" pitchFamily="34" charset="0"/>
                        </a:rPr>
                        <a:t>is</a:t>
                      </a:r>
                      <a:endParaRPr lang="ru-RU" sz="1600" dirty="0">
                        <a:latin typeface="Arial" pitchFamily="34" charset="0"/>
                        <a:cs typeface="Arial" pitchFamily="34" charset="0"/>
                      </a:endParaRPr>
                    </a:p>
                  </a:txBody>
                  <a:tcPr marL="27376" marR="27376" marT="13687" marB="1368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0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sym typeface="Symbol"/>
                        </a:rPr>
                        <a:t>not</a:t>
                      </a:r>
                      <a:endParaRPr lang="ru-RU" sz="1600" dirty="0" smtClean="0">
                        <a:latin typeface="Arial" pitchFamily="34" charset="0"/>
                        <a:cs typeface="Arial" pitchFamily="34" charset="0"/>
                      </a:endParaRPr>
                    </a:p>
                  </a:txBody>
                  <a:tcPr marL="27376" marR="27376" marT="13687" marB="1368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0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latin typeface="Arial" pitchFamily="34" charset="0"/>
                          <a:cs typeface="Arial" pitchFamily="34" charset="0"/>
                          <a:sym typeface="Symbol"/>
                        </a:rPr>
                        <a:t></a:t>
                      </a:r>
                      <a:endParaRPr lang="ru-RU" sz="1600" b="1" dirty="0" smtClean="0">
                        <a:latin typeface="Arial" pitchFamily="34" charset="0"/>
                        <a:cs typeface="Arial" pitchFamily="34" charset="0"/>
                      </a:endParaRPr>
                    </a:p>
                  </a:txBody>
                  <a:tcPr marL="27376" marR="27376" marT="13687" marB="1368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8274">
                <a:tc>
                  <a:txBody>
                    <a:bodyPr/>
                    <a:lstStyle/>
                    <a:p>
                      <a:pPr algn="ctr"/>
                      <a:r>
                        <a:rPr lang="en-US" sz="1600" dirty="0" smtClean="0">
                          <a:latin typeface="Arial" pitchFamily="34" charset="0"/>
                          <a:cs typeface="Arial" pitchFamily="34" charset="0"/>
                        </a:rPr>
                        <a:t>to</a:t>
                      </a:r>
                      <a:endParaRPr lang="ru-RU" sz="1600" dirty="0">
                        <a:latin typeface="Arial" pitchFamily="34" charset="0"/>
                        <a:cs typeface="Arial" pitchFamily="34" charset="0"/>
                      </a:endParaRPr>
                    </a:p>
                  </a:txBody>
                  <a:tcPr marL="27376" marR="27376" marT="13687" marB="1368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8274">
                <a:tc>
                  <a:txBody>
                    <a:bodyPr/>
                    <a:lstStyle/>
                    <a:p>
                      <a:pPr algn="ctr"/>
                      <a:r>
                        <a:rPr lang="ru-RU" sz="1600" b="1" dirty="0" smtClean="0">
                          <a:latin typeface="Arial" pitchFamily="34" charset="0"/>
                          <a:cs typeface="Arial" pitchFamily="34" charset="0"/>
                          <a:sym typeface="Symbol"/>
                        </a:rPr>
                        <a:t></a:t>
                      </a:r>
                      <a:endParaRPr lang="ru-RU" sz="1600" b="1" dirty="0">
                        <a:latin typeface="Arial" pitchFamily="34" charset="0"/>
                        <a:cs typeface="Arial" pitchFamily="34" charset="0"/>
                      </a:endParaRPr>
                    </a:p>
                  </a:txBody>
                  <a:tcPr marL="27376" marR="27376" marT="13687" marB="1368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8274">
                <a:tc>
                  <a:txBody>
                    <a:bodyPr/>
                    <a:lstStyle/>
                    <a:p>
                      <a:pPr algn="ctr"/>
                      <a:r>
                        <a:rPr lang="en-US" sz="1600" dirty="0" smtClean="0">
                          <a:latin typeface="Arial" pitchFamily="34" charset="0"/>
                          <a:cs typeface="Arial" pitchFamily="34" charset="0"/>
                        </a:rPr>
                        <a:t>be</a:t>
                      </a:r>
                      <a:endParaRPr lang="ru-RU" sz="1600" dirty="0">
                        <a:latin typeface="Arial" pitchFamily="34" charset="0"/>
                        <a:cs typeface="Arial" pitchFamily="34" charset="0"/>
                      </a:endParaRPr>
                    </a:p>
                  </a:txBody>
                  <a:tcPr marL="27376" marR="27376" marT="13687" marB="1368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8274">
                <a:tc>
                  <a:txBody>
                    <a:bodyPr/>
                    <a:lstStyle/>
                    <a:p>
                      <a:pPr algn="ctr"/>
                      <a:r>
                        <a:rPr lang="en-US" sz="1600" dirty="0" smtClean="0">
                          <a:latin typeface="Arial" pitchFamily="34" charset="0"/>
                          <a:cs typeface="Arial" pitchFamily="34" charset="0"/>
                        </a:rPr>
                        <a:t>it</a:t>
                      </a:r>
                      <a:endParaRPr lang="ru-RU" sz="1600" dirty="0">
                        <a:latin typeface="Arial" pitchFamily="34" charset="0"/>
                        <a:cs typeface="Arial" pitchFamily="34" charset="0"/>
                      </a:endParaRPr>
                    </a:p>
                  </a:txBody>
                  <a:tcPr marL="27376" marR="27376" marT="13687" marB="1368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82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latin typeface="Arial" pitchFamily="34" charset="0"/>
                          <a:cs typeface="Arial" pitchFamily="34" charset="0"/>
                          <a:sym typeface="Symbol"/>
                        </a:rPr>
                        <a:t></a:t>
                      </a:r>
                      <a:endParaRPr lang="ru-RU" sz="1600" b="1" dirty="0" smtClean="0">
                        <a:latin typeface="Arial" pitchFamily="34" charset="0"/>
                        <a:cs typeface="Arial" pitchFamily="34" charset="0"/>
                      </a:endParaRPr>
                    </a:p>
                  </a:txBody>
                  <a:tcPr marL="27376" marR="27376" marT="13687" marB="1368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8274">
                <a:tc>
                  <a:txBody>
                    <a:bodyPr/>
                    <a:lstStyle/>
                    <a:p>
                      <a:pPr algn="ctr"/>
                      <a:r>
                        <a:rPr lang="en-US" sz="1600" dirty="0" smtClean="0">
                          <a:latin typeface="Arial" pitchFamily="34" charset="0"/>
                          <a:cs typeface="Arial" pitchFamily="34" charset="0"/>
                        </a:rPr>
                        <a:t>be</a:t>
                      </a:r>
                      <a:endParaRPr lang="ru-RU" sz="1600" dirty="0">
                        <a:latin typeface="Arial" pitchFamily="34" charset="0"/>
                        <a:cs typeface="Arial" pitchFamily="34" charset="0"/>
                      </a:endParaRPr>
                    </a:p>
                  </a:txBody>
                  <a:tcPr marL="27376" marR="27376" marT="13687" marB="1368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8274">
                <a:tc>
                  <a:txBody>
                    <a:bodyPr/>
                    <a:lstStyle/>
                    <a:p>
                      <a:pPr algn="ctr"/>
                      <a:r>
                        <a:rPr lang="en-US" sz="1600" dirty="0" smtClean="0">
                          <a:latin typeface="Arial" pitchFamily="34" charset="0"/>
                          <a:cs typeface="Arial" pitchFamily="34" charset="0"/>
                        </a:rPr>
                        <a:t>are</a:t>
                      </a:r>
                      <a:endParaRPr lang="ru-RU" sz="1600" dirty="0">
                        <a:latin typeface="Arial" pitchFamily="34" charset="0"/>
                        <a:cs typeface="Arial" pitchFamily="34" charset="0"/>
                      </a:endParaRPr>
                    </a:p>
                  </a:txBody>
                  <a:tcPr marL="27376" marR="27376" marT="13687" marB="1368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8274">
                <a:tc>
                  <a:txBody>
                    <a:bodyPr/>
                    <a:lstStyle/>
                    <a:p>
                      <a:pPr algn="ctr"/>
                      <a:r>
                        <a:rPr lang="en-US" sz="1600" dirty="0" smtClean="0">
                          <a:latin typeface="Arial" pitchFamily="34" charset="0"/>
                          <a:cs typeface="Arial" pitchFamily="34" charset="0"/>
                        </a:rPr>
                        <a:t>Is</a:t>
                      </a:r>
                      <a:endParaRPr lang="ru-RU" sz="1600" dirty="0">
                        <a:latin typeface="Arial" pitchFamily="34" charset="0"/>
                        <a:cs typeface="Arial" pitchFamily="34" charset="0"/>
                      </a:endParaRPr>
                    </a:p>
                  </a:txBody>
                  <a:tcPr marL="27376" marR="27376" marT="13687" marB="1368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82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latin typeface="Arial" pitchFamily="34" charset="0"/>
                          <a:cs typeface="Arial" pitchFamily="34" charset="0"/>
                          <a:sym typeface="Symbol"/>
                        </a:rPr>
                        <a:t></a:t>
                      </a:r>
                      <a:endParaRPr lang="ru-RU" sz="1600" b="1" dirty="0" smtClean="0">
                        <a:latin typeface="Arial" pitchFamily="34" charset="0"/>
                        <a:cs typeface="Arial" pitchFamily="34" charset="0"/>
                      </a:endParaRPr>
                    </a:p>
                  </a:txBody>
                  <a:tcPr marL="27376" marR="27376" marT="13687" marB="1368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400" dirty="0" err="1" smtClean="0">
                <a:latin typeface="Arial" pitchFamily="34" charset="0"/>
                <a:cs typeface="Arial" pitchFamily="34" charset="0"/>
              </a:rPr>
              <a:t>Wordbuilding</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Prefixes</a:t>
            </a:r>
            <a:endParaRPr lang="ru-RU" sz="2400" dirty="0">
              <a:latin typeface="Arial" pitchFamily="34" charset="0"/>
              <a:cs typeface="Arial" pitchFamily="34" charset="0"/>
            </a:endParaRPr>
          </a:p>
        </p:txBody>
      </p:sp>
      <p:pic>
        <p:nvPicPr>
          <p:cNvPr id="4" name="Содержимое 3"/>
          <p:cNvPicPr>
            <a:picLocks noGrp="1"/>
          </p:cNvPicPr>
          <p:nvPr>
            <p:ph idx="1"/>
          </p:nvPr>
        </p:nvPicPr>
        <p:blipFill>
          <a:blip r:embed="rId2" cstate="print">
            <a:grayscl/>
            <a:lum bright="7000" contrast="5000"/>
          </a:blip>
          <a:srcRect/>
          <a:stretch>
            <a:fillRect/>
          </a:stretch>
        </p:blipFill>
        <p:spPr bwMode="auto">
          <a:xfrm>
            <a:off x="1259632" y="1268760"/>
            <a:ext cx="6912768" cy="4392488"/>
          </a:xfrm>
          <a:prstGeom prst="rect">
            <a:avLst/>
          </a:prstGeom>
          <a:noFill/>
          <a:ln w="9525">
            <a:noFill/>
            <a:miter lim="800000"/>
            <a:headEnd/>
            <a:tailEnd/>
          </a:ln>
        </p:spPr>
      </p:pic>
      <p:sp>
        <p:nvSpPr>
          <p:cNvPr id="5" name="TextBox 4"/>
          <p:cNvSpPr txBox="1"/>
          <p:nvPr/>
        </p:nvSpPr>
        <p:spPr>
          <a:xfrm>
            <a:off x="1331640" y="5805264"/>
            <a:ext cx="6984776" cy="738664"/>
          </a:xfrm>
          <a:prstGeom prst="rect">
            <a:avLst/>
          </a:prstGeom>
          <a:noFill/>
        </p:spPr>
        <p:txBody>
          <a:bodyPr wrap="square" rtlCol="0">
            <a:spAutoFit/>
          </a:bodyPr>
          <a:lstStyle/>
          <a:p>
            <a:r>
              <a:rPr lang="en-US" sz="1400" b="1" dirty="0" smtClean="0"/>
              <a:t>Keys</a:t>
            </a:r>
          </a:p>
          <a:p>
            <a:r>
              <a:rPr lang="en-US" sz="1400" b="1" dirty="0" smtClean="0"/>
              <a:t>Across: 1. </a:t>
            </a:r>
            <a:r>
              <a:rPr lang="en-US" sz="1400" b="1" dirty="0" err="1" smtClean="0"/>
              <a:t>il</a:t>
            </a:r>
            <a:r>
              <a:rPr lang="en-US" sz="1400" b="1" dirty="0" smtClean="0"/>
              <a:t>- 2. trans- 5. under- 7. pro- 8. in- 10. over-  11. anti- 13. </a:t>
            </a:r>
            <a:r>
              <a:rPr lang="en-US" sz="1400" b="1" dirty="0" err="1" smtClean="0"/>
              <a:t>mis</a:t>
            </a:r>
            <a:r>
              <a:rPr lang="en-US" sz="1400" b="1" dirty="0" smtClean="0"/>
              <a:t>-</a:t>
            </a:r>
          </a:p>
          <a:p>
            <a:r>
              <a:rPr lang="en-US" sz="1400" b="1" dirty="0" smtClean="0"/>
              <a:t>Down: 1. inter- 3. super- 4. co- 5. un- 6. </a:t>
            </a:r>
            <a:r>
              <a:rPr lang="en-US" sz="1400" b="1" dirty="0" err="1" smtClean="0"/>
              <a:t>dis</a:t>
            </a:r>
            <a:r>
              <a:rPr lang="en-US" sz="1400" b="1" dirty="0" smtClean="0"/>
              <a:t>- 8. </a:t>
            </a:r>
            <a:r>
              <a:rPr lang="en-US" sz="1400" b="1" dirty="0" err="1" smtClean="0"/>
              <a:t>ir</a:t>
            </a:r>
            <a:r>
              <a:rPr lang="en-US" sz="1400" b="1" dirty="0" smtClean="0"/>
              <a:t>- 9. post- 12. </a:t>
            </a:r>
            <a:r>
              <a:rPr lang="en-US" sz="1400" b="1" dirty="0" err="1" smtClean="0"/>
              <a:t>im</a:t>
            </a:r>
            <a:r>
              <a:rPr lang="en-US" sz="1400" b="1" dirty="0" smtClean="0"/>
              <a:t>-  </a:t>
            </a:r>
            <a:endParaRPr lang="ru-RU"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400" dirty="0" err="1" smtClean="0">
                <a:latin typeface="Arial" pitchFamily="34" charset="0"/>
                <a:cs typeface="Arial" pitchFamily="34" charset="0"/>
              </a:rPr>
              <a:t>Wordbuilding</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Suffixes</a:t>
            </a:r>
            <a:endParaRPr lang="ru-RU" sz="2400" dirty="0">
              <a:latin typeface="Arial" pitchFamily="34" charset="0"/>
              <a:cs typeface="Arial" pitchFamily="34" charset="0"/>
            </a:endParaRPr>
          </a:p>
        </p:txBody>
      </p:sp>
      <p:graphicFrame>
        <p:nvGraphicFramePr>
          <p:cNvPr id="7" name="Содержимое 6"/>
          <p:cNvGraphicFramePr>
            <a:graphicFrameLocks noGrp="1"/>
          </p:cNvGraphicFramePr>
          <p:nvPr>
            <p:ph idx="1"/>
          </p:nvPr>
        </p:nvGraphicFramePr>
        <p:xfrm>
          <a:off x="457200" y="1600200"/>
          <a:ext cx="8229600" cy="4820920"/>
        </p:xfrm>
        <a:graphic>
          <a:graphicData uri="http://schemas.openxmlformats.org/drawingml/2006/table">
            <a:tbl>
              <a:tblPr firstRow="1" bandRow="1">
                <a:tableStyleId>{2D5ABB26-0587-4C30-8999-92F81FD0307C}</a:tableStyleId>
              </a:tblPr>
              <a:tblGrid>
                <a:gridCol w="4114800"/>
                <a:gridCol w="4114800"/>
              </a:tblGrid>
              <a:tr h="370840">
                <a:tc gridSpan="2">
                  <a:txBody>
                    <a:bodyPr/>
                    <a:lstStyle/>
                    <a:p>
                      <a:r>
                        <a:rPr lang="en-US" sz="1400" b="1" dirty="0" smtClean="0">
                          <a:latin typeface="Arial" pitchFamily="34" charset="0"/>
                          <a:cs typeface="Arial" pitchFamily="34" charset="0"/>
                        </a:rPr>
                        <a:t>These nouns are formed with the suffix –ion. Complete the chart with the original verbs.</a:t>
                      </a:r>
                      <a:endParaRPr lang="ru-RU" sz="1400" b="1" dirty="0">
                        <a:latin typeface="Arial" pitchFamily="34" charset="0"/>
                        <a:cs typeface="Arial" pitchFamily="34" charset="0"/>
                      </a:endParaRPr>
                    </a:p>
                  </a:txBody>
                  <a:tcPr/>
                </a:tc>
                <a:tc hMerge="1">
                  <a:txBody>
                    <a:bodyPr/>
                    <a:lstStyle/>
                    <a:p>
                      <a:endParaRPr lang="ru-RU" dirty="0"/>
                    </a:p>
                  </a:txBody>
                  <a:tcPr/>
                </a:tc>
              </a:tr>
              <a:tr h="370840">
                <a:tc>
                  <a:txBody>
                    <a:bodyPr/>
                    <a:lstStyle/>
                    <a:p>
                      <a:r>
                        <a:rPr lang="en-US" sz="1600" b="1" dirty="0" smtClean="0">
                          <a:latin typeface="Arial" pitchFamily="34" charset="0"/>
                          <a:cs typeface="Arial" pitchFamily="34" charset="0"/>
                        </a:rPr>
                        <a:t>Noun</a:t>
                      </a:r>
                      <a:endParaRPr lang="ru-RU" sz="1600" b="1" dirty="0">
                        <a:latin typeface="Arial" pitchFamily="34" charset="0"/>
                        <a:cs typeface="Arial" pitchFamily="34" charset="0"/>
                      </a:endParaRPr>
                    </a:p>
                  </a:txBody>
                  <a:tcPr/>
                </a:tc>
                <a:tc>
                  <a:txBody>
                    <a:bodyPr/>
                    <a:lstStyle/>
                    <a:p>
                      <a:r>
                        <a:rPr lang="en-US" b="1" dirty="0" smtClean="0"/>
                        <a:t>Verb</a:t>
                      </a:r>
                      <a:endParaRPr lang="ru-RU" b="1" dirty="0"/>
                    </a:p>
                  </a:txBody>
                  <a:tcPr/>
                </a:tc>
              </a:tr>
              <a:tr h="370840">
                <a:tc>
                  <a:txBody>
                    <a:bodyPr/>
                    <a:lstStyle/>
                    <a:p>
                      <a:pPr marL="342900" indent="-342900">
                        <a:buNone/>
                      </a:pPr>
                      <a:r>
                        <a:rPr lang="en-US" sz="1600" dirty="0" smtClean="0">
                          <a:latin typeface="Arial" pitchFamily="34" charset="0"/>
                          <a:cs typeface="Arial" pitchFamily="34" charset="0"/>
                        </a:rPr>
                        <a:t>1. Decision</a:t>
                      </a:r>
                      <a:endParaRPr lang="ru-RU" sz="1600" dirty="0">
                        <a:latin typeface="Arial" pitchFamily="34" charset="0"/>
                        <a:cs typeface="Arial" pitchFamily="34" charset="0"/>
                      </a:endParaRPr>
                    </a:p>
                  </a:txBody>
                  <a:tcPr/>
                </a:tc>
                <a:tc>
                  <a:txBody>
                    <a:bodyPr/>
                    <a:lstStyle/>
                    <a:p>
                      <a:endParaRPr lang="ru-RU" dirty="0"/>
                    </a:p>
                  </a:txBody>
                  <a:tcPr/>
                </a:tc>
              </a:tr>
              <a:tr h="370840">
                <a:tc>
                  <a:txBody>
                    <a:bodyPr/>
                    <a:lstStyle/>
                    <a:p>
                      <a:r>
                        <a:rPr lang="en-US" sz="1600" dirty="0" smtClean="0">
                          <a:latin typeface="Arial" pitchFamily="34" charset="0"/>
                          <a:cs typeface="Arial" pitchFamily="34" charset="0"/>
                        </a:rPr>
                        <a:t>2. Qualification</a:t>
                      </a:r>
                    </a:p>
                  </a:txBody>
                  <a:tcPr/>
                </a:tc>
                <a:tc>
                  <a:txBody>
                    <a:bodyPr/>
                    <a:lstStyle/>
                    <a:p>
                      <a:endParaRPr lang="ru-RU" dirty="0"/>
                    </a:p>
                  </a:txBody>
                  <a:tcPr/>
                </a:tc>
              </a:tr>
              <a:tr h="370840">
                <a:tc>
                  <a:txBody>
                    <a:bodyPr/>
                    <a:lstStyle/>
                    <a:p>
                      <a:r>
                        <a:rPr lang="en-US" sz="1600" dirty="0" smtClean="0">
                          <a:latin typeface="Arial" pitchFamily="34" charset="0"/>
                          <a:cs typeface="Arial" pitchFamily="34" charset="0"/>
                        </a:rPr>
                        <a:t>3. Addition</a:t>
                      </a:r>
                      <a:endParaRPr lang="ru-RU" sz="1600" dirty="0">
                        <a:latin typeface="Arial" pitchFamily="34" charset="0"/>
                        <a:cs typeface="Arial" pitchFamily="34" charset="0"/>
                      </a:endParaRPr>
                    </a:p>
                  </a:txBody>
                  <a:tcPr/>
                </a:tc>
                <a:tc>
                  <a:txBody>
                    <a:bodyPr/>
                    <a:lstStyle/>
                    <a:p>
                      <a:endParaRPr lang="ru-RU" dirty="0"/>
                    </a:p>
                  </a:txBody>
                  <a:tcPr/>
                </a:tc>
              </a:tr>
              <a:tr h="370840">
                <a:tc>
                  <a:txBody>
                    <a:bodyPr/>
                    <a:lstStyle/>
                    <a:p>
                      <a:r>
                        <a:rPr lang="en-US" sz="1600" dirty="0" smtClean="0">
                          <a:latin typeface="Arial" pitchFamily="34" charset="0"/>
                          <a:cs typeface="Arial" pitchFamily="34" charset="0"/>
                        </a:rPr>
                        <a:t>4. Accusation</a:t>
                      </a:r>
                      <a:endParaRPr lang="ru-RU" sz="1600" dirty="0">
                        <a:latin typeface="Arial" pitchFamily="34" charset="0"/>
                        <a:cs typeface="Arial" pitchFamily="34" charset="0"/>
                      </a:endParaRPr>
                    </a:p>
                  </a:txBody>
                  <a:tcPr/>
                </a:tc>
                <a:tc>
                  <a:txBody>
                    <a:bodyPr/>
                    <a:lstStyle/>
                    <a:p>
                      <a:endParaRPr lang="ru-RU" dirty="0"/>
                    </a:p>
                  </a:txBody>
                  <a:tcPr/>
                </a:tc>
              </a:tr>
              <a:tr h="370840">
                <a:tc>
                  <a:txBody>
                    <a:bodyPr/>
                    <a:lstStyle/>
                    <a:p>
                      <a:r>
                        <a:rPr lang="en-US" sz="1600" dirty="0" smtClean="0">
                          <a:latin typeface="Arial" pitchFamily="34" charset="0"/>
                          <a:cs typeface="Arial" pitchFamily="34" charset="0"/>
                        </a:rPr>
                        <a:t>5. Flotation</a:t>
                      </a:r>
                      <a:endParaRPr lang="ru-RU" sz="1600" dirty="0">
                        <a:latin typeface="Arial" pitchFamily="34" charset="0"/>
                        <a:cs typeface="Arial" pitchFamily="34" charset="0"/>
                      </a:endParaRPr>
                    </a:p>
                  </a:txBody>
                  <a:tcPr/>
                </a:tc>
                <a:tc>
                  <a:txBody>
                    <a:bodyPr/>
                    <a:lstStyle/>
                    <a:p>
                      <a:endParaRPr lang="ru-RU" dirty="0"/>
                    </a:p>
                  </a:txBody>
                  <a:tcPr/>
                </a:tc>
              </a:tr>
              <a:tr h="370840">
                <a:tc>
                  <a:txBody>
                    <a:bodyPr/>
                    <a:lstStyle/>
                    <a:p>
                      <a:r>
                        <a:rPr lang="en-US" sz="1600" dirty="0" smtClean="0">
                          <a:latin typeface="Arial" pitchFamily="34" charset="0"/>
                          <a:cs typeface="Arial" pitchFamily="34" charset="0"/>
                        </a:rPr>
                        <a:t>6. Expansion</a:t>
                      </a:r>
                      <a:endParaRPr lang="ru-RU" sz="1600" dirty="0">
                        <a:latin typeface="Arial" pitchFamily="34" charset="0"/>
                        <a:cs typeface="Arial" pitchFamily="34" charset="0"/>
                      </a:endParaRPr>
                    </a:p>
                  </a:txBody>
                  <a:tcPr/>
                </a:tc>
                <a:tc>
                  <a:txBody>
                    <a:bodyPr/>
                    <a:lstStyle/>
                    <a:p>
                      <a:endParaRPr lang="ru-RU" dirty="0"/>
                    </a:p>
                  </a:txBody>
                  <a:tcPr/>
                </a:tc>
              </a:tr>
              <a:tr h="370840">
                <a:tc>
                  <a:txBody>
                    <a:bodyPr/>
                    <a:lstStyle/>
                    <a:p>
                      <a:r>
                        <a:rPr lang="en-US" sz="1600" dirty="0" smtClean="0">
                          <a:latin typeface="Arial" pitchFamily="34" charset="0"/>
                          <a:cs typeface="Arial" pitchFamily="34" charset="0"/>
                        </a:rPr>
                        <a:t>7. Rendition</a:t>
                      </a:r>
                      <a:endParaRPr lang="ru-RU" sz="1600" dirty="0">
                        <a:latin typeface="Arial" pitchFamily="34" charset="0"/>
                        <a:cs typeface="Arial" pitchFamily="34" charset="0"/>
                      </a:endParaRPr>
                    </a:p>
                  </a:txBody>
                  <a:tcPr/>
                </a:tc>
                <a:tc>
                  <a:txBody>
                    <a:bodyPr/>
                    <a:lstStyle/>
                    <a:p>
                      <a:endParaRPr lang="ru-RU" dirty="0"/>
                    </a:p>
                  </a:txBody>
                  <a:tcPr/>
                </a:tc>
              </a:tr>
              <a:tr h="370840">
                <a:tc>
                  <a:txBody>
                    <a:bodyPr/>
                    <a:lstStyle/>
                    <a:p>
                      <a:r>
                        <a:rPr lang="en-US" sz="1600" dirty="0" smtClean="0">
                          <a:latin typeface="Arial" pitchFamily="34" charset="0"/>
                          <a:cs typeface="Arial" pitchFamily="34" charset="0"/>
                        </a:rPr>
                        <a:t>8. Confession</a:t>
                      </a:r>
                      <a:endParaRPr lang="ru-RU" sz="1600" dirty="0">
                        <a:latin typeface="Arial" pitchFamily="34" charset="0"/>
                        <a:cs typeface="Arial" pitchFamily="34" charset="0"/>
                      </a:endParaRPr>
                    </a:p>
                  </a:txBody>
                  <a:tcPr/>
                </a:tc>
                <a:tc>
                  <a:txBody>
                    <a:bodyPr/>
                    <a:lstStyle/>
                    <a:p>
                      <a:endParaRPr lang="ru-RU" dirty="0"/>
                    </a:p>
                  </a:txBody>
                  <a:tcPr/>
                </a:tc>
              </a:tr>
              <a:tr h="370840">
                <a:tc>
                  <a:txBody>
                    <a:bodyPr/>
                    <a:lstStyle/>
                    <a:p>
                      <a:r>
                        <a:rPr lang="en-US" sz="1600" dirty="0" smtClean="0">
                          <a:latin typeface="Arial" pitchFamily="34" charset="0"/>
                          <a:cs typeface="Arial" pitchFamily="34" charset="0"/>
                        </a:rPr>
                        <a:t>9. Opposition</a:t>
                      </a:r>
                      <a:endParaRPr lang="ru-RU" sz="1600" dirty="0">
                        <a:latin typeface="Arial" pitchFamily="34" charset="0"/>
                        <a:cs typeface="Arial" pitchFamily="34" charset="0"/>
                      </a:endParaRPr>
                    </a:p>
                  </a:txBody>
                  <a:tcPr/>
                </a:tc>
                <a:tc>
                  <a:txBody>
                    <a:bodyPr/>
                    <a:lstStyle/>
                    <a:p>
                      <a:endParaRPr lang="ru-RU" dirty="0"/>
                    </a:p>
                  </a:txBody>
                  <a:tcPr/>
                </a:tc>
              </a:tr>
              <a:tr h="370840">
                <a:tc>
                  <a:txBody>
                    <a:bodyPr/>
                    <a:lstStyle/>
                    <a:p>
                      <a:r>
                        <a:rPr lang="en-US" sz="1600" dirty="0" smtClean="0">
                          <a:latin typeface="Arial" pitchFamily="34" charset="0"/>
                          <a:cs typeface="Arial" pitchFamily="34" charset="0"/>
                        </a:rPr>
                        <a:t>10. Occupation</a:t>
                      </a:r>
                      <a:endParaRPr lang="ru-RU" sz="1600" dirty="0">
                        <a:latin typeface="Arial" pitchFamily="34" charset="0"/>
                        <a:cs typeface="Arial" pitchFamily="34" charset="0"/>
                      </a:endParaRPr>
                    </a:p>
                  </a:txBody>
                  <a:tcPr/>
                </a:tc>
                <a:tc>
                  <a:txBody>
                    <a:bodyPr/>
                    <a:lstStyle/>
                    <a:p>
                      <a:endParaRPr lang="ru-RU" dirty="0"/>
                    </a:p>
                  </a:txBody>
                  <a:tcPr/>
                </a:tc>
              </a:tr>
              <a:tr h="370840">
                <a:tc>
                  <a:txBody>
                    <a:bodyPr/>
                    <a:lstStyle/>
                    <a:p>
                      <a:r>
                        <a:rPr lang="en-US" sz="1600" dirty="0" smtClean="0">
                          <a:latin typeface="Arial" pitchFamily="34" charset="0"/>
                          <a:cs typeface="Arial" pitchFamily="34" charset="0"/>
                        </a:rPr>
                        <a:t>11. Collision</a:t>
                      </a:r>
                      <a:endParaRPr lang="ru-RU" sz="1600" dirty="0">
                        <a:latin typeface="Arial" pitchFamily="34" charset="0"/>
                        <a:cs typeface="Arial" pitchFamily="34" charset="0"/>
                      </a:endParaRPr>
                    </a:p>
                  </a:txBody>
                  <a:tcPr/>
                </a:tc>
                <a:tc>
                  <a:txBody>
                    <a:bodyPr/>
                    <a:lstStyle/>
                    <a:p>
                      <a:endParaRPr lang="ru-RU" dirty="0"/>
                    </a:p>
                  </a:txBody>
                  <a:tcPr/>
                </a:tc>
              </a:tr>
            </a:tbl>
          </a:graphicData>
        </a:graphic>
      </p:graphicFrame>
      <p:grpSp>
        <p:nvGrpSpPr>
          <p:cNvPr id="20" name="Группа 19"/>
          <p:cNvGrpSpPr/>
          <p:nvPr/>
        </p:nvGrpSpPr>
        <p:grpSpPr>
          <a:xfrm>
            <a:off x="4572000" y="2348880"/>
            <a:ext cx="3168352" cy="4010962"/>
            <a:chOff x="4644008" y="2636912"/>
            <a:chExt cx="3168352" cy="4010962"/>
          </a:xfrm>
        </p:grpSpPr>
        <p:sp>
          <p:nvSpPr>
            <p:cNvPr id="8" name="TextBox 7"/>
            <p:cNvSpPr txBox="1"/>
            <p:nvPr/>
          </p:nvSpPr>
          <p:spPr>
            <a:xfrm>
              <a:off x="4644008" y="2636912"/>
              <a:ext cx="3168352" cy="338554"/>
            </a:xfrm>
            <a:prstGeom prst="rect">
              <a:avLst/>
            </a:prstGeom>
            <a:noFill/>
          </p:spPr>
          <p:txBody>
            <a:bodyPr wrap="square" rtlCol="0">
              <a:spAutoFit/>
            </a:bodyPr>
            <a:lstStyle/>
            <a:p>
              <a:r>
                <a:rPr lang="en-US" sz="1600" dirty="0" smtClean="0"/>
                <a:t>decide</a:t>
              </a:r>
              <a:endParaRPr lang="ru-RU" sz="1600" dirty="0"/>
            </a:p>
          </p:txBody>
        </p:sp>
        <p:grpSp>
          <p:nvGrpSpPr>
            <p:cNvPr id="19" name="Группа 18"/>
            <p:cNvGrpSpPr/>
            <p:nvPr/>
          </p:nvGrpSpPr>
          <p:grpSpPr>
            <a:xfrm>
              <a:off x="4644008" y="2996952"/>
              <a:ext cx="3168352" cy="3650922"/>
              <a:chOff x="4644008" y="2996952"/>
              <a:chExt cx="3168352" cy="3650922"/>
            </a:xfrm>
          </p:grpSpPr>
          <p:sp>
            <p:nvSpPr>
              <p:cNvPr id="9" name="TextBox 8"/>
              <p:cNvSpPr txBox="1"/>
              <p:nvPr/>
            </p:nvSpPr>
            <p:spPr>
              <a:xfrm>
                <a:off x="4644008" y="2996952"/>
                <a:ext cx="3168352" cy="338554"/>
              </a:xfrm>
              <a:prstGeom prst="rect">
                <a:avLst/>
              </a:prstGeom>
              <a:noFill/>
            </p:spPr>
            <p:txBody>
              <a:bodyPr wrap="square" rtlCol="0">
                <a:spAutoFit/>
              </a:bodyPr>
              <a:lstStyle/>
              <a:p>
                <a:r>
                  <a:rPr lang="en-US" sz="1600" dirty="0" smtClean="0"/>
                  <a:t>qualify</a:t>
                </a:r>
                <a:endParaRPr lang="ru-RU" sz="1600" dirty="0"/>
              </a:p>
            </p:txBody>
          </p:sp>
          <p:sp>
            <p:nvSpPr>
              <p:cNvPr id="10" name="TextBox 9"/>
              <p:cNvSpPr txBox="1"/>
              <p:nvPr/>
            </p:nvSpPr>
            <p:spPr>
              <a:xfrm>
                <a:off x="4644008" y="3356992"/>
                <a:ext cx="3168352" cy="338554"/>
              </a:xfrm>
              <a:prstGeom prst="rect">
                <a:avLst/>
              </a:prstGeom>
              <a:noFill/>
            </p:spPr>
            <p:txBody>
              <a:bodyPr wrap="square" rtlCol="0">
                <a:spAutoFit/>
              </a:bodyPr>
              <a:lstStyle/>
              <a:p>
                <a:r>
                  <a:rPr lang="en-US" sz="1600" dirty="0" smtClean="0"/>
                  <a:t>add</a:t>
                </a:r>
                <a:endParaRPr lang="ru-RU" sz="1600" dirty="0"/>
              </a:p>
            </p:txBody>
          </p:sp>
          <p:sp>
            <p:nvSpPr>
              <p:cNvPr id="11" name="TextBox 10"/>
              <p:cNvSpPr txBox="1"/>
              <p:nvPr/>
            </p:nvSpPr>
            <p:spPr>
              <a:xfrm>
                <a:off x="4644008" y="4437112"/>
                <a:ext cx="3168352" cy="338554"/>
              </a:xfrm>
              <a:prstGeom prst="rect">
                <a:avLst/>
              </a:prstGeom>
              <a:noFill/>
            </p:spPr>
            <p:txBody>
              <a:bodyPr wrap="square" rtlCol="0">
                <a:spAutoFit/>
              </a:bodyPr>
              <a:lstStyle/>
              <a:p>
                <a:r>
                  <a:rPr lang="en-US" sz="1600" dirty="0" smtClean="0"/>
                  <a:t>expand</a:t>
                </a:r>
                <a:endParaRPr lang="ru-RU" sz="1600" dirty="0"/>
              </a:p>
            </p:txBody>
          </p:sp>
          <p:sp>
            <p:nvSpPr>
              <p:cNvPr id="12" name="TextBox 11"/>
              <p:cNvSpPr txBox="1"/>
              <p:nvPr/>
            </p:nvSpPr>
            <p:spPr>
              <a:xfrm>
                <a:off x="4644008" y="4869160"/>
                <a:ext cx="3168352" cy="338554"/>
              </a:xfrm>
              <a:prstGeom prst="rect">
                <a:avLst/>
              </a:prstGeom>
              <a:noFill/>
            </p:spPr>
            <p:txBody>
              <a:bodyPr wrap="square" rtlCol="0">
                <a:spAutoFit/>
              </a:bodyPr>
              <a:lstStyle/>
              <a:p>
                <a:r>
                  <a:rPr lang="en-US" sz="1600" dirty="0" smtClean="0"/>
                  <a:t>render</a:t>
                </a:r>
                <a:endParaRPr lang="ru-RU" sz="1600" dirty="0"/>
              </a:p>
            </p:txBody>
          </p:sp>
          <p:sp>
            <p:nvSpPr>
              <p:cNvPr id="13" name="TextBox 12"/>
              <p:cNvSpPr txBox="1"/>
              <p:nvPr/>
            </p:nvSpPr>
            <p:spPr>
              <a:xfrm>
                <a:off x="4644008" y="5229200"/>
                <a:ext cx="3168352" cy="338554"/>
              </a:xfrm>
              <a:prstGeom prst="rect">
                <a:avLst/>
              </a:prstGeom>
              <a:noFill/>
            </p:spPr>
            <p:txBody>
              <a:bodyPr wrap="square" rtlCol="0">
                <a:spAutoFit/>
              </a:bodyPr>
              <a:lstStyle/>
              <a:p>
                <a:r>
                  <a:rPr lang="en-US" sz="1600" dirty="0" smtClean="0"/>
                  <a:t>confess</a:t>
                </a:r>
                <a:endParaRPr lang="ru-RU" sz="1600" dirty="0"/>
              </a:p>
            </p:txBody>
          </p:sp>
          <p:sp>
            <p:nvSpPr>
              <p:cNvPr id="14" name="TextBox 13"/>
              <p:cNvSpPr txBox="1"/>
              <p:nvPr/>
            </p:nvSpPr>
            <p:spPr>
              <a:xfrm>
                <a:off x="4644008" y="5589240"/>
                <a:ext cx="3168352" cy="338554"/>
              </a:xfrm>
              <a:prstGeom prst="rect">
                <a:avLst/>
              </a:prstGeom>
              <a:noFill/>
            </p:spPr>
            <p:txBody>
              <a:bodyPr wrap="square" rtlCol="0">
                <a:spAutoFit/>
              </a:bodyPr>
              <a:lstStyle/>
              <a:p>
                <a:r>
                  <a:rPr lang="en-US" sz="1600" dirty="0" smtClean="0"/>
                  <a:t>oppose</a:t>
                </a:r>
                <a:endParaRPr lang="ru-RU" sz="1600" dirty="0"/>
              </a:p>
            </p:txBody>
          </p:sp>
          <p:sp>
            <p:nvSpPr>
              <p:cNvPr id="15" name="TextBox 14"/>
              <p:cNvSpPr txBox="1"/>
              <p:nvPr/>
            </p:nvSpPr>
            <p:spPr>
              <a:xfrm>
                <a:off x="4644008" y="5949280"/>
                <a:ext cx="3168352" cy="338554"/>
              </a:xfrm>
              <a:prstGeom prst="rect">
                <a:avLst/>
              </a:prstGeom>
              <a:noFill/>
            </p:spPr>
            <p:txBody>
              <a:bodyPr wrap="square" rtlCol="0">
                <a:spAutoFit/>
              </a:bodyPr>
              <a:lstStyle/>
              <a:p>
                <a:r>
                  <a:rPr lang="en-US" sz="1600" dirty="0" smtClean="0"/>
                  <a:t>occupy</a:t>
                </a:r>
                <a:endParaRPr lang="ru-RU" sz="1600" dirty="0"/>
              </a:p>
            </p:txBody>
          </p:sp>
          <p:sp>
            <p:nvSpPr>
              <p:cNvPr id="16" name="TextBox 15"/>
              <p:cNvSpPr txBox="1"/>
              <p:nvPr/>
            </p:nvSpPr>
            <p:spPr>
              <a:xfrm>
                <a:off x="4644008" y="6309320"/>
                <a:ext cx="3168352" cy="338554"/>
              </a:xfrm>
              <a:prstGeom prst="rect">
                <a:avLst/>
              </a:prstGeom>
              <a:noFill/>
            </p:spPr>
            <p:txBody>
              <a:bodyPr wrap="square" rtlCol="0">
                <a:spAutoFit/>
              </a:bodyPr>
              <a:lstStyle/>
              <a:p>
                <a:r>
                  <a:rPr lang="en-US" sz="1600" dirty="0" smtClean="0"/>
                  <a:t>collide</a:t>
                </a:r>
                <a:endParaRPr lang="ru-RU" sz="1600" dirty="0"/>
              </a:p>
            </p:txBody>
          </p:sp>
          <p:sp>
            <p:nvSpPr>
              <p:cNvPr id="17" name="TextBox 16"/>
              <p:cNvSpPr txBox="1"/>
              <p:nvPr/>
            </p:nvSpPr>
            <p:spPr>
              <a:xfrm>
                <a:off x="4644008" y="3717032"/>
                <a:ext cx="3168352" cy="338554"/>
              </a:xfrm>
              <a:prstGeom prst="rect">
                <a:avLst/>
              </a:prstGeom>
              <a:noFill/>
            </p:spPr>
            <p:txBody>
              <a:bodyPr wrap="square" rtlCol="0">
                <a:spAutoFit/>
              </a:bodyPr>
              <a:lstStyle/>
              <a:p>
                <a:r>
                  <a:rPr lang="en-US" sz="1600" dirty="0" smtClean="0"/>
                  <a:t>accuse</a:t>
                </a:r>
                <a:endParaRPr lang="ru-RU" sz="1600" dirty="0"/>
              </a:p>
            </p:txBody>
          </p:sp>
          <p:sp>
            <p:nvSpPr>
              <p:cNvPr id="18" name="TextBox 17"/>
              <p:cNvSpPr txBox="1"/>
              <p:nvPr/>
            </p:nvSpPr>
            <p:spPr>
              <a:xfrm>
                <a:off x="4644008" y="4077072"/>
                <a:ext cx="3168352" cy="338554"/>
              </a:xfrm>
              <a:prstGeom prst="rect">
                <a:avLst/>
              </a:prstGeom>
              <a:noFill/>
            </p:spPr>
            <p:txBody>
              <a:bodyPr wrap="square" rtlCol="0">
                <a:spAutoFit/>
              </a:bodyPr>
              <a:lstStyle/>
              <a:p>
                <a:r>
                  <a:rPr lang="en-US" sz="1600" dirty="0" smtClean="0"/>
                  <a:t>float</a:t>
                </a:r>
                <a:endParaRPr lang="ru-RU" sz="16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000" b="1" dirty="0" smtClean="0">
                <a:latin typeface="Arial" pitchFamily="34" charset="0"/>
                <a:cs typeface="Arial" pitchFamily="34" charset="0"/>
              </a:rPr>
              <a:t>Linking words and phrases</a:t>
            </a:r>
            <a:endParaRPr lang="ru-RU" sz="2000" b="1" dirty="0">
              <a:latin typeface="Arial" pitchFamily="34" charset="0"/>
              <a:cs typeface="Arial" pitchFamily="34" charset="0"/>
            </a:endParaRPr>
          </a:p>
        </p:txBody>
      </p:sp>
      <p:pic>
        <p:nvPicPr>
          <p:cNvPr id="4" name="Содержимое 3"/>
          <p:cNvPicPr>
            <a:picLocks noGrp="1"/>
          </p:cNvPicPr>
          <p:nvPr>
            <p:ph idx="1"/>
          </p:nvPr>
        </p:nvPicPr>
        <p:blipFill>
          <a:blip r:embed="rId2" cstate="print">
            <a:grayscl/>
            <a:lum bright="4000" contrast="6000"/>
          </a:blip>
          <a:srcRect/>
          <a:stretch>
            <a:fillRect/>
          </a:stretch>
        </p:blipFill>
        <p:spPr bwMode="auto">
          <a:xfrm>
            <a:off x="1187624" y="1412776"/>
            <a:ext cx="6995120" cy="3205093"/>
          </a:xfrm>
          <a:prstGeom prst="rect">
            <a:avLst/>
          </a:prstGeom>
          <a:noFill/>
          <a:ln w="9525">
            <a:noFill/>
            <a:miter lim="800000"/>
            <a:headEnd/>
            <a:tailEnd/>
          </a:ln>
        </p:spPr>
      </p:pic>
      <p:sp>
        <p:nvSpPr>
          <p:cNvPr id="5" name="TextBox 4"/>
          <p:cNvSpPr txBox="1"/>
          <p:nvPr/>
        </p:nvSpPr>
        <p:spPr>
          <a:xfrm>
            <a:off x="1187624" y="5301208"/>
            <a:ext cx="7128792" cy="523220"/>
          </a:xfrm>
          <a:prstGeom prst="rect">
            <a:avLst/>
          </a:prstGeom>
          <a:noFill/>
        </p:spPr>
        <p:txBody>
          <a:bodyPr wrap="square" rtlCol="0">
            <a:spAutoFit/>
          </a:bodyPr>
          <a:lstStyle/>
          <a:p>
            <a:r>
              <a:rPr lang="en-US" sz="1400" b="1" dirty="0" smtClean="0"/>
              <a:t>Keys</a:t>
            </a:r>
          </a:p>
          <a:p>
            <a:r>
              <a:rPr lang="en-US" sz="1400" b="1" dirty="0" smtClean="0"/>
              <a:t>11. A. Although 12. B. the fact that 13. D. the heat 14. C. However,  15. B. however</a:t>
            </a:r>
            <a:endParaRPr lang="ru-RU"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000" b="1" dirty="0" smtClean="0">
                <a:latin typeface="Arial" pitchFamily="34" charset="0"/>
                <a:cs typeface="Arial" pitchFamily="34" charset="0"/>
              </a:rPr>
              <a:t>Phrasal Verbs</a:t>
            </a:r>
            <a:endParaRPr lang="ru-RU" sz="2000" b="1" dirty="0">
              <a:latin typeface="Arial" pitchFamily="34" charset="0"/>
              <a:cs typeface="Arial" pitchFamily="34" charset="0"/>
            </a:endParaRPr>
          </a:p>
        </p:txBody>
      </p:sp>
      <p:sp>
        <p:nvSpPr>
          <p:cNvPr id="5" name="TextBox 4"/>
          <p:cNvSpPr txBox="1"/>
          <p:nvPr/>
        </p:nvSpPr>
        <p:spPr>
          <a:xfrm>
            <a:off x="1187624" y="5301208"/>
            <a:ext cx="7128792" cy="523220"/>
          </a:xfrm>
          <a:prstGeom prst="rect">
            <a:avLst/>
          </a:prstGeom>
          <a:noFill/>
        </p:spPr>
        <p:txBody>
          <a:bodyPr wrap="square" rtlCol="0">
            <a:spAutoFit/>
          </a:bodyPr>
          <a:lstStyle/>
          <a:p>
            <a:r>
              <a:rPr lang="en-US" sz="1400" b="1" dirty="0" smtClean="0"/>
              <a:t>Keys</a:t>
            </a:r>
          </a:p>
          <a:p>
            <a:r>
              <a:rPr lang="en-US" sz="1400" b="1" dirty="0" smtClean="0"/>
              <a:t>16. C. along 17. D. back 18. A. away  19. C. into 20. D. over</a:t>
            </a:r>
            <a:endParaRPr lang="ru-RU" sz="1400" b="1" dirty="0"/>
          </a:p>
        </p:txBody>
      </p:sp>
      <p:pic>
        <p:nvPicPr>
          <p:cNvPr id="12" name="Содержимое 11"/>
          <p:cNvPicPr>
            <a:picLocks noGrp="1"/>
          </p:cNvPicPr>
          <p:nvPr>
            <p:ph idx="1"/>
          </p:nvPr>
        </p:nvPicPr>
        <p:blipFill>
          <a:blip r:embed="rId2" cstate="print">
            <a:grayscl/>
            <a:lum bright="3000" contrast="7000"/>
          </a:blip>
          <a:srcRect/>
          <a:stretch>
            <a:fillRect/>
          </a:stretch>
        </p:blipFill>
        <p:spPr bwMode="auto">
          <a:xfrm>
            <a:off x="899592" y="1340768"/>
            <a:ext cx="7344816" cy="37444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000" b="1" dirty="0" smtClean="0">
                <a:latin typeface="Arial" pitchFamily="34" charset="0"/>
                <a:cs typeface="Arial" pitchFamily="34" charset="0"/>
              </a:rPr>
              <a:t>Use of English</a:t>
            </a:r>
            <a:endParaRPr lang="ru-RU" sz="2000" b="1" dirty="0">
              <a:latin typeface="Arial" pitchFamily="34" charset="0"/>
              <a:cs typeface="Arial" pitchFamily="34" charset="0"/>
            </a:endParaRPr>
          </a:p>
        </p:txBody>
      </p:sp>
      <p:pic>
        <p:nvPicPr>
          <p:cNvPr id="4" name="Содержимое 3"/>
          <p:cNvPicPr>
            <a:picLocks noGrp="1"/>
          </p:cNvPicPr>
          <p:nvPr>
            <p:ph idx="1"/>
          </p:nvPr>
        </p:nvPicPr>
        <p:blipFill>
          <a:blip r:embed="rId2" cstate="print">
            <a:grayscl/>
            <a:lum bright="3000" contrast="10000"/>
          </a:blip>
          <a:srcRect/>
          <a:stretch>
            <a:fillRect/>
          </a:stretch>
        </p:blipFill>
        <p:spPr bwMode="auto">
          <a:xfrm>
            <a:off x="755576" y="1340768"/>
            <a:ext cx="7715200" cy="3602791"/>
          </a:xfrm>
          <a:prstGeom prst="rect">
            <a:avLst/>
          </a:prstGeom>
          <a:noFill/>
          <a:ln w="9525">
            <a:noFill/>
            <a:miter lim="800000"/>
            <a:headEnd/>
            <a:tailEnd/>
          </a:ln>
        </p:spPr>
      </p:pic>
      <p:sp>
        <p:nvSpPr>
          <p:cNvPr id="5" name="TextBox 4"/>
          <p:cNvSpPr txBox="1"/>
          <p:nvPr/>
        </p:nvSpPr>
        <p:spPr>
          <a:xfrm>
            <a:off x="1187624" y="5301208"/>
            <a:ext cx="7128792" cy="738664"/>
          </a:xfrm>
          <a:prstGeom prst="rect">
            <a:avLst/>
          </a:prstGeom>
          <a:noFill/>
        </p:spPr>
        <p:txBody>
          <a:bodyPr wrap="square" rtlCol="0">
            <a:spAutoFit/>
          </a:bodyPr>
          <a:lstStyle/>
          <a:p>
            <a:r>
              <a:rPr lang="en-US" sz="1400" b="1" dirty="0" smtClean="0"/>
              <a:t>Keys</a:t>
            </a:r>
          </a:p>
          <a:p>
            <a:r>
              <a:rPr lang="en-US" sz="1400" b="1" dirty="0" smtClean="0"/>
              <a:t>2</a:t>
            </a:r>
            <a:r>
              <a:rPr lang="en-US" sz="1400" b="1" dirty="0" smtClean="0"/>
              <a:t>1. B. qualifications 22. A. attraction 23. D. accusations 24. B. competition  </a:t>
            </a:r>
          </a:p>
          <a:p>
            <a:r>
              <a:rPr lang="en-US" sz="1400" b="1" dirty="0" smtClean="0"/>
              <a:t>25. A. cancellation</a:t>
            </a:r>
            <a:endParaRPr lang="ru-RU"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000" b="1" dirty="0" smtClean="0">
                <a:latin typeface="Arial" pitchFamily="34" charset="0"/>
                <a:cs typeface="Arial" pitchFamily="34" charset="0"/>
              </a:rPr>
              <a:t>Use of English</a:t>
            </a:r>
            <a:endParaRPr lang="ru-RU" sz="2000" b="1" dirty="0">
              <a:latin typeface="Arial" pitchFamily="34" charset="0"/>
              <a:cs typeface="Arial" pitchFamily="34" charset="0"/>
            </a:endParaRPr>
          </a:p>
        </p:txBody>
      </p:sp>
      <p:sp>
        <p:nvSpPr>
          <p:cNvPr id="5" name="TextBox 4"/>
          <p:cNvSpPr txBox="1"/>
          <p:nvPr/>
        </p:nvSpPr>
        <p:spPr>
          <a:xfrm>
            <a:off x="1187624" y="5301208"/>
            <a:ext cx="7128792" cy="738664"/>
          </a:xfrm>
          <a:prstGeom prst="rect">
            <a:avLst/>
          </a:prstGeom>
          <a:noFill/>
        </p:spPr>
        <p:txBody>
          <a:bodyPr wrap="square" rtlCol="0">
            <a:spAutoFit/>
          </a:bodyPr>
          <a:lstStyle/>
          <a:p>
            <a:r>
              <a:rPr lang="en-US" sz="1400" b="1" dirty="0" smtClean="0"/>
              <a:t>Keys</a:t>
            </a:r>
          </a:p>
          <a:p>
            <a:r>
              <a:rPr lang="en-US" sz="1400" b="1" dirty="0" smtClean="0"/>
              <a:t>2</a:t>
            </a:r>
            <a:r>
              <a:rPr lang="en-US" sz="1400" b="1" dirty="0" smtClean="0"/>
              <a:t>1. C. circumstances 22. D. investment 23. C. carelessness 24. A. retirement  </a:t>
            </a:r>
          </a:p>
          <a:p>
            <a:r>
              <a:rPr lang="en-US" sz="1400" b="1" dirty="0" smtClean="0"/>
              <a:t>25. C. strength</a:t>
            </a:r>
            <a:endParaRPr lang="ru-RU" sz="1400" b="1" dirty="0"/>
          </a:p>
        </p:txBody>
      </p:sp>
      <p:pic>
        <p:nvPicPr>
          <p:cNvPr id="7" name="Содержимое 6"/>
          <p:cNvPicPr>
            <a:picLocks noGrp="1"/>
          </p:cNvPicPr>
          <p:nvPr>
            <p:ph idx="1"/>
          </p:nvPr>
        </p:nvPicPr>
        <p:blipFill>
          <a:blip r:embed="rId2" cstate="print">
            <a:grayscl/>
          </a:blip>
          <a:srcRect/>
          <a:stretch>
            <a:fillRect/>
          </a:stretch>
        </p:blipFill>
        <p:spPr bwMode="auto">
          <a:xfrm>
            <a:off x="827584" y="1412776"/>
            <a:ext cx="7200800" cy="35813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Шаблон презентации (19)">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TotalTime>
  <Words>562</Words>
  <Application>Microsoft Office PowerPoint</Application>
  <PresentationFormat>Экран (4:3)</PresentationFormat>
  <Paragraphs>101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Шаблон презентации (19)</vt:lpstr>
      <vt:lpstr>Grammar and Vocabulary for RSE Упражнения для активизации и обобщения знаний учащихся при подготовке к ГИА</vt:lpstr>
      <vt:lpstr>Grammar</vt:lpstr>
      <vt:lpstr>Grammar Exercises</vt:lpstr>
      <vt:lpstr>Wordbuilding Prefixes</vt:lpstr>
      <vt:lpstr>Wordbuilding Suffixes</vt:lpstr>
      <vt:lpstr>Linking words and phrases</vt:lpstr>
      <vt:lpstr>Phrasal Verbs</vt:lpstr>
      <vt:lpstr>Use of English</vt:lpstr>
      <vt:lpstr>Use of English</vt:lpstr>
      <vt:lpstr>Слайд 10</vt:lpstr>
      <vt:lpstr>Vocabulary</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Grammar and Vocabulary for RSE упражнения для подготовки к ГИА</dc:title>
  <dc:creator>Ващенко Елена</dc:creator>
  <cp:lastModifiedBy>Ващенко Елена</cp:lastModifiedBy>
  <cp:revision>3</cp:revision>
  <dcterms:created xsi:type="dcterms:W3CDTF">2017-12-18T19:47:02Z</dcterms:created>
  <dcterms:modified xsi:type="dcterms:W3CDTF">2017-12-19T22:51:51Z</dcterms:modified>
</cp:coreProperties>
</file>