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7C23BEA-45D3-4AED-8937-EF4A22A218E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93F3663-E880-40B6-925D-B446C357ED4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93648B6-237F-4E40-9A6A-3CF3EC5C5B9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39D7F5-9776-49EB-B5DF-9A071768E18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6D39AC4-18C3-42F1-A7B6-4DDD5C188DA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166270-185B-46E8-A98F-E1BFFAA4EC7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586223D-81B2-4D21-B186-2F86E64BB75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2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DC6262A-AB74-4F9E-9928-62353E66300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02A6364-CC0B-493C-BC34-1CAA49F661C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6.4.18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D7E089D-8EEB-4889-B7FA-FF932738A93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Содержимое 6" descr=""/>
          <p:cNvPicPr/>
          <p:nvPr/>
        </p:nvPicPr>
        <p:blipFill>
          <a:blip r:embed="rId1"/>
          <a:stretch/>
        </p:blipFill>
        <p:spPr>
          <a:xfrm>
            <a:off x="179640" y="260640"/>
            <a:ext cx="8603280" cy="4968360"/>
          </a:xfrm>
          <a:prstGeom prst="rect">
            <a:avLst/>
          </a:prstGeom>
          <a:ln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2195640" y="5157360"/>
            <a:ext cx="6228000" cy="764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e1c11"/>
                </a:solidFill>
                <a:latin typeface="Comic Sans MS"/>
              </a:rPr>
              <a:t>And what are you?)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95640" y="4293000"/>
            <a:ext cx="4536000" cy="82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A glutton-обжора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An explorer-исследователь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3024000" y="5920560"/>
            <a:ext cx="5967360" cy="5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800" spc="-1" strike="noStrike">
                <a:latin typeface="Arial"/>
              </a:rPr>
              <a:t>Выполнила: учитель английского языка Ващенко Е. Л.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ГБ ПОУ «Малоохтинский колледж» г. Санкт-Петербург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Make up a dialogue “In a Café.”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457200" y="1268640"/>
            <a:ext cx="8229240" cy="485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Useful phrases: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This is the menu, please.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Are you ready to order?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Can I have …?/I’d like to have …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Anything else?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What will you drink?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Can you bring me the bill, please?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How much is it?/How much does it cost?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How will you pay?/How are you going to pay?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By card./In cash.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Содержимое 5" descr=""/>
          <p:cNvPicPr/>
          <p:nvPr/>
        </p:nvPicPr>
        <p:blipFill>
          <a:blip r:embed="rId1"/>
          <a:stretch/>
        </p:blipFill>
        <p:spPr>
          <a:xfrm>
            <a:off x="1691640" y="84600"/>
            <a:ext cx="5544360" cy="6512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Содержимое 3" descr=""/>
          <p:cNvPicPr/>
          <p:nvPr/>
        </p:nvPicPr>
        <p:blipFill>
          <a:blip r:embed="rId1"/>
          <a:stretch/>
        </p:blipFill>
        <p:spPr>
          <a:xfrm>
            <a:off x="395640" y="476640"/>
            <a:ext cx="8496720" cy="55771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Содержимое 3" descr=""/>
          <p:cNvPicPr/>
          <p:nvPr/>
        </p:nvPicPr>
        <p:blipFill>
          <a:blip r:embed="rId1"/>
          <a:stretch/>
        </p:blipFill>
        <p:spPr>
          <a:xfrm>
            <a:off x="539640" y="476640"/>
            <a:ext cx="8181360" cy="57614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95640" y="404640"/>
            <a:ext cx="8290800" cy="6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Healthy or Unhealthy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57200" y="1268640"/>
            <a:ext cx="4038120" cy="485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632523"/>
                </a:solidFill>
                <a:latin typeface="Arial"/>
              </a:rPr>
              <a:t>	</a:t>
            </a:r>
            <a:r>
              <a:rPr b="1" lang="ru-RU" sz="2800" spc="-1" strike="noStrike">
                <a:solidFill>
                  <a:srgbClr val="632523"/>
                </a:solidFill>
                <a:latin typeface="Arial"/>
              </a:rPr>
              <a:t>Healthy Food</a:t>
            </a: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	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Fruit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Vegetables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Dairy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Eggs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Grains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Meat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4648320" y="1268640"/>
            <a:ext cx="4038120" cy="485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632523"/>
                </a:solidFill>
                <a:latin typeface="Arial"/>
              </a:rPr>
              <a:t>Junk Food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Sandwich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Cake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Sweets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Cola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Hamburger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243e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10243e"/>
                </a:solidFill>
                <a:latin typeface="Arial"/>
              </a:rPr>
              <a:t>Chips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" dur="500"/>
                                        <p:tgtEl>
                                          <p:spTgt spid="216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5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4" dur="500"/>
                                        <p:tgtEl>
                                          <p:spTgt spid="216">
                                            <p:txEl>
                                              <p:pRg st="15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21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0" dur="500"/>
                                        <p:tgtEl>
                                          <p:spTgt spid="216">
                                            <p:txEl>
                                              <p:pRg st="32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3" dur="500"/>
                                        <p:tgtEl>
                                          <p:spTgt spid="216">
                                            <p:txEl>
                                              <p:pRg st="38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6" dur="500"/>
                                        <p:tgtEl>
                                          <p:spTgt spid="216">
                                            <p:txEl>
                                              <p:pRg st="43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9" dur="500"/>
                                        <p:tgtEl>
                                          <p:spTgt spid="216">
                                            <p:txEl>
                                              <p:pRg st="5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4" dur="500"/>
                                        <p:tgtEl>
                                          <p:spTgt spid="217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7" dur="500"/>
                                        <p:tgtEl>
                                          <p:spTgt spid="217">
                                            <p:txEl>
                                              <p:pRg st="1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0" dur="500"/>
                                        <p:tgtEl>
                                          <p:spTgt spid="217">
                                            <p:txEl>
                                              <p:pRg st="19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4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3" dur="500"/>
                                        <p:tgtEl>
                                          <p:spTgt spid="217">
                                            <p:txEl>
                                              <p:pRg st="24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1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6" dur="500"/>
                                        <p:tgtEl>
                                          <p:spTgt spid="217">
                                            <p:txEl>
                                              <p:pRg st="31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9" dur="500"/>
                                        <p:tgtEl>
                                          <p:spTgt spid="217">
                                            <p:txEl>
                                              <p:pRg st="3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2" dur="500"/>
                                        <p:tgtEl>
                                          <p:spTgt spid="217">
                                            <p:txEl>
                                              <p:pRg st="46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27640" y="548640"/>
            <a:ext cx="6768360" cy="1328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br/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Guess the Riddles </a:t>
            </a:r>
            <a:br/>
            <a:r>
              <a:rPr b="1" lang="ru-RU" sz="4400" spc="-1" strike="noStrike">
                <a:solidFill>
                  <a:srgbClr val="000000"/>
                </a:solidFill>
                <a:latin typeface="Arial"/>
              </a:rPr>
              <a:t>What food is it?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Содержимое 4" descr=""/>
          <p:cNvPicPr/>
          <p:nvPr/>
        </p:nvPicPr>
        <p:blipFill>
          <a:blip r:embed="rId1"/>
          <a:stretch/>
        </p:blipFill>
        <p:spPr>
          <a:xfrm>
            <a:off x="4428000" y="1772640"/>
            <a:ext cx="4114440" cy="2934360"/>
          </a:xfrm>
          <a:prstGeom prst="rect">
            <a:avLst/>
          </a:prstGeom>
          <a:ln>
            <a:noFill/>
          </a:ln>
        </p:spPr>
      </p:pic>
      <p:sp>
        <p:nvSpPr>
          <p:cNvPr id="220" name="TextShape 2"/>
          <p:cNvSpPr txBox="1"/>
          <p:nvPr/>
        </p:nvSpPr>
        <p:spPr>
          <a:xfrm>
            <a:off x="827640" y="1772640"/>
            <a:ext cx="3960000" cy="435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20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Riddle 1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Times New Roman"/>
              </a:rPr>
              <a:t>Which dog has   no tail?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fade/>
  </p:transition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971640" y="0"/>
            <a:ext cx="3007800" cy="1161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"/>
              </a:rPr>
              <a:t>Riddle 2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2" name="Содержимое 4" descr=""/>
          <p:cNvPicPr/>
          <p:nvPr/>
        </p:nvPicPr>
        <p:blipFill>
          <a:blip r:embed="rId1"/>
          <a:stretch/>
        </p:blipFill>
        <p:spPr>
          <a:xfrm>
            <a:off x="4716000" y="2565000"/>
            <a:ext cx="3528000" cy="3007800"/>
          </a:xfrm>
          <a:prstGeom prst="rect">
            <a:avLst/>
          </a:prstGeom>
          <a:ln>
            <a:noFill/>
          </a:ln>
        </p:spPr>
      </p:pic>
      <p:sp>
        <p:nvSpPr>
          <p:cNvPr id="223" name="TextShape 2"/>
          <p:cNvSpPr txBox="1"/>
          <p:nvPr/>
        </p:nvSpPr>
        <p:spPr>
          <a:xfrm>
            <a:off x="755640" y="1268640"/>
            <a:ext cx="5184360" cy="352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Little old uncle, dressed in brown.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Take off his coat, how the tears run down!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fade/>
  </p:transition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971640" y="260640"/>
            <a:ext cx="3007800" cy="1161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000000"/>
                </a:solidFill>
                <a:uFillTx/>
                <a:latin typeface="Arial"/>
              </a:rPr>
              <a:t>Riddle 3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Содержимое 4" descr=""/>
          <p:cNvPicPr/>
          <p:nvPr/>
        </p:nvPicPr>
        <p:blipFill>
          <a:blip r:embed="rId1"/>
          <a:stretch/>
        </p:blipFill>
        <p:spPr>
          <a:xfrm>
            <a:off x="4860000" y="2216160"/>
            <a:ext cx="3856320" cy="2365920"/>
          </a:xfrm>
          <a:prstGeom prst="rect">
            <a:avLst/>
          </a:prstGeom>
          <a:ln>
            <a:noFill/>
          </a:ln>
        </p:spPr>
      </p:pic>
      <p:sp>
        <p:nvSpPr>
          <p:cNvPr id="226" name="TextShape 2"/>
          <p:cNvSpPr txBox="1"/>
          <p:nvPr/>
        </p:nvSpPr>
        <p:spPr>
          <a:xfrm>
            <a:off x="611640" y="1556640"/>
            <a:ext cx="4824000" cy="4569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This long orange lady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Is hard to be found,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As only her green *plait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Sticks out of the ground.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*Plait - коса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fade/>
  </p:transition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914400" y="47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000000"/>
                </a:solidFill>
                <a:uFillTx/>
                <a:latin typeface="Arial"/>
              </a:rPr>
              <a:t>Riddle 4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395640" y="1412640"/>
            <a:ext cx="5904360" cy="288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228600">
              <a:lnSpc>
                <a:spcPct val="105000"/>
              </a:lnSpc>
              <a:spcBef>
                <a:spcPts val="780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Clean, but not water,</a:t>
            </a:r>
            <a:endParaRPr b="0" lang="ru-RU" sz="3900" spc="-1" strike="noStrike">
              <a:solidFill>
                <a:srgbClr val="000000"/>
              </a:solidFill>
              <a:latin typeface="Calibri"/>
            </a:endParaRPr>
          </a:p>
          <a:p>
            <a:pPr marL="343080" indent="228600">
              <a:lnSpc>
                <a:spcPct val="105000"/>
              </a:lnSpc>
              <a:spcBef>
                <a:spcPts val="780"/>
              </a:spcBef>
            </a:pP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White, but not snow,  </a:t>
            </a:r>
            <a:endParaRPr b="0" lang="ru-RU" sz="3900" spc="-1" strike="noStrike">
              <a:solidFill>
                <a:srgbClr val="000000"/>
              </a:solidFill>
              <a:latin typeface="Calibri"/>
            </a:endParaRPr>
          </a:p>
          <a:p>
            <a:pPr marL="343080" indent="228600">
              <a:lnSpc>
                <a:spcPct val="105000"/>
              </a:lnSpc>
              <a:spcBef>
                <a:spcPts val="780"/>
              </a:spcBef>
            </a:pP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Sweet, but not an ice-</a:t>
            </a: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cream,  </a:t>
            </a:r>
            <a:endParaRPr b="0" lang="ru-RU" sz="3900" spc="-1" strike="noStrike">
              <a:solidFill>
                <a:srgbClr val="000000"/>
              </a:solidFill>
              <a:latin typeface="Calibri"/>
            </a:endParaRPr>
          </a:p>
          <a:p>
            <a:pPr marL="343080" indent="228600">
              <a:lnSpc>
                <a:spcPct val="105000"/>
              </a:lnSpc>
              <a:spcBef>
                <a:spcPts val="780"/>
              </a:spcBef>
            </a:pP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3900" spc="-1" strike="noStrike">
                <a:solidFill>
                  <a:srgbClr val="000000"/>
                </a:solidFill>
                <a:latin typeface="Arial"/>
                <a:ea typeface="Times New Roman"/>
              </a:rPr>
              <a:t>What is it?</a:t>
            </a: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9" name="Picture 3" descr=""/>
          <p:cNvPicPr/>
          <p:nvPr/>
        </p:nvPicPr>
        <p:blipFill>
          <a:blip r:embed="rId1"/>
          <a:stretch/>
        </p:blipFill>
        <p:spPr>
          <a:xfrm>
            <a:off x="4284000" y="3213000"/>
            <a:ext cx="3069360" cy="2301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971640" y="260640"/>
            <a:ext cx="7488360" cy="1007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"/>
              </a:rPr>
              <a:t>Proverbs and Idioms</a:t>
            </a:r>
            <a:br/>
            <a:r>
              <a:rPr b="1" i="1" lang="ru-RU" sz="2700" spc="-1" strike="noStrike">
                <a:solidFill>
                  <a:srgbClr val="000000"/>
                </a:solidFill>
                <a:latin typeface="Arial"/>
              </a:rPr>
              <a:t>Match the English proverb with the Russian one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1187640" y="1340640"/>
            <a:ext cx="2736000" cy="423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English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Shape 3"/>
          <p:cNvSpPr txBox="1"/>
          <p:nvPr/>
        </p:nvSpPr>
        <p:spPr>
          <a:xfrm>
            <a:off x="539640" y="1845000"/>
            <a:ext cx="4186440" cy="360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There’s no use crying over spilt milk.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Half a loaf is better than none.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Breakfast like a king, lunch like a queen and dine like a pauper.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I am as hungry as a hunter.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Shape 4"/>
          <p:cNvSpPr txBox="1"/>
          <p:nvPr/>
        </p:nvSpPr>
        <p:spPr>
          <a:xfrm>
            <a:off x="5148000" y="1340640"/>
            <a:ext cx="2952000" cy="431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Russian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TextShape 5"/>
          <p:cNvSpPr txBox="1"/>
          <p:nvPr/>
        </p:nvSpPr>
        <p:spPr>
          <a:xfrm>
            <a:off x="4644000" y="1845000"/>
            <a:ext cx="3742920" cy="396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lphaU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Я голоден как волк.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lphaU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Завтрак съешь сам, обед раздели с другом, ужин отдай врагу.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lphaU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Лучше синица в руках, чем журавль в небе.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lphaUcPeriod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Слезами горю не поможешь.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11640" y="1412640"/>
            <a:ext cx="7992360" cy="30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There’s no use crying over spilt milk. — Слезами горю не поможешь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Half a loaf is better than none. - Лучше синица в руках, чем журавль в небе.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Breakfast like a king, lunch like a queen and dine like a pauper. -Завтрак съешь сам, обед раздели с другом, ужин отдай врагу.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I am as hungry as a hunter. - Я голоден как волк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403640" y="694440"/>
            <a:ext cx="5400360" cy="518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Calibri"/>
              </a:rPr>
              <a:t>Let’s Check</a:t>
            </a:r>
            <a:endParaRPr b="0" lang="ru-RU" sz="2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2000"/>
                                        <p:tgtEl>
                                          <p:spTgt spid="235">
                                            <p:txEl>
                                              <p:p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6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2000"/>
                                        <p:tgtEl>
                                          <p:spTgt spid="235">
                                            <p:txEl>
                                              <p:pRg st="66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44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2000"/>
                                        <p:tgtEl>
                                          <p:spTgt spid="235">
                                            <p:txEl>
                                              <p:pRg st="144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72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2000"/>
                                        <p:tgtEl>
                                          <p:spTgt spid="235">
                                            <p:txEl>
                                              <p:pRg st="272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Application>LibreOffice/5.4.1.2.0$Linux_X86_64 LibreOffice_project/40m0$Build-2</Application>
  <Words>244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2017-04-19T20:41:52Z</dcterms:created>
  <dc:creator>Ващенко Елена</dc:creator>
  <dc:description/>
  <dc:language>ru-RU</dc:language>
  <cp:lastModifiedBy/>
  <dcterms:modified xsi:type="dcterms:W3CDTF">2018-04-06T13:59:17Z</dcterms:modified>
  <cp:revision>7</cp:revision>
  <dc:subject/>
  <dc:title>What is this song about?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