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3"/>
  </p:notesMasterIdLst>
  <p:sldIdLst>
    <p:sldId id="256" r:id="rId2"/>
    <p:sldId id="262" r:id="rId3"/>
    <p:sldId id="264" r:id="rId4"/>
    <p:sldId id="261" r:id="rId5"/>
    <p:sldId id="259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10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F2A09-6AE9-45DF-8711-DAB761FBDF9B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E1FF6-334E-4795-BC26-118F1D51A5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E1FF6-334E-4795-BC26-118F1D51A53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13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71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253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31489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67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8129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613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17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84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88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531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12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27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89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8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9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59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975033-2F6E-41A8-A230-A7C8E60544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33CA-BA57-4F52-BDB6-4DC6569AC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491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834886"/>
            <a:ext cx="10628243" cy="320526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Итоги работы методического отдела  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 СПб ГБПО « </a:t>
            </a:r>
            <a:r>
              <a:rPr lang="ru-RU" sz="3200" b="1" dirty="0" err="1" smtClean="0">
                <a:solidFill>
                  <a:srgbClr val="FFFF00"/>
                </a:solidFill>
              </a:rPr>
              <a:t>Малоохтинский</a:t>
            </a:r>
            <a:r>
              <a:rPr lang="ru-RU" sz="3200" b="1" dirty="0" smtClean="0">
                <a:solidFill>
                  <a:srgbClr val="FFFF00"/>
                </a:solidFill>
              </a:rPr>
              <a:t> колледж»                                      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 2013-2014 учебный год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     </a:t>
            </a: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5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14350"/>
            <a:ext cx="8825659" cy="381000"/>
          </a:xfrm>
        </p:spPr>
        <p:txBody>
          <a:bodyPr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Отчет о результатах самообследования </a:t>
            </a:r>
            <a:r>
              <a:rPr lang="ru-RU" sz="1600" b="1" u="sng" dirty="0" smtClean="0">
                <a:solidFill>
                  <a:srgbClr val="FF0000"/>
                </a:solidFill>
              </a:rPr>
              <a:t/>
            </a:r>
            <a:br>
              <a:rPr lang="ru-RU" sz="1600" b="1" u="sng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3400" y="971550"/>
            <a:ext cx="11163300" cy="523875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1900" b="1" i="1" u="sng" dirty="0" smtClean="0">
                <a:solidFill>
                  <a:srgbClr val="FFFF00"/>
                </a:solidFill>
              </a:rPr>
              <a:t>При проведении </a:t>
            </a:r>
            <a:r>
              <a:rPr lang="ru-RU" sz="1900" b="1" i="1" u="sng" dirty="0" err="1" smtClean="0">
                <a:solidFill>
                  <a:srgbClr val="FFFF00"/>
                </a:solidFill>
              </a:rPr>
              <a:t>аккредитационной</a:t>
            </a:r>
            <a:r>
              <a:rPr lang="ru-RU" sz="1900" b="1" i="1" u="sng" dirty="0" smtClean="0">
                <a:solidFill>
                  <a:srgbClr val="FFFF00"/>
                </a:solidFill>
              </a:rPr>
              <a:t> экспертизы экспертной группе образовательная организация предоставляет документы, подтверждающие :</a:t>
            </a:r>
            <a:r>
              <a:rPr lang="ru-RU" u="sng" dirty="0" smtClean="0">
                <a:solidFill>
                  <a:srgbClr val="FFFF00"/>
                </a:solidFill>
              </a:rPr>
              <a:t/>
            </a:r>
            <a:br>
              <a:rPr lang="ru-RU" u="sng" dirty="0" smtClean="0">
                <a:solidFill>
                  <a:srgbClr val="FFFF00"/>
                </a:solidFill>
              </a:rPr>
            </a:br>
            <a:endParaRPr lang="ru-RU" u="sng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Организационно-правовое обеспечение образовательной деятельности и система управления</a:t>
            </a:r>
          </a:p>
          <a:p>
            <a:r>
              <a:rPr lang="ru-RU" b="1" dirty="0" smtClean="0"/>
              <a:t>Локальные акты образовательного учреждения, обеспечивающие образовательный процесс</a:t>
            </a:r>
          </a:p>
          <a:p>
            <a:r>
              <a:rPr lang="ru-RU" b="1" dirty="0" smtClean="0"/>
              <a:t> Структура подготовки обучающихся</a:t>
            </a:r>
          </a:p>
          <a:p>
            <a:r>
              <a:rPr lang="ru-RU" b="1" dirty="0" smtClean="0"/>
              <a:t>Содержание подготовки обучающихся</a:t>
            </a:r>
          </a:p>
          <a:p>
            <a:r>
              <a:rPr lang="ru-RU" b="1" dirty="0" smtClean="0"/>
              <a:t>Учебные планы по реализуемым основным профессиональным образовательным программам</a:t>
            </a:r>
          </a:p>
          <a:p>
            <a:r>
              <a:rPr lang="ru-RU" b="1" dirty="0" smtClean="0"/>
              <a:t>Перечень рабочих учебных программ по реализуемым основным профессиональным образовательным программам</a:t>
            </a:r>
          </a:p>
          <a:p>
            <a:r>
              <a:rPr lang="ru-RU" b="1" dirty="0" smtClean="0"/>
              <a:t>Перечень рабочих программ по практике по реализуемым основным профессиональным образовательным программам </a:t>
            </a:r>
          </a:p>
          <a:p>
            <a:r>
              <a:rPr lang="ru-RU" b="1" dirty="0" smtClean="0"/>
              <a:t> Учебно-методическое обеспечение реализуемой образовательной программы</a:t>
            </a:r>
          </a:p>
          <a:p>
            <a:r>
              <a:rPr lang="ru-RU" b="1" dirty="0" smtClean="0"/>
              <a:t>Информационное обеспечение реализуемой образовательной программы</a:t>
            </a:r>
          </a:p>
          <a:p>
            <a:r>
              <a:rPr lang="ru-RU" b="1" dirty="0" smtClean="0"/>
              <a:t>Материально-техническое обеспечение реализуемой образовательной программы</a:t>
            </a:r>
          </a:p>
          <a:p>
            <a:r>
              <a:rPr lang="ru-RU" b="1" dirty="0" smtClean="0"/>
              <a:t>Фонд оценочных средств для проведения текущей и промежуточной аттестации</a:t>
            </a:r>
          </a:p>
          <a:p>
            <a:r>
              <a:rPr lang="ru-RU" b="1" dirty="0" smtClean="0"/>
              <a:t>Обеспеченность реализуемой образовательной программы педагогическими кадрами</a:t>
            </a:r>
          </a:p>
          <a:p>
            <a:r>
              <a:rPr lang="ru-RU" b="1" dirty="0" smtClean="0"/>
              <a:t>Итоговые данные контроля знаний студентов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WMmail.ru - сервис почтовых рассылок. Раскрутка сайта и эффективная реклама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6350" y="1371600"/>
            <a:ext cx="8439150" cy="512445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50439" cy="84268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285750"/>
            <a:ext cx="9507539" cy="11811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Основная задача методического отдела 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в 2013-2014 учебном году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54493" y="1581150"/>
            <a:ext cx="5985057" cy="467518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Подготовка  нормативно - правовой, учебно-</a:t>
            </a: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методической документации колледжа</a:t>
            </a: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 к  процедуре  государственной аккредитации </a:t>
            </a:r>
          </a:p>
          <a:p>
            <a:endParaRPr lang="ru-RU" dirty="0"/>
          </a:p>
        </p:txBody>
      </p:sp>
      <p:pic>
        <p:nvPicPr>
          <p:cNvPr id="5" name="Picture 2" descr="Школьная программа в таблицах и формулах (большой универсальный - 20 Января 2014 - Blog - Madcat66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" y="1485900"/>
            <a:ext cx="4765696" cy="501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711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8049" cy="790866"/>
          </a:xfrm>
        </p:spPr>
        <p:txBody>
          <a:bodyPr/>
          <a:lstStyle/>
          <a:p>
            <a:pPr algn="ctr"/>
            <a:r>
              <a:rPr lang="ru-RU" sz="1600" b="1" i="1" dirty="0" smtClean="0">
                <a:latin typeface="+mn-lt"/>
              </a:rPr>
              <a:t>Реализация задачи по обеспечению учебного процесса </a:t>
            </a:r>
            <a:r>
              <a:rPr lang="ru-RU" sz="1600" b="1" i="1" dirty="0"/>
              <a:t>в колледже</a:t>
            </a:r>
            <a:r>
              <a:rPr lang="ru-RU" sz="1600" b="1" i="1" dirty="0" smtClean="0">
                <a:latin typeface="+mn-lt"/>
              </a:rPr>
              <a:t> нормативно-правовыми актами началась с  разработки и корректировки локальных актов </a:t>
            </a:r>
            <a:r>
              <a:rPr lang="ru-RU" sz="1600" b="1" i="1" dirty="0">
                <a:latin typeface="+mn-lt"/>
              </a:rPr>
              <a:t>образовательного учреждения, </a:t>
            </a:r>
            <a:r>
              <a:rPr lang="ru-RU" sz="1600" b="1" i="1" dirty="0" smtClean="0">
                <a:latin typeface="+mn-lt"/>
              </a:rPr>
              <a:t>обеспечивающих </a:t>
            </a:r>
            <a:r>
              <a:rPr lang="ru-RU" sz="1600" b="1" i="1" dirty="0">
                <a:latin typeface="+mn-lt"/>
              </a:rPr>
              <a:t>образовательный </a:t>
            </a:r>
            <a:r>
              <a:rPr lang="ru-RU" sz="1600" b="1" i="1" dirty="0" smtClean="0">
                <a:latin typeface="+mn-lt"/>
              </a:rPr>
              <a:t>процесс.</a:t>
            </a:r>
            <a:br>
              <a:rPr lang="ru-RU" sz="1600" b="1" i="1" dirty="0" smtClean="0">
                <a:latin typeface="+mn-lt"/>
              </a:rPr>
            </a:br>
            <a:endParaRPr lang="ru-RU" sz="1600" b="1" i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43584"/>
            <a:ext cx="10021824" cy="5385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Методическим отделом  разработаны и </a:t>
            </a:r>
            <a:r>
              <a:rPr lang="ru-RU" sz="1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откорректированы </a:t>
            </a:r>
            <a:r>
              <a:rPr lang="ru-RU" sz="1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</a:t>
            </a:r>
            <a:r>
              <a:rPr lang="ru-RU" sz="1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нормативно-правовые </a:t>
            </a:r>
            <a:r>
              <a:rPr lang="ru-RU" sz="1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акты </a:t>
            </a:r>
            <a:r>
              <a:rPr lang="ru-RU" sz="1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1400" b="1" dirty="0" smtClean="0"/>
              <a:t>1.</a:t>
            </a:r>
            <a:r>
              <a:rPr lang="ru-RU" sz="1400" b="1" dirty="0"/>
              <a:t> Методические указания по написанию и оформлению </a:t>
            </a:r>
            <a:r>
              <a:rPr lang="ru-RU" sz="1400" b="1" dirty="0" smtClean="0"/>
              <a:t>ВКР</a:t>
            </a:r>
          </a:p>
          <a:p>
            <a:r>
              <a:rPr lang="ru-RU" sz="1400" b="1" dirty="0" smtClean="0"/>
              <a:t>2.</a:t>
            </a:r>
            <a:r>
              <a:rPr lang="ru-RU" sz="1400" b="1" dirty="0"/>
              <a:t> Положение о методическом кабинете</a:t>
            </a:r>
            <a:br>
              <a:rPr lang="ru-RU" sz="1400" b="1" dirty="0"/>
            </a:br>
            <a:endParaRPr lang="ru-RU" sz="1400" b="1" dirty="0" smtClean="0"/>
          </a:p>
          <a:p>
            <a:r>
              <a:rPr lang="ru-RU" sz="1400" b="1" dirty="0" smtClean="0"/>
              <a:t>3.</a:t>
            </a:r>
            <a:r>
              <a:rPr lang="ru-RU" sz="1400" b="1" dirty="0"/>
              <a:t> Положение о расписании учебных </a:t>
            </a:r>
            <a:r>
              <a:rPr lang="ru-RU" sz="1400" b="1" dirty="0" smtClean="0"/>
              <a:t>занятий</a:t>
            </a:r>
          </a:p>
          <a:p>
            <a:r>
              <a:rPr lang="ru-RU" sz="1400" b="1" dirty="0" smtClean="0"/>
              <a:t>4.</a:t>
            </a:r>
            <a:r>
              <a:rPr lang="ru-RU" sz="1400" b="1" dirty="0"/>
              <a:t> Требования к разработке методических </a:t>
            </a:r>
            <a:r>
              <a:rPr lang="ru-RU" sz="1400" b="1" dirty="0" smtClean="0"/>
              <a:t>указаний </a:t>
            </a:r>
            <a:r>
              <a:rPr lang="ru-RU" sz="1400" b="1" dirty="0"/>
              <a:t>для студентов по проведению </a:t>
            </a:r>
            <a:r>
              <a:rPr lang="ru-RU" sz="1400" b="1" dirty="0" smtClean="0"/>
              <a:t>лабораторных </a:t>
            </a:r>
            <a:r>
              <a:rPr lang="ru-RU" sz="1400" b="1" dirty="0"/>
              <a:t>и практических </a:t>
            </a:r>
            <a:r>
              <a:rPr lang="ru-RU" sz="1400" b="1" dirty="0" smtClean="0"/>
              <a:t>работ</a:t>
            </a:r>
          </a:p>
          <a:p>
            <a:r>
              <a:rPr lang="ru-RU" sz="1400" b="1" dirty="0" smtClean="0"/>
              <a:t>5. Положение </a:t>
            </a:r>
            <a:r>
              <a:rPr lang="ru-RU" sz="1400" b="1" dirty="0"/>
              <a:t>по планированию, организации и проведению лабораторных работ и практических </a:t>
            </a:r>
            <a:r>
              <a:rPr lang="ru-RU" sz="1400" b="1" dirty="0" smtClean="0"/>
              <a:t>занятий</a:t>
            </a:r>
          </a:p>
          <a:p>
            <a:r>
              <a:rPr lang="ru-RU" sz="1400" b="1" dirty="0" smtClean="0"/>
              <a:t>6.</a:t>
            </a:r>
            <a:r>
              <a:rPr lang="ru-RU" sz="1400" b="1" dirty="0"/>
              <a:t> Положение о рабочей программе учебной дисциплины и  междисциплинарного </a:t>
            </a:r>
            <a:r>
              <a:rPr lang="ru-RU" sz="1400" b="1" dirty="0" smtClean="0"/>
              <a:t>курса</a:t>
            </a:r>
          </a:p>
          <a:p>
            <a:r>
              <a:rPr lang="ru-RU" sz="1400" b="1" dirty="0" smtClean="0"/>
              <a:t>7.Методические указания по оформлению производственной практики студентов колледжа</a:t>
            </a:r>
          </a:p>
          <a:p>
            <a:r>
              <a:rPr lang="ru-RU" sz="1400" b="1" dirty="0" smtClean="0"/>
              <a:t>8.Положение об учебно-методическом комплексе дисциплины (МДК,ПМ)</a:t>
            </a:r>
          </a:p>
          <a:p>
            <a:r>
              <a:rPr lang="ru-RU" sz="1400" b="1" dirty="0" smtClean="0"/>
              <a:t>9. Положение о методической комиссии колледжа</a:t>
            </a:r>
          </a:p>
          <a:p>
            <a:r>
              <a:rPr lang="ru-RU" sz="1400" b="1" dirty="0" smtClean="0"/>
              <a:t>10. Номенклатура  дел методического отдела.</a:t>
            </a:r>
          </a:p>
          <a:p>
            <a:r>
              <a:rPr lang="ru-RU" sz="1400" b="1" dirty="0" smtClean="0"/>
              <a:t>11. Отчет </a:t>
            </a:r>
            <a:r>
              <a:rPr lang="ru-RU" sz="1400" b="1" dirty="0"/>
              <a:t>о </a:t>
            </a:r>
            <a:r>
              <a:rPr lang="ru-RU" sz="1400" b="1" dirty="0" err="1"/>
              <a:t>самообследовании</a:t>
            </a:r>
            <a:r>
              <a:rPr lang="ru-RU" sz="1400" b="1" dirty="0"/>
              <a:t>  СПб ГБПОУ «</a:t>
            </a:r>
            <a:r>
              <a:rPr lang="ru-RU" sz="1400" b="1" dirty="0" err="1"/>
              <a:t>Малоохтинский</a:t>
            </a:r>
            <a:r>
              <a:rPr lang="ru-RU" sz="1400" b="1" dirty="0"/>
              <a:t> колледж</a:t>
            </a:r>
            <a:r>
              <a:rPr lang="ru-RU" sz="1400" b="1" dirty="0" smtClean="0"/>
              <a:t>»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rgbClr val="FFFF00"/>
                </a:solidFill>
              </a:rPr>
              <a:t>На конец 2013-2014 учебного года ОУ разработано 40 локальных актов.</a:t>
            </a:r>
            <a:br>
              <a:rPr lang="ru-RU" sz="1400" b="1" dirty="0">
                <a:solidFill>
                  <a:srgbClr val="FFFF00"/>
                </a:solidFill>
              </a:rPr>
            </a:br>
            <a:endParaRPr lang="ru-RU" sz="1400" i="1" dirty="0"/>
          </a:p>
          <a:p>
            <a:endParaRPr lang="ru-RU" sz="1400" dirty="0" smtClean="0"/>
          </a:p>
          <a:p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404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014984"/>
            <a:ext cx="3401064" cy="421538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0052" y="715616"/>
            <a:ext cx="5506278" cy="515178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2014 году в процедуре государственной аккредитации будут участвовать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ОПОП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140446.03 </a:t>
            </a:r>
            <a:r>
              <a:rPr lang="ru-RU" b="1" dirty="0">
                <a:solidFill>
                  <a:srgbClr val="FF0000"/>
                </a:solidFill>
              </a:rPr>
              <a:t>Электромонтер по ремонту и обслуживанию электрооборудования (по отраслям)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151902.01 </a:t>
            </a:r>
            <a:r>
              <a:rPr lang="ru-RU" b="1" dirty="0">
                <a:solidFill>
                  <a:srgbClr val="FF0000"/>
                </a:solidFill>
              </a:rPr>
              <a:t> Наладчик станков и оборудования в механообработке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230103.02 Мастер по обработке цифровой информации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151902.03 </a:t>
            </a:r>
            <a:r>
              <a:rPr lang="ru-RU" b="1" dirty="0">
                <a:solidFill>
                  <a:srgbClr val="FF0000"/>
                </a:solidFill>
              </a:rPr>
              <a:t>Станочник (металлообработка)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220703.01 </a:t>
            </a:r>
            <a:r>
              <a:rPr lang="ru-RU" b="1" dirty="0">
                <a:solidFill>
                  <a:srgbClr val="FF0000"/>
                </a:solidFill>
              </a:rPr>
              <a:t> Наладчик  </a:t>
            </a:r>
            <a:r>
              <a:rPr lang="ru-RU" b="1" dirty="0" smtClean="0">
                <a:solidFill>
                  <a:srgbClr val="FF0000"/>
                </a:solidFill>
              </a:rPr>
              <a:t>контрольно-измерительных </a:t>
            </a:r>
            <a:r>
              <a:rPr lang="ru-RU" b="1" dirty="0">
                <a:solidFill>
                  <a:srgbClr val="FF0000"/>
                </a:solidFill>
              </a:rPr>
              <a:t>приборов и автоматики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8510" y="995570"/>
            <a:ext cx="3401064" cy="4210050"/>
          </a:xfrm>
        </p:spPr>
        <p:txBody>
          <a:bodyPr>
            <a:normAutofit/>
          </a:bodyPr>
          <a:lstStyle/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Электронные презентации в помощь учителю (рекомендательный список)/Презентации к урокам (эл.адреса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035" y="755375"/>
            <a:ext cx="3617843" cy="4870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21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540674"/>
          </a:xfrm>
        </p:spPr>
        <p:txBody>
          <a:bodyPr/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Этапы  работы с учебно-программной и</a:t>
            </a:r>
            <a:br>
              <a:rPr lang="ru-RU" sz="2400" b="1" i="1" u="sng" dirty="0" smtClean="0">
                <a:solidFill>
                  <a:srgbClr val="FF0000"/>
                </a:solidFill>
              </a:rPr>
            </a:br>
            <a:r>
              <a:rPr lang="ru-RU" sz="2400" b="1" i="1" u="sng" dirty="0" smtClean="0">
                <a:solidFill>
                  <a:srgbClr val="FF0000"/>
                </a:solidFill>
              </a:rPr>
              <a:t> методической документацией :</a:t>
            </a:r>
            <a:br>
              <a:rPr lang="ru-RU" sz="2400" b="1" i="1" u="sng" dirty="0" smtClean="0">
                <a:solidFill>
                  <a:srgbClr val="FF0000"/>
                </a:solidFill>
              </a:rPr>
            </a:b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2184" y="1485900"/>
            <a:ext cx="8946541" cy="491489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b="1" dirty="0">
                <a:solidFill>
                  <a:srgbClr val="FFFF00"/>
                </a:solidFill>
              </a:rPr>
              <a:t> </a:t>
            </a:r>
            <a:r>
              <a:rPr lang="ru-RU" b="1" u="sng" dirty="0" smtClean="0">
                <a:solidFill>
                  <a:srgbClr val="FFFF00"/>
                </a:solidFill>
              </a:rPr>
              <a:t>РАЗРАБОТАНЫ ЕДИНЫЕ ТРЕБОВАНИЯ</a:t>
            </a:r>
            <a:r>
              <a:rPr lang="ru-RU" b="1" dirty="0" smtClean="0">
                <a:solidFill>
                  <a:srgbClr val="FFFF00"/>
                </a:solidFill>
              </a:rPr>
              <a:t> к </a:t>
            </a:r>
            <a:r>
              <a:rPr lang="ru-RU" b="1" dirty="0">
                <a:solidFill>
                  <a:srgbClr val="FFFF00"/>
                </a:solidFill>
              </a:rPr>
              <a:t>оформлению </a:t>
            </a:r>
            <a:r>
              <a:rPr lang="ru-RU" b="1" dirty="0" smtClean="0">
                <a:solidFill>
                  <a:srgbClr val="FFFF00"/>
                </a:solidFill>
              </a:rPr>
              <a:t>документации  (РП, КТП,КОС, МУ к </a:t>
            </a:r>
            <a:r>
              <a:rPr lang="ru-RU" b="1" dirty="0" err="1" smtClean="0">
                <a:solidFill>
                  <a:srgbClr val="FFFF00"/>
                </a:solidFill>
              </a:rPr>
              <a:t>практич</a:t>
            </a:r>
            <a:r>
              <a:rPr lang="ru-RU" b="1" dirty="0" smtClean="0">
                <a:solidFill>
                  <a:srgbClr val="FFFF00"/>
                </a:solidFill>
              </a:rPr>
              <a:t>. и </a:t>
            </a:r>
            <a:r>
              <a:rPr lang="ru-RU" b="1" dirty="0" err="1" smtClean="0">
                <a:solidFill>
                  <a:srgbClr val="FFFF00"/>
                </a:solidFill>
              </a:rPr>
              <a:t>лабораторн</a:t>
            </a:r>
            <a:r>
              <a:rPr lang="ru-RU" b="1" dirty="0" smtClean="0">
                <a:solidFill>
                  <a:srgbClr val="FFFF00"/>
                </a:solidFill>
              </a:rPr>
              <a:t>. занятиям, МУ по СРС, учебной и производственной практике);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- </a:t>
            </a:r>
            <a:r>
              <a:rPr lang="ru-RU" b="1" u="sng" dirty="0" smtClean="0">
                <a:solidFill>
                  <a:srgbClr val="FFFF00"/>
                </a:solidFill>
              </a:rPr>
              <a:t>ПРОВЕДЕНЫ ИНДИВИДУАЛЬНЫЕ КОНСУЛЬТАЦИИ </a:t>
            </a:r>
            <a:r>
              <a:rPr lang="ru-RU" b="1" dirty="0" smtClean="0">
                <a:solidFill>
                  <a:srgbClr val="FFFF00"/>
                </a:solidFill>
              </a:rPr>
              <a:t>для преподавателей колледжа по вопросам разработки, корректировки и оформления учебно-методической документации;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-</a:t>
            </a:r>
            <a:r>
              <a:rPr lang="ru-RU" b="1" u="sng" dirty="0" smtClean="0">
                <a:solidFill>
                  <a:srgbClr val="FFFF00"/>
                </a:solidFill>
              </a:rPr>
              <a:t>СОЗДАН ЕДИНЫЙ БАНК </a:t>
            </a:r>
            <a:r>
              <a:rPr lang="ru-RU" b="1" dirty="0">
                <a:solidFill>
                  <a:srgbClr val="FFFF00"/>
                </a:solidFill>
              </a:rPr>
              <a:t>  </a:t>
            </a:r>
            <a:r>
              <a:rPr lang="ru-RU" b="1" dirty="0" smtClean="0">
                <a:solidFill>
                  <a:srgbClr val="FFFF00"/>
                </a:solidFill>
              </a:rPr>
              <a:t>электронных версий УМКД  (электронная база содержит около 400 электронных файлов).</a:t>
            </a:r>
          </a:p>
        </p:txBody>
      </p:sp>
    </p:spTree>
    <p:extLst>
      <p:ext uri="{BB962C8B-B14F-4D97-AF65-F5344CB8AC3E}">
        <p14:creationId xmlns:p14="http://schemas.microsoft.com/office/powerpoint/2010/main" xmlns="" val="1978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56032"/>
            <a:ext cx="8825659" cy="77724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140446.03 Электромонтер по ремонту и обслуживанию электрооборудования (по отраслям)</a:t>
            </a:r>
            <a:br>
              <a:rPr lang="ru-RU" sz="2000" b="1" dirty="0">
                <a:solidFill>
                  <a:srgbClr val="FF0000"/>
                </a:solidFill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1100" y="1714500"/>
            <a:ext cx="9317584" cy="4724400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solidFill>
                  <a:srgbClr val="FFFF00"/>
                </a:solidFill>
              </a:rPr>
              <a:t>Всего преподавателями ОПОП разработано более 80 </a:t>
            </a:r>
            <a:r>
              <a:rPr lang="ru-RU" b="1" i="1" u="sng" dirty="0" err="1" smtClean="0">
                <a:solidFill>
                  <a:srgbClr val="FFFF00"/>
                </a:solidFill>
              </a:rPr>
              <a:t>учебно</a:t>
            </a:r>
            <a:r>
              <a:rPr lang="ru-RU" b="1" i="1" u="sng" dirty="0" smtClean="0">
                <a:solidFill>
                  <a:srgbClr val="FFFF00"/>
                </a:solidFill>
              </a:rPr>
              <a:t> - программных, методических  материалов.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1.ОП,МДК,ПМ, обеспеченные УМКД в полном объеме : 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Материаловедение, Охрана труда- </a:t>
            </a:r>
            <a:r>
              <a:rPr lang="ru-RU" b="1" i="1" dirty="0" err="1" smtClean="0"/>
              <a:t>преп.Годова</a:t>
            </a:r>
            <a:r>
              <a:rPr lang="ru-RU" b="1" i="1" dirty="0" smtClean="0"/>
              <a:t> Н.Н.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Электротехника -преп.Петрова Н.Н.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Физическая культура-руководитель </a:t>
            </a:r>
            <a:r>
              <a:rPr lang="ru-RU" b="1" i="1" dirty="0" err="1" smtClean="0"/>
              <a:t>Селезенева</a:t>
            </a:r>
            <a:r>
              <a:rPr lang="ru-RU" b="1" i="1" dirty="0" smtClean="0"/>
              <a:t> Ю.Ю.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ОБЖ и БЖ- преподаватель </a:t>
            </a:r>
            <a:r>
              <a:rPr lang="ru-RU" b="1" i="1" dirty="0" err="1" smtClean="0"/>
              <a:t>Дерменджи</a:t>
            </a:r>
            <a:r>
              <a:rPr lang="ru-RU" b="1" i="1" dirty="0" smtClean="0"/>
              <a:t>  В.С.</a:t>
            </a:r>
          </a:p>
          <a:p>
            <a:r>
              <a:rPr lang="ru-RU" b="1" i="1" u="sng" dirty="0" smtClean="0">
                <a:solidFill>
                  <a:srgbClr val="FFFF00"/>
                </a:solidFill>
              </a:rPr>
              <a:t>2. ОП,МДК,ПМ, требующие дополнения УМКД: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1. Безопасность жизнедеятельности</a:t>
            </a:r>
          </a:p>
          <a:p>
            <a:r>
              <a:rPr lang="ru-RU" b="1" dirty="0" smtClean="0"/>
              <a:t>2. Программа ПМ 01,ПМ 02,ПМ 03,программы учебной и производственной практики</a:t>
            </a:r>
          </a:p>
          <a:p>
            <a:r>
              <a:rPr lang="ru-RU" b="1" dirty="0" smtClean="0"/>
              <a:t>3. Основы слесарно-сборочных и электромонтажных работ</a:t>
            </a:r>
          </a:p>
          <a:p>
            <a:r>
              <a:rPr lang="ru-RU" b="1" dirty="0" smtClean="0"/>
              <a:t>4. Организация работ по сборке, монтажу и ремонту электрооборудования промышленных организаций</a:t>
            </a:r>
          </a:p>
          <a:p>
            <a:r>
              <a:rPr lang="ru-RU" b="1" dirty="0" smtClean="0"/>
              <a:t>5. Организация и технология проверки электрооборудования</a:t>
            </a:r>
          </a:p>
          <a:p>
            <a:r>
              <a:rPr lang="ru-RU" b="1" dirty="0" smtClean="0"/>
              <a:t>6. Контрольно-измерительные приборы-  мастер</a:t>
            </a:r>
          </a:p>
          <a:p>
            <a:r>
              <a:rPr lang="ru-RU" b="1" dirty="0" smtClean="0"/>
              <a:t>7. Организация технического обслуживания электрооборудования </a:t>
            </a:r>
          </a:p>
          <a:p>
            <a:endParaRPr lang="ru-RU" dirty="0" smtClean="0"/>
          </a:p>
          <a:p>
            <a:endParaRPr lang="ru-RU" dirty="0" smtClean="0"/>
          </a:p>
          <a:p>
            <a:pPr marL="342900" indent="-342900" algn="ctr"/>
            <a:endParaRPr lang="ru-RU" b="1" i="1" dirty="0" smtClean="0">
              <a:solidFill>
                <a:srgbClr val="FFFF00"/>
              </a:solidFill>
            </a:endParaRPr>
          </a:p>
          <a:p>
            <a:pPr algn="ctr"/>
            <a:endParaRPr lang="ru-RU" b="1" i="1" u="sng" dirty="0" smtClean="0">
              <a:solidFill>
                <a:srgbClr val="FFFF00"/>
              </a:solidFill>
            </a:endParaRPr>
          </a:p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5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9154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151902.01  Наладчик станков и оборудования в </a:t>
            </a:r>
            <a:r>
              <a:rPr lang="ru-RU" sz="2000" b="1" dirty="0" smtClean="0">
                <a:solidFill>
                  <a:srgbClr val="FF0000"/>
                </a:solidFill>
              </a:rPr>
              <a:t>механообработке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151902.03 </a:t>
            </a:r>
            <a:r>
              <a:rPr lang="ru-RU" sz="2000" b="1" dirty="0">
                <a:solidFill>
                  <a:srgbClr val="FF0000"/>
                </a:solidFill>
              </a:rPr>
              <a:t>Станочник (металлообработка) </a:t>
            </a:r>
            <a:br>
              <a:rPr lang="ru-RU" sz="2000" b="1" dirty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261872"/>
            <a:ext cx="9403742" cy="49865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rgbClr val="FFFF00"/>
                </a:solidFill>
              </a:rPr>
              <a:t>Всего разработано более 100 учебно- программных, методических  материалов.</a:t>
            </a:r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FFFF00"/>
                </a:solidFill>
              </a:rPr>
              <a:t>1.ОП,МДК,ПМ, </a:t>
            </a:r>
            <a:r>
              <a:rPr lang="ru-RU" b="1" i="1" u="sng" dirty="0">
                <a:solidFill>
                  <a:srgbClr val="FFFF00"/>
                </a:solidFill>
              </a:rPr>
              <a:t>обеспеченные </a:t>
            </a:r>
            <a:r>
              <a:rPr lang="ru-RU" b="1" i="1" u="sng" dirty="0" smtClean="0">
                <a:solidFill>
                  <a:srgbClr val="FFFF00"/>
                </a:solidFill>
              </a:rPr>
              <a:t>УМКД в полном объеме </a:t>
            </a:r>
            <a:r>
              <a:rPr lang="ru-RU" b="1" i="1" u="sng" dirty="0">
                <a:solidFill>
                  <a:srgbClr val="FFFF00"/>
                </a:solidFill>
              </a:rPr>
              <a:t>: </a:t>
            </a:r>
          </a:p>
          <a:p>
            <a:r>
              <a:rPr lang="ru-RU" sz="1200" b="1" dirty="0"/>
              <a:t>Технические измерения , Основы материаловедения преп. </a:t>
            </a:r>
            <a:r>
              <a:rPr lang="ru-RU" sz="1200" b="1" dirty="0" err="1"/>
              <a:t>Годова</a:t>
            </a:r>
            <a:r>
              <a:rPr lang="ru-RU" sz="1200" b="1" dirty="0"/>
              <a:t> Н.Н., </a:t>
            </a:r>
            <a:endParaRPr lang="ru-RU" sz="1200" b="1" dirty="0" smtClean="0"/>
          </a:p>
          <a:p>
            <a:r>
              <a:rPr lang="ru-RU" sz="1200" b="1" dirty="0" smtClean="0"/>
              <a:t>Основы </a:t>
            </a:r>
            <a:r>
              <a:rPr lang="ru-RU" sz="1200" b="1" dirty="0"/>
              <a:t>электротехники преп. Петрова Е.Н</a:t>
            </a:r>
            <a:r>
              <a:rPr lang="ru-RU" sz="1200" b="1" dirty="0" smtClean="0"/>
              <a:t>.,</a:t>
            </a:r>
          </a:p>
          <a:p>
            <a:r>
              <a:rPr lang="ru-RU" sz="1200" b="1" dirty="0" smtClean="0"/>
              <a:t>Физическая </a:t>
            </a:r>
            <a:r>
              <a:rPr lang="ru-RU" sz="1200" b="1" dirty="0"/>
              <a:t>культура ,руководитель физ. подготовки </a:t>
            </a:r>
            <a:r>
              <a:rPr lang="ru-RU" sz="1200" b="1" dirty="0" err="1"/>
              <a:t>Селезенева</a:t>
            </a:r>
            <a:r>
              <a:rPr lang="ru-RU" sz="1200" b="1" dirty="0"/>
              <a:t> </a:t>
            </a:r>
            <a:r>
              <a:rPr lang="ru-RU" sz="1200" b="1" dirty="0" smtClean="0"/>
              <a:t>Ю.Ю.,</a:t>
            </a:r>
          </a:p>
          <a:p>
            <a:r>
              <a:rPr lang="ru-RU" sz="1200" b="1" dirty="0" smtClean="0"/>
              <a:t>ОБЖ </a:t>
            </a:r>
            <a:r>
              <a:rPr lang="ru-RU" sz="1200" b="1" dirty="0"/>
              <a:t>и БЖ, преп. </a:t>
            </a:r>
            <a:r>
              <a:rPr lang="ru-RU" sz="1200" b="1" dirty="0" err="1"/>
              <a:t>Дерменджи</a:t>
            </a:r>
            <a:r>
              <a:rPr lang="ru-RU" sz="1200" b="1" dirty="0"/>
              <a:t> В.С</a:t>
            </a:r>
            <a:r>
              <a:rPr lang="ru-RU" sz="1200" b="1" dirty="0" smtClean="0"/>
              <a:t>.; </a:t>
            </a:r>
          </a:p>
          <a:p>
            <a:r>
              <a:rPr lang="ru-RU" sz="1200" b="1" dirty="0" smtClean="0"/>
              <a:t>Общие </a:t>
            </a:r>
            <a:r>
              <a:rPr lang="ru-RU" sz="1200" b="1" dirty="0"/>
              <a:t>основы металлообработки и работ на металлорежущих </a:t>
            </a:r>
            <a:r>
              <a:rPr lang="ru-RU" sz="1200" b="1" dirty="0" smtClean="0"/>
              <a:t>станках, преп</a:t>
            </a:r>
            <a:r>
              <a:rPr lang="ru-RU" sz="1200" b="1" dirty="0"/>
              <a:t>. </a:t>
            </a:r>
            <a:r>
              <a:rPr lang="ru-RU" sz="1200" b="1" dirty="0" err="1"/>
              <a:t>Растрыгина</a:t>
            </a:r>
            <a:r>
              <a:rPr lang="ru-RU" sz="1200" b="1" dirty="0"/>
              <a:t> М.В., </a:t>
            </a:r>
            <a:r>
              <a:rPr lang="ru-RU" sz="1200" b="1" dirty="0" smtClean="0"/>
              <a:t>Борисов М.А., Гринберг А.Л.;</a:t>
            </a:r>
          </a:p>
          <a:p>
            <a:r>
              <a:rPr lang="ru-RU" sz="1200" b="1" dirty="0" smtClean="0"/>
              <a:t>Программа ПМ.03 </a:t>
            </a:r>
            <a:r>
              <a:rPr lang="ru-RU" sz="1200" b="1" dirty="0" err="1" smtClean="0"/>
              <a:t>Растрыгина</a:t>
            </a:r>
            <a:r>
              <a:rPr lang="ru-RU" sz="1200" b="1" dirty="0" smtClean="0"/>
              <a:t> </a:t>
            </a:r>
            <a:r>
              <a:rPr lang="ru-RU" sz="1200" b="1" dirty="0"/>
              <a:t>М.В., </a:t>
            </a:r>
            <a:endParaRPr lang="ru-RU" sz="1200" b="1" dirty="0" smtClean="0"/>
          </a:p>
          <a:p>
            <a:r>
              <a:rPr lang="ru-RU" sz="1200" b="1" dirty="0" smtClean="0"/>
              <a:t>Программа учебной практики –мастер </a:t>
            </a:r>
            <a:r>
              <a:rPr lang="ru-RU" sz="1200" b="1" dirty="0" err="1" smtClean="0"/>
              <a:t>п</a:t>
            </a:r>
            <a:r>
              <a:rPr lang="ru-RU" sz="1200" b="1" dirty="0" smtClean="0"/>
              <a:t>/о </a:t>
            </a:r>
            <a:r>
              <a:rPr lang="ru-RU" sz="1200" b="1" dirty="0" err="1" smtClean="0"/>
              <a:t>Краморенко</a:t>
            </a:r>
            <a:r>
              <a:rPr lang="ru-RU" sz="1200" b="1" dirty="0" smtClean="0"/>
              <a:t> А.И.</a:t>
            </a:r>
          </a:p>
          <a:p>
            <a:r>
              <a:rPr lang="ru-RU" sz="1200" b="1" dirty="0" smtClean="0"/>
              <a:t>Программа учебной практики –мастер </a:t>
            </a:r>
            <a:r>
              <a:rPr lang="ru-RU" sz="1200" b="1" dirty="0" err="1" smtClean="0"/>
              <a:t>п</a:t>
            </a:r>
            <a:r>
              <a:rPr lang="ru-RU" sz="1200" b="1" dirty="0" smtClean="0"/>
              <a:t>/о Дэвис Э.М.</a:t>
            </a:r>
            <a:endParaRPr lang="ru-RU" sz="1200" b="1" dirty="0"/>
          </a:p>
          <a:p>
            <a:pPr marL="0" indent="0" algn="ctr">
              <a:buNone/>
            </a:pPr>
            <a:r>
              <a:rPr lang="ru-RU" sz="1200" b="1" i="1" u="sng" dirty="0" smtClean="0">
                <a:solidFill>
                  <a:srgbClr val="FFFF00"/>
                </a:solidFill>
              </a:rPr>
              <a:t>ОП,МДК,ПМ, </a:t>
            </a:r>
            <a:r>
              <a:rPr lang="ru-RU" sz="1200" b="1" i="1" u="sng" dirty="0">
                <a:solidFill>
                  <a:srgbClr val="FFFF00"/>
                </a:solidFill>
              </a:rPr>
              <a:t>требующие дополнения УМКД:</a:t>
            </a:r>
            <a:endParaRPr lang="ru-RU" sz="1200" b="1" dirty="0">
              <a:solidFill>
                <a:srgbClr val="FFFF00"/>
              </a:solidFill>
            </a:endParaRPr>
          </a:p>
          <a:p>
            <a:r>
              <a:rPr lang="ru-RU" sz="1200" b="1" dirty="0" smtClean="0"/>
              <a:t>Безопасность жизнедеятельности, </a:t>
            </a:r>
          </a:p>
          <a:p>
            <a:r>
              <a:rPr lang="ru-RU" sz="1200" b="1" dirty="0"/>
              <a:t>Программа </a:t>
            </a:r>
            <a:r>
              <a:rPr lang="ru-RU" sz="1200" b="1" dirty="0" smtClean="0"/>
              <a:t>ПМ.04</a:t>
            </a:r>
          </a:p>
          <a:p>
            <a:r>
              <a:rPr lang="ru-RU" sz="1200" b="1" dirty="0"/>
              <a:t>Технология работ по наладке станков и манипуляторов с программным управлением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98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56032"/>
            <a:ext cx="8825659" cy="77724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230103.02 Мастер по обработке цифровой информации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619250" y="1447800"/>
            <a:ext cx="8879434" cy="4991100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solidFill>
                  <a:srgbClr val="FFFF00"/>
                </a:solidFill>
              </a:rPr>
              <a:t>Всего преподавателями ОПОП разработано более 130 </a:t>
            </a:r>
            <a:r>
              <a:rPr lang="ru-RU" b="1" i="1" u="sng" dirty="0" err="1" smtClean="0">
                <a:solidFill>
                  <a:srgbClr val="FFFF00"/>
                </a:solidFill>
              </a:rPr>
              <a:t>учебно</a:t>
            </a:r>
            <a:r>
              <a:rPr lang="ru-RU" b="1" i="1" u="sng" dirty="0" smtClean="0">
                <a:solidFill>
                  <a:srgbClr val="FFFF00"/>
                </a:solidFill>
              </a:rPr>
              <a:t> - программных, методических  материалов.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1.ОП,МДК,ПМ, обеспеченные УМКД в полном объеме : 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, Охрана труда и техника безопасности- </a:t>
            </a:r>
            <a:r>
              <a:rPr lang="ru-RU" b="1" i="1" dirty="0" err="1" smtClean="0"/>
              <a:t>преп.Годова</a:t>
            </a:r>
            <a:r>
              <a:rPr lang="ru-RU" b="1" i="1" dirty="0" smtClean="0"/>
              <a:t> Н.Н.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Основы электротехники -преп.Петрова Н.Н.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Физическая культура-руководитель </a:t>
            </a:r>
            <a:r>
              <a:rPr lang="ru-RU" b="1" i="1" dirty="0" err="1" smtClean="0"/>
              <a:t>Селезенева</a:t>
            </a:r>
            <a:r>
              <a:rPr lang="ru-RU" b="1" i="1" dirty="0" smtClean="0"/>
              <a:t> Ю.Ю.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ОБЖ и БЖ- преподаватель </a:t>
            </a:r>
            <a:r>
              <a:rPr lang="ru-RU" b="1" i="1" dirty="0" err="1" smtClean="0"/>
              <a:t>Дерменджи</a:t>
            </a:r>
            <a:r>
              <a:rPr lang="ru-RU" b="1" i="1" dirty="0" smtClean="0"/>
              <a:t>  В.С.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Основы информационных технологий- мастер </a:t>
            </a:r>
            <a:r>
              <a:rPr lang="ru-RU" b="1" i="1" dirty="0" err="1" smtClean="0"/>
              <a:t>п</a:t>
            </a:r>
            <a:r>
              <a:rPr lang="ru-RU" b="1" i="1" dirty="0" smtClean="0"/>
              <a:t>/о </a:t>
            </a:r>
            <a:r>
              <a:rPr lang="ru-RU" b="1" i="1" dirty="0" err="1" smtClean="0"/>
              <a:t>Гамеловский</a:t>
            </a:r>
            <a:r>
              <a:rPr lang="ru-RU" b="1" i="1" dirty="0" smtClean="0"/>
              <a:t>  </a:t>
            </a:r>
            <a:r>
              <a:rPr lang="ru-RU" b="1" i="1" dirty="0" err="1" smtClean="0"/>
              <a:t>В.В.,преп</a:t>
            </a:r>
            <a:r>
              <a:rPr lang="ru-RU" b="1" i="1" dirty="0" smtClean="0"/>
              <a:t>.  Левашова Л.Н.,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ОСНОВЫ ЭЛЕКТРОНИКИ И ЦИФРОВОЙ </a:t>
            </a:r>
            <a:r>
              <a:rPr lang="ru-RU" b="1" dirty="0" err="1" smtClean="0"/>
              <a:t>СХЕМОТЕХНИКИ-мастер</a:t>
            </a:r>
            <a:r>
              <a:rPr lang="ru-RU" b="1" dirty="0" smtClean="0"/>
              <a:t> </a:t>
            </a:r>
            <a:r>
              <a:rPr lang="ru-RU" b="1" dirty="0" err="1" smtClean="0"/>
              <a:t>п</a:t>
            </a:r>
            <a:r>
              <a:rPr lang="ru-RU" b="1" dirty="0" smtClean="0"/>
              <a:t>/о </a:t>
            </a:r>
            <a:r>
              <a:rPr lang="ru-RU" b="1" dirty="0" err="1" smtClean="0"/>
              <a:t>Гамеловский</a:t>
            </a:r>
            <a:r>
              <a:rPr lang="ru-RU" b="1" dirty="0" smtClean="0"/>
              <a:t> </a:t>
            </a:r>
            <a:r>
              <a:rPr lang="ru-RU" b="1" dirty="0" err="1" smtClean="0"/>
              <a:t>В.В.,Стрибный</a:t>
            </a:r>
            <a:r>
              <a:rPr lang="ru-RU" b="1" dirty="0" smtClean="0"/>
              <a:t> О.Ю.</a:t>
            </a:r>
          </a:p>
          <a:p>
            <a:pPr marL="342900" indent="-342900">
              <a:buAutoNum type="arabicPeriod"/>
            </a:pPr>
            <a:r>
              <a:rPr lang="ru-RU" b="1" i="1" dirty="0" smtClean="0"/>
              <a:t>Профессиональных модулей ПМ.01,ПМ.02-мастер </a:t>
            </a:r>
            <a:r>
              <a:rPr lang="ru-RU" b="1" i="1" dirty="0" err="1" smtClean="0"/>
              <a:t>п</a:t>
            </a:r>
            <a:r>
              <a:rPr lang="ru-RU" b="1" i="1" dirty="0" smtClean="0"/>
              <a:t>/о </a:t>
            </a:r>
            <a:r>
              <a:rPr lang="ru-RU" b="1" i="1" dirty="0" err="1" smtClean="0"/>
              <a:t>Гамеловский</a:t>
            </a:r>
            <a:r>
              <a:rPr lang="ru-RU" b="1" i="1" dirty="0" smtClean="0"/>
              <a:t> В.В., мастер </a:t>
            </a:r>
            <a:r>
              <a:rPr lang="ru-RU" b="1" i="1" dirty="0" err="1" smtClean="0"/>
              <a:t>п</a:t>
            </a:r>
            <a:r>
              <a:rPr lang="ru-RU" b="1" i="1" dirty="0" smtClean="0"/>
              <a:t>/о </a:t>
            </a:r>
            <a:r>
              <a:rPr lang="ru-RU" b="1" i="1" dirty="0" err="1" smtClean="0"/>
              <a:t>Стрибный</a:t>
            </a:r>
            <a:r>
              <a:rPr lang="ru-RU" b="1" i="1" dirty="0" smtClean="0"/>
              <a:t> О.Ю.</a:t>
            </a:r>
          </a:p>
          <a:p>
            <a:r>
              <a:rPr lang="ru-RU" b="1" i="1" u="sng" dirty="0" smtClean="0">
                <a:solidFill>
                  <a:srgbClr val="FFFF00"/>
                </a:solidFill>
              </a:rPr>
              <a:t>2. ОП,МДК,ПМ, требующие дополнения УМКД: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/>
              <a:t>1. ОБЖ и БЖ </a:t>
            </a:r>
          </a:p>
          <a:p>
            <a:r>
              <a:rPr lang="ru-RU" b="1" dirty="0" smtClean="0"/>
              <a:t>2. Учебной и производственной практики</a:t>
            </a:r>
          </a:p>
          <a:p>
            <a:r>
              <a:rPr lang="ru-RU" b="1" dirty="0" smtClean="0"/>
              <a:t>3. Технологии публикации Ц и МИ</a:t>
            </a:r>
          </a:p>
          <a:p>
            <a:r>
              <a:rPr lang="ru-RU" b="1" dirty="0" smtClean="0"/>
              <a:t>4. Технологии создания и обработки ЦМИ</a:t>
            </a:r>
          </a:p>
          <a:p>
            <a:endParaRPr lang="ru-RU" dirty="0" smtClean="0"/>
          </a:p>
          <a:p>
            <a:endParaRPr lang="ru-RU" dirty="0" smtClean="0"/>
          </a:p>
          <a:p>
            <a:pPr marL="342900" indent="-342900" algn="ctr"/>
            <a:endParaRPr lang="ru-RU" b="1" i="1" dirty="0" smtClean="0">
              <a:solidFill>
                <a:srgbClr val="FFFF00"/>
              </a:solidFill>
            </a:endParaRPr>
          </a:p>
          <a:p>
            <a:pPr algn="ctr"/>
            <a:endParaRPr lang="ru-RU" b="1" i="1" u="sng" dirty="0" smtClean="0">
              <a:solidFill>
                <a:srgbClr val="FFFF00"/>
              </a:solidFill>
            </a:endParaRPr>
          </a:p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5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256032"/>
            <a:ext cx="8846296" cy="75361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220703.01  Наладчик  контрольно-измерительных приборов и автоматики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600200" y="1581150"/>
            <a:ext cx="8898484" cy="4857750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solidFill>
                  <a:srgbClr val="FFFF00"/>
                </a:solidFill>
              </a:rPr>
              <a:t>Всего преподавателями ОПОП разработано более  80 </a:t>
            </a:r>
            <a:r>
              <a:rPr lang="ru-RU" b="1" i="1" u="sng" dirty="0" err="1" smtClean="0">
                <a:solidFill>
                  <a:srgbClr val="FFFF00"/>
                </a:solidFill>
              </a:rPr>
              <a:t>учебно</a:t>
            </a:r>
            <a:r>
              <a:rPr lang="ru-RU" b="1" i="1" u="sng" dirty="0" smtClean="0">
                <a:solidFill>
                  <a:srgbClr val="FFFF00"/>
                </a:solidFill>
              </a:rPr>
              <a:t> - программных, методических  материалов.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1.ОП,МДК,ПМ, обеспеченные УМКД в полном объеме : 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Охрана труда,</a:t>
            </a:r>
            <a:r>
              <a:rPr lang="ru-RU" sz="2000" dirty="0" smtClean="0"/>
              <a:t> Основы взаимозаменяемости и технических измерений </a:t>
            </a:r>
            <a:r>
              <a:rPr lang="ru-RU" sz="2000" b="1" i="1" dirty="0" smtClean="0"/>
              <a:t> -</a:t>
            </a:r>
            <a:r>
              <a:rPr lang="ru-RU" sz="2000" b="1" i="1" dirty="0" err="1" smtClean="0"/>
              <a:t>преп.Годова</a:t>
            </a:r>
            <a:r>
              <a:rPr lang="ru-RU" sz="2000" b="1" i="1" dirty="0" smtClean="0"/>
              <a:t> Н.Н.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Основы электротехники -преп.Петрова Н.Н.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Физическая культура-руководитель </a:t>
            </a:r>
            <a:r>
              <a:rPr lang="ru-RU" sz="2000" b="1" i="1" dirty="0" err="1" smtClean="0"/>
              <a:t>Селезенева</a:t>
            </a:r>
            <a:r>
              <a:rPr lang="ru-RU" sz="2000" b="1" i="1" dirty="0" smtClean="0"/>
              <a:t> Ю.Ю.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ОБЖ и БЖ- преподаватель </a:t>
            </a:r>
            <a:r>
              <a:rPr lang="ru-RU" sz="2000" b="1" i="1" dirty="0" err="1" smtClean="0"/>
              <a:t>Дерменджи</a:t>
            </a:r>
            <a:r>
              <a:rPr lang="ru-RU" sz="2000" b="1" i="1" dirty="0" smtClean="0"/>
              <a:t>  В.С.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Программа ПМ.01,ПМ.02,ПМ.03- Ильин А.Д.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Программы производственной и учебной практик-Ильин А.Д.</a:t>
            </a:r>
          </a:p>
          <a:p>
            <a:r>
              <a:rPr lang="ru-RU" b="1" i="1" u="sng" dirty="0" smtClean="0">
                <a:solidFill>
                  <a:srgbClr val="FFFF00"/>
                </a:solidFill>
              </a:rPr>
              <a:t>2. ОП,МДК,ПМ, требующие дополнения УМКД: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sz="2200" b="1" dirty="0" smtClean="0"/>
              <a:t>1. ОБЖ и БЖ -преп. Царев В.А, </a:t>
            </a:r>
          </a:p>
          <a:p>
            <a:r>
              <a:rPr lang="ru-RU" sz="2200" b="1" dirty="0" smtClean="0"/>
              <a:t>2. Контроль и автоматическое  регулирование производственных процессов</a:t>
            </a:r>
          </a:p>
          <a:p>
            <a:r>
              <a:rPr lang="ru-RU" sz="2200" b="1" dirty="0" smtClean="0"/>
              <a:t>3. Основы организации работ по монтажу контрольно-измерительных приборов и автоматики</a:t>
            </a:r>
          </a:p>
          <a:p>
            <a:r>
              <a:rPr lang="ru-RU" sz="2200" b="1" dirty="0" smtClean="0"/>
              <a:t>4. Основы автоматизации производства</a:t>
            </a:r>
          </a:p>
          <a:p>
            <a:r>
              <a:rPr lang="ru-RU" sz="2200" b="1" dirty="0" smtClean="0"/>
              <a:t>5. Основы радиоэлектроники</a:t>
            </a:r>
          </a:p>
          <a:p>
            <a:r>
              <a:rPr lang="ru-RU" sz="2200" b="1" dirty="0" smtClean="0"/>
              <a:t>6. Теоретические основы эксплуатации контрольно-измерительных приборов и средств автоматики</a:t>
            </a:r>
          </a:p>
          <a:p>
            <a:r>
              <a:rPr lang="ru-RU" sz="2200" b="1" dirty="0" smtClean="0"/>
              <a:t>7. Технология пусконаладочных работ различных стадий</a:t>
            </a:r>
          </a:p>
          <a:p>
            <a:endParaRPr lang="ru-RU" dirty="0" smtClean="0"/>
          </a:p>
          <a:p>
            <a:pPr marL="342900" indent="-342900" algn="ctr"/>
            <a:endParaRPr lang="ru-RU" b="1" i="1" dirty="0" smtClean="0">
              <a:solidFill>
                <a:srgbClr val="FFFF00"/>
              </a:solidFill>
            </a:endParaRPr>
          </a:p>
          <a:p>
            <a:pPr algn="ctr"/>
            <a:endParaRPr lang="ru-RU" b="1" i="1" u="sng" dirty="0" smtClean="0">
              <a:solidFill>
                <a:srgbClr val="FFFF00"/>
              </a:solidFill>
            </a:endParaRPr>
          </a:p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5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526</TotalTime>
  <Words>622</Words>
  <Application>Microsoft Office PowerPoint</Application>
  <PresentationFormat>Произвольный</PresentationFormat>
  <Paragraphs>133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</vt:lpstr>
      <vt:lpstr>Итоги работы методического отдела    СПб ГБПО « Малоохтинский колледж»                                        2013-2014 учебный год</vt:lpstr>
      <vt:lpstr>Основная задача методического отдела  в 2013-2014 учебном году</vt:lpstr>
      <vt:lpstr>Реализация задачи по обеспечению учебного процесса в колледже нормативно-правовыми актами началась с  разработки и корректировки локальных актов образовательного учреждения, обеспечивающих образовательный процесс. </vt:lpstr>
      <vt:lpstr>Слайд 4</vt:lpstr>
      <vt:lpstr>Этапы  работы с учебно-программной и  методической документацией :  </vt:lpstr>
      <vt:lpstr>140446.03 Электромонтер по ремонту и обслуживанию электрооборудования (по отраслям) </vt:lpstr>
      <vt:lpstr>151902.01  Наладчик станков и оборудования в механообработке 151902.03 Станочник (металлообработка)  </vt:lpstr>
      <vt:lpstr>230103.02 Мастер по обработке цифровой информации</vt:lpstr>
      <vt:lpstr>220703.01  Наладчик  контрольно-измерительных приборов и автоматики</vt:lpstr>
      <vt:lpstr>Отчет о результатах самообследования   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методического отдела  за 2013-2014 учебного год в СПб ГБПОУ «Малоохтинский колледж</dc:title>
  <dc:creator>1</dc:creator>
  <cp:lastModifiedBy>УПР</cp:lastModifiedBy>
  <cp:revision>68</cp:revision>
  <dcterms:created xsi:type="dcterms:W3CDTF">2014-09-27T10:42:04Z</dcterms:created>
  <dcterms:modified xsi:type="dcterms:W3CDTF">2015-12-02T11:47:03Z</dcterms:modified>
</cp:coreProperties>
</file>